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theme/themeOverride5.xml" ContentType="application/vnd.openxmlformats-officedocument.themeOverride+xml"/>
  <Override PartName="/ppt/charts/chart3.xml" ContentType="application/vnd.openxmlformats-officedocument.drawingml.chart+xml"/>
  <Override PartName="/ppt/theme/themeOverride6.xml" ContentType="application/vnd.openxmlformats-officedocument.themeOverride+xml"/>
  <Override PartName="/ppt/charts/chart4.xml" ContentType="application/vnd.openxmlformats-officedocument.drawingml.chart+xml"/>
  <Override PartName="/ppt/theme/themeOverride7.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33" r:id="rId6"/>
    <p:sldMasterId id="2147483757" r:id="rId7"/>
    <p:sldMasterId id="2147483769" r:id="rId8"/>
  </p:sldMasterIdLst>
  <p:notesMasterIdLst>
    <p:notesMasterId r:id="rId91"/>
  </p:notesMasterIdLst>
  <p:sldIdLst>
    <p:sldId id="256" r:id="rId9"/>
    <p:sldId id="257" r:id="rId10"/>
    <p:sldId id="259" r:id="rId11"/>
    <p:sldId id="261" r:id="rId12"/>
    <p:sldId id="263" r:id="rId13"/>
    <p:sldId id="264" r:id="rId14"/>
    <p:sldId id="265" r:id="rId15"/>
    <p:sldId id="267" r:id="rId16"/>
    <p:sldId id="268" r:id="rId17"/>
    <p:sldId id="272" r:id="rId18"/>
    <p:sldId id="269" r:id="rId19"/>
    <p:sldId id="270" r:id="rId20"/>
    <p:sldId id="271" r:id="rId21"/>
    <p:sldId id="273" r:id="rId22"/>
    <p:sldId id="275" r:id="rId23"/>
    <p:sldId id="276" r:id="rId24"/>
    <p:sldId id="304" r:id="rId25"/>
    <p:sldId id="277" r:id="rId26"/>
    <p:sldId id="278" r:id="rId27"/>
    <p:sldId id="281" r:id="rId28"/>
    <p:sldId id="279" r:id="rId29"/>
    <p:sldId id="284" r:id="rId30"/>
    <p:sldId id="286" r:id="rId31"/>
    <p:sldId id="296" r:id="rId32"/>
    <p:sldId id="297" r:id="rId33"/>
    <p:sldId id="300" r:id="rId34"/>
    <p:sldId id="301" r:id="rId35"/>
    <p:sldId id="302" r:id="rId36"/>
    <p:sldId id="303" r:id="rId37"/>
    <p:sldId id="306" r:id="rId38"/>
    <p:sldId id="307" r:id="rId39"/>
    <p:sldId id="310" r:id="rId40"/>
    <p:sldId id="309" r:id="rId41"/>
    <p:sldId id="311" r:id="rId42"/>
    <p:sldId id="313" r:id="rId43"/>
    <p:sldId id="315" r:id="rId44"/>
    <p:sldId id="314" r:id="rId45"/>
    <p:sldId id="316" r:id="rId46"/>
    <p:sldId id="317" r:id="rId47"/>
    <p:sldId id="318" r:id="rId48"/>
    <p:sldId id="319" r:id="rId49"/>
    <p:sldId id="324" r:id="rId50"/>
    <p:sldId id="325" r:id="rId51"/>
    <p:sldId id="326" r:id="rId52"/>
    <p:sldId id="329" r:id="rId53"/>
    <p:sldId id="323" r:id="rId54"/>
    <p:sldId id="332" r:id="rId55"/>
    <p:sldId id="331" r:id="rId56"/>
    <p:sldId id="330" r:id="rId57"/>
    <p:sldId id="334" r:id="rId58"/>
    <p:sldId id="336" r:id="rId59"/>
    <p:sldId id="337" r:id="rId60"/>
    <p:sldId id="340" r:id="rId61"/>
    <p:sldId id="341" r:id="rId62"/>
    <p:sldId id="342" r:id="rId63"/>
    <p:sldId id="335" r:id="rId64"/>
    <p:sldId id="344" r:id="rId65"/>
    <p:sldId id="343" r:id="rId66"/>
    <p:sldId id="345" r:id="rId67"/>
    <p:sldId id="347" r:id="rId68"/>
    <p:sldId id="348" r:id="rId69"/>
    <p:sldId id="349" r:id="rId70"/>
    <p:sldId id="350" r:id="rId71"/>
    <p:sldId id="351" r:id="rId72"/>
    <p:sldId id="352" r:id="rId73"/>
    <p:sldId id="353" r:id="rId74"/>
    <p:sldId id="354" r:id="rId75"/>
    <p:sldId id="355" r:id="rId76"/>
    <p:sldId id="356" r:id="rId77"/>
    <p:sldId id="357" r:id="rId78"/>
    <p:sldId id="358" r:id="rId79"/>
    <p:sldId id="361" r:id="rId80"/>
    <p:sldId id="359" r:id="rId81"/>
    <p:sldId id="362" r:id="rId82"/>
    <p:sldId id="363" r:id="rId83"/>
    <p:sldId id="364" r:id="rId84"/>
    <p:sldId id="365" r:id="rId85"/>
    <p:sldId id="366" r:id="rId86"/>
    <p:sldId id="367" r:id="rId87"/>
    <p:sldId id="368" r:id="rId88"/>
    <p:sldId id="369" r:id="rId89"/>
    <p:sldId id="370" r:id="rId9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3C09"/>
    <a:srgbClr val="000000"/>
    <a:srgbClr val="A020A3"/>
    <a:srgbClr val="0D97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140" y="-90"/>
      </p:cViewPr>
      <p:guideLst>
        <p:guide orient="horz" pos="2160"/>
        <p:guide pos="2880"/>
      </p:guideLst>
    </p:cSldViewPr>
  </p:slideViewPr>
  <p:notesTextViewPr>
    <p:cViewPr>
      <p:scale>
        <a:sx n="1" d="1"/>
        <a:sy n="1" d="1"/>
      </p:scale>
      <p:origin x="0" y="0"/>
    </p:cViewPr>
  </p:notesTextViewPr>
  <p:sorterViewPr>
    <p:cViewPr>
      <p:scale>
        <a:sx n="100" d="100"/>
        <a:sy n="100" d="100"/>
      </p:scale>
      <p:origin x="0" y="102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tableStyles" Target="tableStyle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charts/_rels/chart1.xml.rels><?xml version="1.0" encoding="UTF-8" standalone="yes"?>
<Relationships xmlns="http://schemas.openxmlformats.org/package/2006/relationships"><Relationship Id="rId1" Type="http://schemas.openxmlformats.org/officeDocument/2006/relationships/oleObject" Target="file:///G:\2013-2014&#39640;&#19968;&#65288;&#19978;&#65289;\&#25945;&#26696;&#35838;&#20214;\&#31532;&#19977;&#31456;\&#24377;&#21147;\Book1.xlsx" TargetMode="External"/></Relationships>
</file>

<file path=ppt/charts/_rels/chart2.xml.rels><?xml version="1.0" encoding="UTF-8" standalone="yes"?>
<Relationships xmlns="http://schemas.openxmlformats.org/package/2006/relationships"><Relationship Id="rId2" Type="http://schemas.openxmlformats.org/officeDocument/2006/relationships/oleObject" Target="file:///G:\&#29275;&#20108;&#25968;&#25454;-&#26032;.xlsx" TargetMode="External"/><Relationship Id="rId1" Type="http://schemas.openxmlformats.org/officeDocument/2006/relationships/themeOverride" Target="../theme/themeOverride5.xml"/></Relationships>
</file>

<file path=ppt/charts/_rels/chart3.xml.rels><?xml version="1.0" encoding="UTF-8" standalone="yes"?>
<Relationships xmlns="http://schemas.openxmlformats.org/package/2006/relationships"><Relationship Id="rId2" Type="http://schemas.openxmlformats.org/officeDocument/2006/relationships/oleObject" Target="file:///G:\&#29275;&#20108;&#25968;&#25454;-&#26032;.xlsx" TargetMode="External"/><Relationship Id="rId1" Type="http://schemas.openxmlformats.org/officeDocument/2006/relationships/themeOverride" Target="../theme/themeOverride6.xml"/></Relationships>
</file>

<file path=ppt/charts/_rels/chart4.xml.rels><?xml version="1.0" encoding="UTF-8" standalone="yes"?>
<Relationships xmlns="http://schemas.openxmlformats.org/package/2006/relationships"><Relationship Id="rId2" Type="http://schemas.openxmlformats.org/officeDocument/2006/relationships/oleObject" Target="file:///G:\&#29275;&#20108;&#25968;&#25454;-&#26032;.xlsx" TargetMode="External"/><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弹簧一</c:v>
          </c:tx>
          <c:trendline>
            <c:spPr>
              <a:ln w="15875">
                <a:solidFill>
                  <a:schemeClr val="accent1"/>
                </a:solidFill>
              </a:ln>
            </c:spPr>
            <c:trendlineType val="linear"/>
            <c:dispRSqr val="0"/>
            <c:dispEq val="0"/>
          </c:trendline>
          <c:xVal>
            <c:numRef>
              <c:f>Sheet1!$B$7:$B$12</c:f>
              <c:numCache>
                <c:formatCode>0.00_ </c:formatCode>
                <c:ptCount val="6"/>
                <c:pt idx="0">
                  <c:v>0</c:v>
                </c:pt>
                <c:pt idx="1">
                  <c:v>2</c:v>
                </c:pt>
                <c:pt idx="2">
                  <c:v>4</c:v>
                </c:pt>
                <c:pt idx="3">
                  <c:v>6</c:v>
                </c:pt>
                <c:pt idx="4">
                  <c:v>8</c:v>
                </c:pt>
                <c:pt idx="5">
                  <c:v>10</c:v>
                </c:pt>
              </c:numCache>
            </c:numRef>
          </c:xVal>
          <c:yVal>
            <c:numRef>
              <c:f>Sheet1!$A$7:$A$12</c:f>
              <c:numCache>
                <c:formatCode>0.00_ </c:formatCode>
                <c:ptCount val="6"/>
                <c:pt idx="0" formatCode="General">
                  <c:v>0</c:v>
                </c:pt>
                <c:pt idx="1">
                  <c:v>0.49000000000000032</c:v>
                </c:pt>
                <c:pt idx="2">
                  <c:v>0.98</c:v>
                </c:pt>
                <c:pt idx="3">
                  <c:v>1.47</c:v>
                </c:pt>
                <c:pt idx="4">
                  <c:v>1.9600000000000026</c:v>
                </c:pt>
                <c:pt idx="5">
                  <c:v>2.4499999999999997</c:v>
                </c:pt>
              </c:numCache>
            </c:numRef>
          </c:yVal>
          <c:smooth val="1"/>
        </c:ser>
        <c:ser>
          <c:idx val="1"/>
          <c:order val="1"/>
          <c:xVal>
            <c:numRef>
              <c:f>Sheet1!$C$7:$C$12</c:f>
              <c:numCache>
                <c:formatCode>General</c:formatCode>
                <c:ptCount val="6"/>
                <c:pt idx="0">
                  <c:v>0</c:v>
                </c:pt>
                <c:pt idx="1">
                  <c:v>3.48</c:v>
                </c:pt>
                <c:pt idx="2">
                  <c:v>6.9</c:v>
                </c:pt>
                <c:pt idx="3">
                  <c:v>10.28</c:v>
                </c:pt>
                <c:pt idx="4">
                  <c:v>13.77</c:v>
                </c:pt>
                <c:pt idx="5">
                  <c:v>17.18</c:v>
                </c:pt>
              </c:numCache>
            </c:numRef>
          </c:xVal>
          <c:yVal>
            <c:numRef>
              <c:f>Sheet1!$A$7:$A$12</c:f>
              <c:numCache>
                <c:formatCode>0.00_ </c:formatCode>
                <c:ptCount val="6"/>
                <c:pt idx="0" formatCode="General">
                  <c:v>0</c:v>
                </c:pt>
                <c:pt idx="1">
                  <c:v>0.49000000000000032</c:v>
                </c:pt>
                <c:pt idx="2">
                  <c:v>0.98</c:v>
                </c:pt>
                <c:pt idx="3">
                  <c:v>1.47</c:v>
                </c:pt>
                <c:pt idx="4">
                  <c:v>1.9600000000000026</c:v>
                </c:pt>
                <c:pt idx="5">
                  <c:v>2.4499999999999997</c:v>
                </c:pt>
              </c:numCache>
            </c:numRef>
          </c:yVal>
          <c:smooth val="1"/>
        </c:ser>
        <c:dLbls>
          <c:showLegendKey val="0"/>
          <c:showVal val="0"/>
          <c:showCatName val="0"/>
          <c:showSerName val="0"/>
          <c:showPercent val="0"/>
          <c:showBubbleSize val="0"/>
        </c:dLbls>
        <c:axId val="173687360"/>
        <c:axId val="173687936"/>
      </c:scatterChart>
      <c:valAx>
        <c:axId val="173687360"/>
        <c:scaling>
          <c:orientation val="minMax"/>
        </c:scaling>
        <c:delete val="0"/>
        <c:axPos val="b"/>
        <c:majorGridlines/>
        <c:minorGridlines/>
        <c:numFmt formatCode="0.00_ " sourceLinked="1"/>
        <c:majorTickMark val="out"/>
        <c:minorTickMark val="none"/>
        <c:tickLblPos val="nextTo"/>
        <c:txPr>
          <a:bodyPr/>
          <a:lstStyle/>
          <a:p>
            <a:pPr>
              <a:defRPr sz="2000" b="1"/>
            </a:pPr>
            <a:endParaRPr lang="zh-CN"/>
          </a:p>
        </c:txPr>
        <c:crossAx val="173687936"/>
        <c:crosses val="autoZero"/>
        <c:crossBetween val="midCat"/>
      </c:valAx>
      <c:valAx>
        <c:axId val="173687936"/>
        <c:scaling>
          <c:orientation val="minMax"/>
        </c:scaling>
        <c:delete val="0"/>
        <c:axPos val="l"/>
        <c:majorGridlines/>
        <c:numFmt formatCode="General" sourceLinked="1"/>
        <c:majorTickMark val="out"/>
        <c:minorTickMark val="none"/>
        <c:tickLblPos val="nextTo"/>
        <c:txPr>
          <a:bodyPr/>
          <a:lstStyle/>
          <a:p>
            <a:pPr>
              <a:defRPr sz="2000" b="1">
                <a:latin typeface="Times New Roman" pitchFamily="18" charset="0"/>
                <a:cs typeface="Times New Roman" pitchFamily="18" charset="0"/>
              </a:defRPr>
            </a:pPr>
            <a:endParaRPr lang="zh-CN"/>
          </a:p>
        </c:txPr>
        <c:crossAx val="173687360"/>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trendline>
            <c:trendlineType val="linear"/>
            <c:dispRSqr val="1"/>
            <c:dispEq val="1"/>
            <c:trendlineLbl>
              <c:layout>
                <c:manualLayout>
                  <c:x val="-8.2799621494963324E-2"/>
                  <c:y val="3.6744573183624792E-2"/>
                </c:manualLayout>
              </c:layout>
              <c:tx>
                <c:rich>
                  <a:bodyPr/>
                  <a:lstStyle/>
                  <a:p>
                    <a:pPr>
                      <a:defRPr sz="4800" b="1">
                        <a:solidFill>
                          <a:srgbClr val="FF0000"/>
                        </a:solidFill>
                        <a:latin typeface="Times New Roman" pitchFamily="18" charset="0"/>
                        <a:cs typeface="Times New Roman" pitchFamily="18" charset="0"/>
                      </a:defRPr>
                    </a:pPr>
                    <a:r>
                      <a:rPr lang="en-US" altLang="en-US" sz="2000" i="1" baseline="0" dirty="0" smtClean="0">
                        <a:latin typeface="Times New Roman" pitchFamily="18" charset="0"/>
                        <a:ea typeface="+mn-ea"/>
                        <a:cs typeface="Times New Roman" pitchFamily="18" charset="0"/>
                      </a:rPr>
                      <a:t>a</a:t>
                    </a:r>
                    <a:r>
                      <a:rPr lang="en-US" altLang="en-US" sz="2000" baseline="0" dirty="0" smtClean="0">
                        <a:latin typeface="Times New Roman" pitchFamily="18" charset="0"/>
                        <a:ea typeface="+mn-ea"/>
                        <a:cs typeface="Times New Roman" pitchFamily="18" charset="0"/>
                      </a:rPr>
                      <a:t> </a:t>
                    </a:r>
                    <a:r>
                      <a:rPr lang="en-US" altLang="en-US" sz="2000" baseline="0" dirty="0">
                        <a:latin typeface="Times New Roman" pitchFamily="18" charset="0"/>
                        <a:ea typeface="+mn-ea"/>
                        <a:cs typeface="Times New Roman" pitchFamily="18" charset="0"/>
                      </a:rPr>
                      <a:t>= </a:t>
                    </a:r>
                    <a:r>
                      <a:rPr lang="en-US" altLang="en-US" sz="2000" baseline="0" dirty="0" smtClean="0">
                        <a:latin typeface="Times New Roman" pitchFamily="18" charset="0"/>
                        <a:ea typeface="+mn-ea"/>
                        <a:cs typeface="Times New Roman" pitchFamily="18" charset="0"/>
                      </a:rPr>
                      <a:t>4.1101</a:t>
                    </a:r>
                    <a:r>
                      <a:rPr lang="en-US" altLang="en-US" sz="2000" i="1" baseline="0" dirty="0" smtClean="0">
                        <a:latin typeface="Times New Roman" pitchFamily="18" charset="0"/>
                        <a:ea typeface="+mn-ea"/>
                        <a:cs typeface="Times New Roman" pitchFamily="18" charset="0"/>
                      </a:rPr>
                      <a:t>F</a:t>
                    </a:r>
                    <a:r>
                      <a:rPr lang="en-US" altLang="en-US" sz="2000" baseline="0" dirty="0" smtClean="0">
                        <a:latin typeface="Times New Roman" pitchFamily="18" charset="0"/>
                        <a:ea typeface="+mn-ea"/>
                        <a:cs typeface="Times New Roman" pitchFamily="18" charset="0"/>
                      </a:rPr>
                      <a:t>  </a:t>
                    </a:r>
                    <a:r>
                      <a:rPr lang="en-US" altLang="en-US" sz="2000" baseline="0" dirty="0">
                        <a:latin typeface="Times New Roman" pitchFamily="18" charset="0"/>
                        <a:ea typeface="+mn-ea"/>
                        <a:cs typeface="Times New Roman" pitchFamily="18" charset="0"/>
                      </a:rPr>
                      <a:t>- </a:t>
                    </a:r>
                    <a:r>
                      <a:rPr lang="en-US" altLang="en-US" sz="2000" baseline="0" dirty="0" smtClean="0">
                        <a:latin typeface="Times New Roman" pitchFamily="18" charset="0"/>
                        <a:ea typeface="+mn-ea"/>
                        <a:cs typeface="Times New Roman" pitchFamily="18" charset="0"/>
                      </a:rPr>
                      <a:t>0.0407</a:t>
                    </a:r>
                    <a:endParaRPr lang="en-US" altLang="en-US" sz="2000" dirty="0">
                      <a:latin typeface="Times New Roman" pitchFamily="18" charset="0"/>
                      <a:ea typeface="+mn-ea"/>
                      <a:cs typeface="Times New Roman" pitchFamily="18" charset="0"/>
                    </a:endParaRPr>
                  </a:p>
                </c:rich>
              </c:tx>
              <c:numFmt formatCode="General" sourceLinked="0"/>
            </c:trendlineLbl>
          </c:trendline>
          <c:trendline>
            <c:trendlineType val="linear"/>
            <c:backward val="0.1"/>
            <c:dispRSqr val="0"/>
            <c:dispEq val="0"/>
          </c:trendline>
          <c:trendline>
            <c:trendlineType val="linear"/>
            <c:dispRSqr val="0"/>
            <c:dispEq val="0"/>
          </c:trendline>
          <c:xVal>
            <c:numRef>
              <c:f>Sheet1!$D$2:$D$7</c:f>
              <c:numCache>
                <c:formatCode>General</c:formatCode>
                <c:ptCount val="6"/>
                <c:pt idx="0">
                  <c:v>0.10299999999999998</c:v>
                </c:pt>
                <c:pt idx="1">
                  <c:v>0.15100000000000016</c:v>
                </c:pt>
                <c:pt idx="2">
                  <c:v>0.19900000000000004</c:v>
                </c:pt>
                <c:pt idx="3">
                  <c:v>0.24700000000000016</c:v>
                </c:pt>
                <c:pt idx="4">
                  <c:v>0.29500000000000032</c:v>
                </c:pt>
                <c:pt idx="5">
                  <c:v>0.3430000000000003</c:v>
                </c:pt>
              </c:numCache>
            </c:numRef>
          </c:xVal>
          <c:yVal>
            <c:numRef>
              <c:f>Sheet1!$E$2:$E$7</c:f>
              <c:numCache>
                <c:formatCode>General</c:formatCode>
                <c:ptCount val="6"/>
                <c:pt idx="0">
                  <c:v>0.34500000000000008</c:v>
                </c:pt>
                <c:pt idx="1">
                  <c:v>0.62000000000000066</c:v>
                </c:pt>
                <c:pt idx="2">
                  <c:v>0.77000000000000068</c:v>
                </c:pt>
                <c:pt idx="3">
                  <c:v>1.0149999999999986</c:v>
                </c:pt>
                <c:pt idx="4">
                  <c:v>1.1399999999999986</c:v>
                </c:pt>
                <c:pt idx="5">
                  <c:v>1.365</c:v>
                </c:pt>
              </c:numCache>
            </c:numRef>
          </c:yVal>
          <c:smooth val="0"/>
        </c:ser>
        <c:dLbls>
          <c:showLegendKey val="0"/>
          <c:showVal val="0"/>
          <c:showCatName val="0"/>
          <c:showSerName val="0"/>
          <c:showPercent val="0"/>
          <c:showBubbleSize val="0"/>
        </c:dLbls>
        <c:axId val="199040320"/>
        <c:axId val="205955072"/>
      </c:scatterChart>
      <c:valAx>
        <c:axId val="199040320"/>
        <c:scaling>
          <c:orientation val="minMax"/>
        </c:scaling>
        <c:delete val="0"/>
        <c:axPos val="b"/>
        <c:numFmt formatCode="General" sourceLinked="1"/>
        <c:majorTickMark val="out"/>
        <c:minorTickMark val="none"/>
        <c:tickLblPos val="nextTo"/>
        <c:txPr>
          <a:bodyPr/>
          <a:lstStyle/>
          <a:p>
            <a:pPr>
              <a:defRPr sz="1600"/>
            </a:pPr>
            <a:endParaRPr lang="zh-CN"/>
          </a:p>
        </c:txPr>
        <c:crossAx val="205955072"/>
        <c:crosses val="autoZero"/>
        <c:crossBetween val="midCat"/>
      </c:valAx>
      <c:valAx>
        <c:axId val="205955072"/>
        <c:scaling>
          <c:orientation val="minMax"/>
        </c:scaling>
        <c:delete val="0"/>
        <c:axPos val="l"/>
        <c:majorGridlines/>
        <c:numFmt formatCode="General" sourceLinked="1"/>
        <c:majorTickMark val="out"/>
        <c:minorTickMark val="none"/>
        <c:tickLblPos val="nextTo"/>
        <c:txPr>
          <a:bodyPr/>
          <a:lstStyle/>
          <a:p>
            <a:pPr>
              <a:defRPr sz="1600"/>
            </a:pPr>
            <a:endParaRPr lang="zh-CN"/>
          </a:p>
        </c:txPr>
        <c:crossAx val="199040320"/>
        <c:crosses val="autoZero"/>
        <c:crossBetween val="midCat"/>
      </c:valAx>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566907261592318"/>
          <c:y val="7.4548702245552628E-2"/>
          <c:w val="0.73583245844269463"/>
          <c:h val="0.8326195683872849"/>
        </c:manualLayout>
      </c:layout>
      <c:scatterChart>
        <c:scatterStyle val="lineMarker"/>
        <c:varyColors val="0"/>
        <c:ser>
          <c:idx val="0"/>
          <c:order val="0"/>
          <c:spPr>
            <a:ln w="28575">
              <a:noFill/>
            </a:ln>
          </c:spPr>
          <c:trendline>
            <c:trendlineType val="power"/>
            <c:dispRSqr val="0"/>
            <c:dispEq val="1"/>
            <c:trendlineLbl>
              <c:layout>
                <c:manualLayout>
                  <c:x val="0.27223293963254591"/>
                  <c:y val="-0.20683033144722249"/>
                </c:manualLayout>
              </c:layout>
              <c:tx>
                <c:rich>
                  <a:bodyPr/>
                  <a:lstStyle/>
                  <a:p>
                    <a:pPr marL="0" marR="0" indent="0" algn="ctr" defTabSz="914400" rtl="0" eaLnBrk="1" fontAlgn="auto" latinLnBrk="0" hangingPunct="1">
                      <a:lnSpc>
                        <a:spcPct val="100000"/>
                      </a:lnSpc>
                      <a:spcBef>
                        <a:spcPts val="0"/>
                      </a:spcBef>
                      <a:spcAft>
                        <a:spcPts val="0"/>
                      </a:spcAft>
                      <a:buClrTx/>
                      <a:buSzTx/>
                      <a:buFontTx/>
                      <a:buNone/>
                      <a:tabLst/>
                      <a:defRPr sz="2200" b="1" i="0" u="none" strike="noStrike" kern="1200" baseline="0">
                        <a:solidFill>
                          <a:srgbClr val="FF0000"/>
                        </a:solidFill>
                        <a:latin typeface="Times New Roman" panose="02020603050405020304" pitchFamily="18" charset="0"/>
                        <a:ea typeface="宋体" panose="02010600030101010101" pitchFamily="2" charset="-122"/>
                        <a:cs typeface="Times New Roman" panose="02020603050405020304" pitchFamily="18" charset="0"/>
                      </a:defRPr>
                    </a:pPr>
                    <a:r>
                      <a:rPr lang="en-US" altLang="en-US" sz="2400" i="1" baseline="0" dirty="0">
                        <a:latin typeface="Times New Roman" panose="02020603050405020304" pitchFamily="18" charset="0"/>
                        <a:ea typeface="宋体" panose="02010600030101010101" pitchFamily="2" charset="-122"/>
                        <a:cs typeface="Times New Roman" panose="02020603050405020304" pitchFamily="18" charset="0"/>
                      </a:rPr>
                      <a:t>a</a:t>
                    </a:r>
                    <a:r>
                      <a:rPr lang="en-US" altLang="en-US" sz="2400" i="1" baseline="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en-US" sz="2400" baseline="0" dirty="0">
                        <a:latin typeface="Times New Roman" panose="02020603050405020304" pitchFamily="18" charset="0"/>
                        <a:ea typeface="宋体" panose="02010600030101010101" pitchFamily="2" charset="-122"/>
                        <a:cs typeface="Times New Roman" panose="02020603050405020304" pitchFamily="18" charset="0"/>
                      </a:rPr>
                      <a:t>= </a:t>
                    </a:r>
                    <a:r>
                      <a:rPr lang="en-US" altLang="en-US" sz="2400" baseline="0" dirty="0" smtClean="0">
                        <a:latin typeface="Times New Roman" panose="02020603050405020304" pitchFamily="18" charset="0"/>
                        <a:ea typeface="宋体" panose="02010600030101010101" pitchFamily="2" charset="-122"/>
                        <a:cs typeface="Times New Roman" panose="02020603050405020304" pitchFamily="18" charset="0"/>
                      </a:rPr>
                      <a:t>0.156</a:t>
                    </a:r>
                    <a:r>
                      <a:rPr lang="en-US" altLang="zh-CN" sz="2400" i="1" baseline="0" dirty="0" smtClean="0">
                        <a:latin typeface="Times New Roman" panose="02020603050405020304" pitchFamily="18" charset="0"/>
                        <a:ea typeface="宋体" panose="02010600030101010101" pitchFamily="2" charset="-122"/>
                        <a:cs typeface="Times New Roman" panose="02020603050405020304" pitchFamily="18" charset="0"/>
                      </a:rPr>
                      <a:t>M</a:t>
                    </a:r>
                    <a:r>
                      <a:rPr lang="en-US" altLang="en-US" sz="2400" baseline="30000" dirty="0" smtClean="0">
                        <a:latin typeface="Times New Roman" panose="02020603050405020304" pitchFamily="18" charset="0"/>
                        <a:ea typeface="宋体" panose="02010600030101010101" pitchFamily="2" charset="-122"/>
                        <a:cs typeface="Times New Roman" panose="02020603050405020304" pitchFamily="18" charset="0"/>
                      </a:rPr>
                      <a:t>-1.005</a:t>
                    </a:r>
                  </a:p>
                  <a:p>
                    <a:pPr marL="0" marR="0" indent="0" algn="ctr" defTabSz="914400" rtl="0" eaLnBrk="1" fontAlgn="auto" latinLnBrk="0" hangingPunct="1">
                      <a:lnSpc>
                        <a:spcPct val="100000"/>
                      </a:lnSpc>
                      <a:spcBef>
                        <a:spcPts val="0"/>
                      </a:spcBef>
                      <a:spcAft>
                        <a:spcPts val="0"/>
                      </a:spcAft>
                      <a:buClrTx/>
                      <a:buSzTx/>
                      <a:buFontTx/>
                      <a:buNone/>
                      <a:tabLst/>
                      <a:defRPr sz="2200" b="1" i="0" u="none" strike="noStrike" kern="1200" baseline="0">
                        <a:solidFill>
                          <a:srgbClr val="FF0000"/>
                        </a:solidFill>
                        <a:latin typeface="Times New Roman" panose="02020603050405020304" pitchFamily="18" charset="0"/>
                        <a:ea typeface="宋体" panose="02010600030101010101" pitchFamily="2" charset="-122"/>
                        <a:cs typeface="Times New Roman" panose="02020603050405020304" pitchFamily="18" charset="0"/>
                      </a:defRPr>
                    </a:pPr>
                    <a:endParaRPr lang="zh-CN" altLang="zh-CN" sz="2200" dirty="0" smtClean="0">
                      <a:effectLst/>
                    </a:endParaRPr>
                  </a:p>
                </c:rich>
              </c:tx>
              <c:numFmt formatCode="General" sourceLinked="0"/>
            </c:trendlineLbl>
          </c:trendline>
          <c:trendline>
            <c:trendlineType val="power"/>
            <c:forward val="0.1"/>
            <c:dispRSqr val="0"/>
            <c:dispEq val="0"/>
          </c:trendline>
          <c:trendline>
            <c:trendlineType val="power"/>
            <c:forward val="0.05"/>
            <c:backward val="0.05"/>
            <c:dispRSqr val="0"/>
            <c:dispEq val="0"/>
          </c:trendline>
          <c:xVal>
            <c:numRef>
              <c:f>Sheet1!$D$11:$D$16</c:f>
              <c:numCache>
                <c:formatCode>General</c:formatCode>
                <c:ptCount val="6"/>
                <c:pt idx="0">
                  <c:v>0.19700000000000001</c:v>
                </c:pt>
                <c:pt idx="1">
                  <c:v>0.24700000000000016</c:v>
                </c:pt>
                <c:pt idx="2">
                  <c:v>0.29700000000000032</c:v>
                </c:pt>
                <c:pt idx="3">
                  <c:v>0.34700000000000031</c:v>
                </c:pt>
                <c:pt idx="4">
                  <c:v>0.39700000000000046</c:v>
                </c:pt>
                <c:pt idx="5">
                  <c:v>0.44700000000000001</c:v>
                </c:pt>
              </c:numCache>
            </c:numRef>
          </c:xVal>
          <c:yVal>
            <c:numRef>
              <c:f>Sheet1!$E$11:$E$16</c:f>
              <c:numCache>
                <c:formatCode>General</c:formatCode>
                <c:ptCount val="6"/>
                <c:pt idx="0">
                  <c:v>0.77000000000000079</c:v>
                </c:pt>
                <c:pt idx="1">
                  <c:v>0.66000000000000092</c:v>
                </c:pt>
                <c:pt idx="2">
                  <c:v>0.53</c:v>
                </c:pt>
                <c:pt idx="3">
                  <c:v>0.46</c:v>
                </c:pt>
                <c:pt idx="4">
                  <c:v>0.38000000000000039</c:v>
                </c:pt>
                <c:pt idx="5">
                  <c:v>0.35000000000000031</c:v>
                </c:pt>
              </c:numCache>
            </c:numRef>
          </c:yVal>
          <c:smooth val="0"/>
        </c:ser>
        <c:dLbls>
          <c:showLegendKey val="0"/>
          <c:showVal val="0"/>
          <c:showCatName val="0"/>
          <c:showSerName val="0"/>
          <c:showPercent val="0"/>
          <c:showBubbleSize val="0"/>
        </c:dLbls>
        <c:axId val="205957952"/>
        <c:axId val="205958528"/>
      </c:scatterChart>
      <c:valAx>
        <c:axId val="205957952"/>
        <c:scaling>
          <c:orientation val="minMax"/>
        </c:scaling>
        <c:delete val="0"/>
        <c:axPos val="b"/>
        <c:numFmt formatCode="General" sourceLinked="1"/>
        <c:majorTickMark val="out"/>
        <c:minorTickMark val="none"/>
        <c:tickLblPos val="nextTo"/>
        <c:txPr>
          <a:bodyPr/>
          <a:lstStyle/>
          <a:p>
            <a:pPr>
              <a:defRPr sz="1800"/>
            </a:pPr>
            <a:endParaRPr lang="zh-CN"/>
          </a:p>
        </c:txPr>
        <c:crossAx val="205958528"/>
        <c:crosses val="autoZero"/>
        <c:crossBetween val="midCat"/>
      </c:valAx>
      <c:valAx>
        <c:axId val="205958528"/>
        <c:scaling>
          <c:orientation val="minMax"/>
        </c:scaling>
        <c:delete val="0"/>
        <c:axPos val="l"/>
        <c:majorGridlines/>
        <c:numFmt formatCode="General" sourceLinked="1"/>
        <c:majorTickMark val="out"/>
        <c:minorTickMark val="none"/>
        <c:tickLblPos val="nextTo"/>
        <c:txPr>
          <a:bodyPr/>
          <a:lstStyle/>
          <a:p>
            <a:pPr>
              <a:defRPr sz="1800"/>
            </a:pPr>
            <a:endParaRPr lang="zh-CN"/>
          </a:p>
        </c:txPr>
        <c:crossAx val="205957952"/>
        <c:crosses val="autoZero"/>
        <c:crossBetween val="midCat"/>
      </c:valAx>
    </c:plotArea>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trendline>
            <c:trendlineType val="linear"/>
            <c:forward val="0.5"/>
            <c:backward val="1"/>
            <c:dispRSqr val="1"/>
            <c:dispEq val="1"/>
            <c:trendlineLbl>
              <c:layout>
                <c:manualLayout>
                  <c:x val="-6.9253785169100329E-2"/>
                  <c:y val="-7.7822040937250382E-3"/>
                </c:manualLayout>
              </c:layout>
              <c:tx>
                <c:rich>
                  <a:bodyPr/>
                  <a:lstStyle/>
                  <a:p>
                    <a:pPr>
                      <a:defRPr sz="2000" b="1">
                        <a:solidFill>
                          <a:srgbClr val="FF0000"/>
                        </a:solidFill>
                        <a:latin typeface="Times New Roman" panose="02020603050405020304" pitchFamily="18" charset="0"/>
                        <a:cs typeface="Times New Roman" panose="02020603050405020304" pitchFamily="18" charset="0"/>
                      </a:defRPr>
                    </a:pPr>
                    <a:r>
                      <a:rPr lang="en-US" altLang="en-US" i="1" baseline="0" dirty="0" smtClean="0"/>
                      <a:t>a</a:t>
                    </a:r>
                    <a:r>
                      <a:rPr lang="en-US" altLang="en-US" baseline="0" dirty="0" smtClean="0"/>
                      <a:t>= 0.1537</a:t>
                    </a:r>
                    <a:r>
                      <a:rPr lang="zh-CN" altLang="en-US" baseline="0" dirty="0" smtClean="0"/>
                      <a:t>（</a:t>
                    </a:r>
                    <a:r>
                      <a:rPr lang="en-US" altLang="zh-CN" baseline="0" dirty="0" smtClean="0"/>
                      <a:t>1/</a:t>
                    </a:r>
                    <a:r>
                      <a:rPr lang="en-US" altLang="zh-CN" i="1" baseline="0" dirty="0" smtClean="0"/>
                      <a:t>M</a:t>
                    </a:r>
                    <a:r>
                      <a:rPr lang="zh-CN" altLang="en-US" baseline="0" dirty="0" smtClean="0"/>
                      <a:t>）</a:t>
                    </a:r>
                    <a:r>
                      <a:rPr lang="en-US" altLang="en-US" baseline="0" dirty="0" smtClean="0"/>
                      <a:t> </a:t>
                    </a:r>
                    <a:r>
                      <a:rPr lang="en-US" altLang="en-US" baseline="0" dirty="0"/>
                      <a:t>+ </a:t>
                    </a:r>
                    <a:r>
                      <a:rPr lang="en-US" altLang="en-US" baseline="0" dirty="0" smtClean="0"/>
                      <a:t>0.0095</a:t>
                    </a:r>
                    <a:endParaRPr lang="en-US" altLang="en-US" dirty="0"/>
                  </a:p>
                </c:rich>
              </c:tx>
              <c:numFmt formatCode="General" sourceLinked="0"/>
            </c:trendlineLbl>
          </c:trendline>
          <c:xVal>
            <c:numRef>
              <c:f>Sheet1!$D$19:$D$24</c:f>
              <c:numCache>
                <c:formatCode>General</c:formatCode>
                <c:ptCount val="6"/>
                <c:pt idx="0">
                  <c:v>5.0759999999999996</c:v>
                </c:pt>
                <c:pt idx="1">
                  <c:v>4.0490000000000004</c:v>
                </c:pt>
                <c:pt idx="2">
                  <c:v>3.367</c:v>
                </c:pt>
                <c:pt idx="3">
                  <c:v>2.8819999999999997</c:v>
                </c:pt>
                <c:pt idx="4">
                  <c:v>2.5189999999999997</c:v>
                </c:pt>
                <c:pt idx="5">
                  <c:v>2.2370000000000001</c:v>
                </c:pt>
              </c:numCache>
            </c:numRef>
          </c:xVal>
          <c:yVal>
            <c:numRef>
              <c:f>Sheet1!$E$19:$E$24</c:f>
              <c:numCache>
                <c:formatCode>General</c:formatCode>
                <c:ptCount val="6"/>
                <c:pt idx="0">
                  <c:v>0.77000000000000079</c:v>
                </c:pt>
                <c:pt idx="1">
                  <c:v>0.66000000000000092</c:v>
                </c:pt>
                <c:pt idx="2">
                  <c:v>0.53</c:v>
                </c:pt>
                <c:pt idx="3">
                  <c:v>0.46</c:v>
                </c:pt>
                <c:pt idx="4">
                  <c:v>0.38000000000000039</c:v>
                </c:pt>
                <c:pt idx="5">
                  <c:v>0.35000000000000031</c:v>
                </c:pt>
              </c:numCache>
            </c:numRef>
          </c:yVal>
          <c:smooth val="0"/>
        </c:ser>
        <c:dLbls>
          <c:showLegendKey val="0"/>
          <c:showVal val="0"/>
          <c:showCatName val="0"/>
          <c:showSerName val="0"/>
          <c:showPercent val="0"/>
          <c:showBubbleSize val="0"/>
        </c:dLbls>
        <c:axId val="205956800"/>
        <c:axId val="205960256"/>
      </c:scatterChart>
      <c:valAx>
        <c:axId val="205956800"/>
        <c:scaling>
          <c:orientation val="minMax"/>
        </c:scaling>
        <c:delete val="0"/>
        <c:axPos val="b"/>
        <c:numFmt formatCode="General" sourceLinked="1"/>
        <c:majorTickMark val="out"/>
        <c:minorTickMark val="none"/>
        <c:tickLblPos val="nextTo"/>
        <c:txPr>
          <a:bodyPr/>
          <a:lstStyle/>
          <a:p>
            <a:pPr>
              <a:defRPr sz="1800"/>
            </a:pPr>
            <a:endParaRPr lang="zh-CN"/>
          </a:p>
        </c:txPr>
        <c:crossAx val="205960256"/>
        <c:crosses val="autoZero"/>
        <c:crossBetween val="midCat"/>
      </c:valAx>
      <c:valAx>
        <c:axId val="205960256"/>
        <c:scaling>
          <c:orientation val="minMax"/>
        </c:scaling>
        <c:delete val="0"/>
        <c:axPos val="l"/>
        <c:majorGridlines/>
        <c:numFmt formatCode="General" sourceLinked="1"/>
        <c:majorTickMark val="out"/>
        <c:minorTickMark val="none"/>
        <c:tickLblPos val="nextTo"/>
        <c:txPr>
          <a:bodyPr/>
          <a:lstStyle/>
          <a:p>
            <a:pPr>
              <a:defRPr sz="1800"/>
            </a:pPr>
            <a:endParaRPr lang="zh-CN"/>
          </a:p>
        </c:txPr>
        <c:crossAx val="205956800"/>
        <c:crosses val="autoZero"/>
        <c:crossBetween val="midCat"/>
      </c:valAx>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6E5C1C-A87C-4978-A6A4-6D845D1E5263}" type="datetimeFigureOut">
              <a:rPr lang="zh-CN" altLang="en-US" smtClean="0"/>
              <a:pPr/>
              <a:t>2018/11/13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89561-1CED-446D-9DFD-231BD92657A5}" type="slidenum">
              <a:rPr lang="zh-CN" altLang="en-US" smtClean="0"/>
              <a:pPr/>
              <a:t>‹#›</a:t>
            </a:fld>
            <a:endParaRPr lang="zh-CN" altLang="en-US"/>
          </a:p>
        </p:txBody>
      </p:sp>
    </p:spTree>
    <p:extLst>
      <p:ext uri="{BB962C8B-B14F-4D97-AF65-F5344CB8AC3E}">
        <p14:creationId xmlns:p14="http://schemas.microsoft.com/office/powerpoint/2010/main" val="1369064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6C1B53-5C5E-4662-99EB-566FAA397DAF}"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32662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89561-1CED-446D-9DFD-231BD92657A5}" type="slidenum">
              <a:rPr lang="zh-CN" altLang="en-US" smtClean="0"/>
              <a:pPr/>
              <a:t>18</a:t>
            </a:fld>
            <a:endParaRPr lang="zh-CN" altLang="en-US"/>
          </a:p>
        </p:txBody>
      </p:sp>
    </p:spTree>
    <p:extLst>
      <p:ext uri="{BB962C8B-B14F-4D97-AF65-F5344CB8AC3E}">
        <p14:creationId xmlns:p14="http://schemas.microsoft.com/office/powerpoint/2010/main" val="661371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其他分类方法：按效果、按主动与被动</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BF189561-1CED-446D-9DFD-231BD92657A5}" type="slidenum">
              <a:rPr lang="zh-CN" altLang="en-US" smtClean="0"/>
              <a:pPr/>
              <a:t>22</a:t>
            </a:fld>
            <a:endParaRPr lang="zh-CN" altLang="en-US"/>
          </a:p>
        </p:txBody>
      </p:sp>
    </p:spTree>
    <p:extLst>
      <p:ext uri="{BB962C8B-B14F-4D97-AF65-F5344CB8AC3E}">
        <p14:creationId xmlns:p14="http://schemas.microsoft.com/office/powerpoint/2010/main" val="1617413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图像、公式、实物三位一体。</a:t>
            </a:r>
            <a:endParaRPr lang="zh-CN" altLang="en-US"/>
          </a:p>
        </p:txBody>
      </p:sp>
      <p:sp>
        <p:nvSpPr>
          <p:cNvPr id="4" name="灯片编号占位符 3"/>
          <p:cNvSpPr>
            <a:spLocks noGrp="1"/>
          </p:cNvSpPr>
          <p:nvPr>
            <p:ph type="sldNum" sz="quarter" idx="10"/>
          </p:nvPr>
        </p:nvSpPr>
        <p:spPr/>
        <p:txBody>
          <a:bodyPr/>
          <a:lstStyle/>
          <a:p>
            <a:fld id="{BF189561-1CED-446D-9DFD-231BD92657A5}" type="slidenum">
              <a:rPr lang="zh-CN" altLang="en-US" smtClean="0"/>
              <a:pPr/>
              <a:t>26</a:t>
            </a:fld>
            <a:endParaRPr lang="zh-CN" altLang="en-US"/>
          </a:p>
        </p:txBody>
      </p:sp>
    </p:spTree>
    <p:extLst>
      <p:ext uri="{BB962C8B-B14F-4D97-AF65-F5344CB8AC3E}">
        <p14:creationId xmlns:p14="http://schemas.microsoft.com/office/powerpoint/2010/main" val="3575448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静摩擦力用假设的方法，滑动摩擦力直接观察。</a:t>
            </a:r>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8F4BC02-0D13-43BF-8E1A-B07D1BF2E3C5}" type="slidenum">
              <a:rPr lang="zh-CN" altLang="en-US">
                <a:solidFill>
                  <a:srgbClr val="000000"/>
                </a:solidFill>
              </a:rPr>
              <a:pPr/>
              <a:t>31</a:t>
            </a:fld>
            <a:endParaRPr lang="en-US" altLang="zh-CN">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、分子说</a:t>
            </a:r>
            <a:endParaRPr lang="zh-CN" altLang="en-US" dirty="0"/>
          </a:p>
        </p:txBody>
      </p:sp>
      <p:sp>
        <p:nvSpPr>
          <p:cNvPr id="4" name="灯片编号占位符 3"/>
          <p:cNvSpPr>
            <a:spLocks noGrp="1"/>
          </p:cNvSpPr>
          <p:nvPr>
            <p:ph type="sldNum" sz="quarter" idx="10"/>
          </p:nvPr>
        </p:nvSpPr>
        <p:spPr/>
        <p:txBody>
          <a:bodyPr/>
          <a:lstStyle/>
          <a:p>
            <a:fld id="{BF189561-1CED-446D-9DFD-231BD92657A5}" type="slidenum">
              <a:rPr lang="zh-CN" altLang="en-US" smtClean="0"/>
              <a:pPr/>
              <a:t>37</a:t>
            </a:fld>
            <a:endParaRPr lang="zh-CN" altLang="en-US"/>
          </a:p>
        </p:txBody>
      </p:sp>
    </p:spTree>
    <p:extLst>
      <p:ext uri="{BB962C8B-B14F-4D97-AF65-F5344CB8AC3E}">
        <p14:creationId xmlns:p14="http://schemas.microsoft.com/office/powerpoint/2010/main" val="3767596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F189561-1CED-446D-9DFD-231BD92657A5}" type="slidenum">
              <a:rPr lang="zh-CN" altLang="en-US" smtClean="0"/>
              <a:pPr/>
              <a:t>55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7.xml"/><Relationship Id="rId1" Type="http://schemas.openxmlformats.org/officeDocument/2006/relationships/themeOverride" Target="../theme/themeOverride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7.xml"/><Relationship Id="rId1" Type="http://schemas.openxmlformats.org/officeDocument/2006/relationships/themeOverride" Target="../theme/themeOverride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7.xml"/><Relationship Id="rId1" Type="http://schemas.openxmlformats.org/officeDocument/2006/relationships/themeOverride" Target="../theme/themeOverride4.xml"/><Relationship Id="rId4" Type="http://schemas.openxmlformats.org/officeDocument/2006/relationships/image" Target="../media/image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C5B47D84-36D2-4B0B-B041-9FC399CF46E6}" type="datetimeFigureOut">
              <a:rPr lang="zh-CN" altLang="en-US" smtClean="0"/>
              <a:pPr/>
              <a:t>2018/11/13</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61C41746-79F2-45D2-BCFE-184C6CE463A9}"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C5B47D84-36D2-4B0B-B041-9FC399CF46E6}" type="datetimeFigureOut">
              <a:rPr lang="zh-CN" altLang="en-US" smtClean="0"/>
              <a:pPr/>
              <a:t>2018/11/13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C5B47D84-36D2-4B0B-B041-9FC399CF46E6}" type="datetimeFigureOut">
              <a:rPr lang="zh-CN" altLang="en-US" smtClean="0"/>
              <a:pPr/>
              <a:t>2018/11/13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8" name="Rectangle 10"/>
          <p:cNvSpPr>
            <a:spLocks noChangeArrowheads="1"/>
          </p:cNvSpPr>
          <p:nvPr/>
        </p:nvSpPr>
        <p:spPr bwMode="auto">
          <a:xfrm>
            <a:off x="0" y="3213100"/>
            <a:ext cx="9144000" cy="3644900"/>
          </a:xfrm>
          <a:prstGeom prst="rect">
            <a:avLst/>
          </a:prstGeom>
          <a:solidFill>
            <a:srgbClr val="FA24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5F5F5F"/>
              </a:solidFill>
            </a:endParaRPr>
          </a:p>
        </p:txBody>
      </p:sp>
      <p:pic>
        <p:nvPicPr>
          <p:cNvPr id="10" name="Picture 3" descr="C:\Users\Nir\Desktop\未vv标题-1.png"/>
          <p:cNvPicPr>
            <a:picLocks noChangeAspect="1" noChangeArrowheads="1"/>
          </p:cNvPicPr>
          <p:nvPr/>
        </p:nvPicPr>
        <p:blipFill>
          <a:blip r:embed="rId2" cstate="print">
            <a:extLst>
              <a:ext uri="{28A0092B-C50C-407E-A947-70E740481C1C}">
                <a14:useLocalDpi xmlns:a14="http://schemas.microsoft.com/office/drawing/2010/main" val="0"/>
              </a:ext>
            </a:extLst>
          </a:blip>
          <a:srcRect t="7571"/>
          <a:stretch>
            <a:fillRect/>
          </a:stretch>
        </p:blipFill>
        <p:spPr bwMode="auto">
          <a:xfrm>
            <a:off x="3637378" y="1242661"/>
            <a:ext cx="5389562"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KSO_FD"/>
          <p:cNvSpPr>
            <a:spLocks noGrp="1"/>
          </p:cNvSpPr>
          <p:nvPr>
            <p:ph type="dt" sz="half" idx="10"/>
          </p:nvPr>
        </p:nvSpPr>
        <p:spPr/>
        <p:txBody>
          <a:body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sp>
        <p:nvSpPr>
          <p:cNvPr id="3" name="KSO_CT2"/>
          <p:cNvSpPr>
            <a:spLocks noGrp="1"/>
          </p:cNvSpPr>
          <p:nvPr>
            <p:ph type="subTitle" idx="1" hasCustomPrompt="1"/>
          </p:nvPr>
        </p:nvSpPr>
        <p:spPr>
          <a:xfrm>
            <a:off x="445771" y="3720649"/>
            <a:ext cx="4213315" cy="467211"/>
          </a:xfrm>
          <a:noFill/>
        </p:spPr>
        <p:txBody>
          <a:bodyPr>
            <a:noAutofit/>
          </a:bodyPr>
          <a:lstStyle>
            <a:lvl1pPr marL="0" indent="0" algn="l">
              <a:buNone/>
              <a:defRPr sz="1800">
                <a:solidFill>
                  <a:srgbClr val="FFFFFF"/>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单击此处添加您的副标题</a:t>
            </a:r>
          </a:p>
        </p:txBody>
      </p:sp>
      <p:sp>
        <p:nvSpPr>
          <p:cNvPr id="7" name="KSO_CT1"/>
          <p:cNvSpPr>
            <a:spLocks noGrp="1"/>
          </p:cNvSpPr>
          <p:nvPr>
            <p:ph type="title" hasCustomPrompt="1"/>
          </p:nvPr>
        </p:nvSpPr>
        <p:spPr>
          <a:xfrm>
            <a:off x="445771" y="1242661"/>
            <a:ext cx="5162549" cy="877679"/>
          </a:xfrm>
        </p:spPr>
        <p:txBody>
          <a:bodyPr>
            <a:noAutofit/>
          </a:bodyPr>
          <a:lstStyle>
            <a:lvl1pPr algn="l">
              <a:lnSpc>
                <a:spcPct val="110000"/>
              </a:lnSpc>
              <a:defRPr sz="3200" b="0" baseline="0">
                <a:solidFill>
                  <a:srgbClr val="C00000"/>
                </a:solidFill>
                <a:effectLst/>
                <a:latin typeface="+mj-ea"/>
                <a:ea typeface="+mj-ea"/>
              </a:defRPr>
            </a:lvl1pPr>
          </a:lstStyle>
          <a:p>
            <a:r>
              <a:rPr lang="zh-CN" altLang="en-US" dirty="0" smtClean="0"/>
              <a:t>单击此处添加您的标题文字</a:t>
            </a:r>
            <a:endParaRPr lang="zh-CN" altLang="en-US" dirty="0"/>
          </a:p>
        </p:txBody>
      </p:sp>
    </p:spTree>
    <p:extLst>
      <p:ext uri="{BB962C8B-B14F-4D97-AF65-F5344CB8AC3E}">
        <p14:creationId xmlns:p14="http://schemas.microsoft.com/office/powerpoint/2010/main" val="231836529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idx="1"/>
          </p:nvPr>
        </p:nvSpPr>
        <p:spPr>
          <a:xfrm>
            <a:off x="419098" y="1222730"/>
            <a:ext cx="8292045" cy="5302614"/>
          </a:xfrm>
        </p:spPr>
        <p:txBody>
          <a:bodyPr/>
          <a:lstStyle>
            <a:lvl1pPr>
              <a:defRPr>
                <a:solidFill>
                  <a:schemeClr val="accent1"/>
                </a:solidFill>
              </a:defRPr>
            </a:lvl1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076056" y="5837386"/>
            <a:ext cx="3468687"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626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574006" y="2108199"/>
            <a:ext cx="5995988" cy="1235075"/>
          </a:xfrm>
        </p:spPr>
        <p:txBody>
          <a:bodyPr anchor="b">
            <a:normAutofit/>
          </a:bodyPr>
          <a:lstStyle>
            <a:lvl1pPr algn="ctr">
              <a:defRPr sz="36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3038169" y="3400425"/>
            <a:ext cx="3067663" cy="357478"/>
          </a:xfrm>
          <a:prstGeom prst="roundRect">
            <a:avLst>
              <a:gd name="adj" fmla="val 50000"/>
            </a:avLst>
          </a:prstGeom>
          <a:solidFill>
            <a:schemeClr val="tx2">
              <a:lumMod val="40000"/>
              <a:lumOff val="60000"/>
            </a:schemeClr>
          </a:solidFill>
        </p:spPr>
        <p:txBody>
          <a:bodyPr anchor="ctr">
            <a:normAutofit/>
          </a:bodyPr>
          <a:lstStyle>
            <a:lvl1pPr marL="0" indent="0" algn="ctr">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4240874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049867" y="1244600"/>
            <a:ext cx="381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4889499" y="1244600"/>
            <a:ext cx="3820587"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1138010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KSO_BC2"/>
          <p:cNvSpPr>
            <a:spLocks noGrp="1"/>
          </p:cNvSpPr>
          <p:nvPr>
            <p:ph sz="quarter" idx="4"/>
          </p:nvPr>
        </p:nvSpPr>
        <p:spPr>
          <a:xfrm>
            <a:off x="4823884" y="2200274"/>
            <a:ext cx="3887391"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8" name="KSO_FT"/>
          <p:cNvSpPr>
            <a:spLocks noGrp="1"/>
          </p:cNvSpPr>
          <p:nvPr>
            <p:ph type="ftr" sz="quarter" idx="11"/>
          </p:nvPr>
        </p:nvSpPr>
        <p:spPr/>
        <p:txBody>
          <a:bodyPr/>
          <a:lstStyle/>
          <a:p>
            <a:endParaRPr lang="zh-CN" altLang="en-US">
              <a:solidFill>
                <a:srgbClr val="5F5F5F">
                  <a:tint val="75000"/>
                </a:srgbClr>
              </a:solidFill>
            </a:endParaRPr>
          </a:p>
        </p:txBody>
      </p:sp>
      <p:sp>
        <p:nvSpPr>
          <p:cNvPr id="9" name="KSO_FN"/>
          <p:cNvSpPr>
            <a:spLocks noGrp="1"/>
          </p:cNvSpPr>
          <p:nvPr>
            <p:ph type="sldNum" sz="quarter" idx="12"/>
          </p:nvPr>
        </p:nvSpPr>
        <p:spPr/>
        <p:txBody>
          <a:body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369249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4" name="KSO_FT"/>
          <p:cNvSpPr>
            <a:spLocks noGrp="1"/>
          </p:cNvSpPr>
          <p:nvPr>
            <p:ph type="ftr" sz="quarter" idx="11"/>
          </p:nvPr>
        </p:nvSpPr>
        <p:spPr/>
        <p:txBody>
          <a:bodyPr/>
          <a:lstStyle/>
          <a:p>
            <a:endParaRPr lang="zh-CN" altLang="en-US">
              <a:solidFill>
                <a:srgbClr val="5F5F5F">
                  <a:tint val="75000"/>
                </a:srgbClr>
              </a:solidFill>
            </a:endParaRPr>
          </a:p>
        </p:txBody>
      </p:sp>
      <p:sp>
        <p:nvSpPr>
          <p:cNvPr id="5" name="KSO_FN"/>
          <p:cNvSpPr>
            <a:spLocks noGrp="1"/>
          </p:cNvSpPr>
          <p:nvPr>
            <p:ph type="sldNum" sz="quarter" idx="12"/>
          </p:nvPr>
        </p:nvSpPr>
        <p:spPr/>
        <p:txBody>
          <a:body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1262118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3" name="KSO_FT"/>
          <p:cNvSpPr>
            <a:spLocks noGrp="1"/>
          </p:cNvSpPr>
          <p:nvPr>
            <p:ph type="ftr" sz="quarter" idx="11"/>
          </p:nvPr>
        </p:nvSpPr>
        <p:spPr/>
        <p:txBody>
          <a:bodyPr/>
          <a:lstStyle/>
          <a:p>
            <a:endParaRPr lang="zh-CN" altLang="en-US">
              <a:solidFill>
                <a:srgbClr val="5F5F5F">
                  <a:tint val="75000"/>
                </a:srgbClr>
              </a:solidFill>
            </a:endParaRPr>
          </a:p>
        </p:txBody>
      </p:sp>
      <p:sp>
        <p:nvSpPr>
          <p:cNvPr id="4" name="KSO_FN"/>
          <p:cNvSpPr>
            <a:spLocks noGrp="1"/>
          </p:cNvSpPr>
          <p:nvPr>
            <p:ph type="sldNum" sz="quarter" idx="12"/>
          </p:nvPr>
        </p:nvSpPr>
        <p:spPr/>
        <p:txBody>
          <a:body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2348588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49894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C5B47D84-36D2-4B0B-B041-9FC399CF46E6}" type="datetimeFigureOut">
              <a:rPr lang="zh-CN" altLang="en-US" smtClean="0"/>
              <a:pPr/>
              <a:t>2018/11/13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4082125"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41050257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11642030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7546166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17" name="页脚占位符 16"/>
          <p:cNvSpPr>
            <a:spLocks noGrp="1"/>
          </p:cNvSpPr>
          <p:nvPr>
            <p:ph type="ftr" sz="quarter" idx="11"/>
          </p:nvPr>
        </p:nvSpPr>
        <p:spPr/>
        <p:txBody>
          <a:bodyPr/>
          <a:lstStyle/>
          <a:p>
            <a:endParaRPr lang="zh-CN" altLang="en-US">
              <a:solidFill>
                <a:srgbClr val="696464"/>
              </a:solidFill>
            </a:endParaRPr>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61C41746-79F2-45D2-BCFE-184C6CE463A9}"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185164089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5" name="页脚占位符 4"/>
          <p:cNvSpPr>
            <a:spLocks noGrp="1"/>
          </p:cNvSpPr>
          <p:nvPr>
            <p:ph type="ftr" sz="quarter" idx="11"/>
          </p:nvPr>
        </p:nvSpPr>
        <p:spPr/>
        <p:txBody>
          <a:bodyPr/>
          <a:lstStyle/>
          <a:p>
            <a:endParaRPr lang="zh-CN" altLang="en-US">
              <a:solidFill>
                <a:srgbClr val="696464"/>
              </a:solidFill>
            </a:endParaRPr>
          </a:p>
        </p:txBody>
      </p:sp>
      <p:sp>
        <p:nvSpPr>
          <p:cNvPr id="6" name="灯片编号占位符 5"/>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17288571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5" name="页脚占位符 4"/>
          <p:cNvSpPr>
            <a:spLocks noGrp="1"/>
          </p:cNvSpPr>
          <p:nvPr>
            <p:ph type="ftr" sz="quarter" idx="11"/>
          </p:nvPr>
        </p:nvSpPr>
        <p:spPr>
          <a:xfrm>
            <a:off x="800100" y="6172200"/>
            <a:ext cx="4000500" cy="457200"/>
          </a:xfrm>
        </p:spPr>
        <p:txBody>
          <a:bodyPr/>
          <a:lstStyle/>
          <a:p>
            <a:endParaRPr lang="zh-CN" altLang="en-US">
              <a:solidFill>
                <a:srgbClr val="696464"/>
              </a:solidFill>
            </a:endParaRPr>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灯片编号占位符 5"/>
          <p:cNvSpPr>
            <a:spLocks noGrp="1"/>
          </p:cNvSpPr>
          <p:nvPr>
            <p:ph type="sldNum" sz="quarter" idx="12"/>
          </p:nvPr>
        </p:nvSpPr>
        <p:spPr>
          <a:xfrm>
            <a:off x="146304" y="6208776"/>
            <a:ext cx="457200" cy="457200"/>
          </a:xfrm>
        </p:spPr>
        <p:txBody>
          <a:body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177184749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6" name="页脚占位符 5"/>
          <p:cNvSpPr>
            <a:spLocks noGrp="1"/>
          </p:cNvSpPr>
          <p:nvPr>
            <p:ph type="ftr" sz="quarter" idx="11"/>
          </p:nvPr>
        </p:nvSpPr>
        <p:spPr/>
        <p:txBody>
          <a:bodyPr/>
          <a:lstStyle/>
          <a:p>
            <a:endParaRPr lang="zh-CN" altLang="en-US">
              <a:solidFill>
                <a:srgbClr val="696464"/>
              </a:solidFill>
            </a:endParaRPr>
          </a:p>
        </p:txBody>
      </p:sp>
      <p:sp>
        <p:nvSpPr>
          <p:cNvPr id="7" name="灯片编号占位符 6"/>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3505458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8" name="页脚占位符 7"/>
          <p:cNvSpPr>
            <a:spLocks noGrp="1"/>
          </p:cNvSpPr>
          <p:nvPr>
            <p:ph type="ftr" sz="quarter" idx="11"/>
          </p:nvPr>
        </p:nvSpPr>
        <p:spPr/>
        <p:txBody>
          <a:bodyPr/>
          <a:lstStyle/>
          <a:p>
            <a:endParaRPr lang="zh-CN" altLang="en-US">
              <a:solidFill>
                <a:srgbClr val="696464"/>
              </a:solidFill>
            </a:endParaRPr>
          </a:p>
        </p:txBody>
      </p:sp>
      <p:sp>
        <p:nvSpPr>
          <p:cNvPr id="9" name="灯片编号占位符 8"/>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3204201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4" name="页脚占位符 3"/>
          <p:cNvSpPr>
            <a:spLocks noGrp="1"/>
          </p:cNvSpPr>
          <p:nvPr>
            <p:ph type="ftr" sz="quarter" idx="11"/>
          </p:nvPr>
        </p:nvSpPr>
        <p:spPr/>
        <p:txBody>
          <a:bodyPr/>
          <a:lstStyle/>
          <a:p>
            <a:endParaRPr lang="zh-CN" altLang="en-US">
              <a:solidFill>
                <a:srgbClr val="696464"/>
              </a:solidFill>
            </a:endParaRPr>
          </a:p>
        </p:txBody>
      </p:sp>
      <p:sp>
        <p:nvSpPr>
          <p:cNvPr id="5" name="灯片编号占位符 4"/>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3748244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3" name="页脚占位符 2"/>
          <p:cNvSpPr>
            <a:spLocks noGrp="1"/>
          </p:cNvSpPr>
          <p:nvPr>
            <p:ph type="ftr" sz="quarter" idx="11"/>
          </p:nvPr>
        </p:nvSpPr>
        <p:spPr/>
        <p:txBody>
          <a:bodyPr/>
          <a:lstStyle/>
          <a:p>
            <a:endParaRPr lang="zh-CN" altLang="en-US">
              <a:solidFill>
                <a:srgbClr val="696464"/>
              </a:solidFill>
            </a:endParaRPr>
          </a:p>
        </p:txBody>
      </p:sp>
      <p:sp>
        <p:nvSpPr>
          <p:cNvPr id="4" name="灯片编号占位符 3"/>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116803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C5B47D84-36D2-4B0B-B041-9FC399CF46E6}" type="datetimeFigureOut">
              <a:rPr lang="zh-CN" altLang="en-US" smtClean="0"/>
              <a:pPr/>
              <a:t>2018/11/13</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61C41746-79F2-45D2-BCFE-184C6CE463A9}"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6" name="页脚占位符 5"/>
          <p:cNvSpPr>
            <a:spLocks noGrp="1"/>
          </p:cNvSpPr>
          <p:nvPr>
            <p:ph type="ftr" sz="quarter" idx="11"/>
          </p:nvPr>
        </p:nvSpPr>
        <p:spPr/>
        <p:txBody>
          <a:bodyPr/>
          <a:lstStyle/>
          <a:p>
            <a:endParaRPr lang="zh-CN" altLang="en-US">
              <a:solidFill>
                <a:srgbClr val="696464"/>
              </a:solidFill>
            </a:endParaRPr>
          </a:p>
        </p:txBody>
      </p:sp>
      <p:sp>
        <p:nvSpPr>
          <p:cNvPr id="7" name="灯片编号占位符 6"/>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28691145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6" name="页脚占位符 5"/>
          <p:cNvSpPr>
            <a:spLocks noGrp="1"/>
          </p:cNvSpPr>
          <p:nvPr>
            <p:ph type="ftr" sz="quarter" idx="11"/>
          </p:nvPr>
        </p:nvSpPr>
        <p:spPr>
          <a:xfrm>
            <a:off x="914400" y="6172200"/>
            <a:ext cx="3886200" cy="457200"/>
          </a:xfrm>
        </p:spPr>
        <p:txBody>
          <a:bodyPr/>
          <a:lstStyle/>
          <a:p>
            <a:endParaRPr lang="zh-CN" altLang="en-US">
              <a:solidFill>
                <a:srgbClr val="696464"/>
              </a:solidFill>
            </a:endParaRPr>
          </a:p>
        </p:txBody>
      </p:sp>
      <p:sp>
        <p:nvSpPr>
          <p:cNvPr id="7" name="灯片编号占位符 6"/>
          <p:cNvSpPr>
            <a:spLocks noGrp="1"/>
          </p:cNvSpPr>
          <p:nvPr>
            <p:ph type="sldNum" sz="quarter" idx="12"/>
          </p:nvPr>
        </p:nvSpPr>
        <p:spPr>
          <a:xfrm>
            <a:off x="146304" y="6208776"/>
            <a:ext cx="457200" cy="457200"/>
          </a:xfrm>
        </p:spPr>
        <p:txBody>
          <a:bodyPr/>
          <a:lstStyle/>
          <a:p>
            <a:fld id="{61C41746-79F2-45D2-BCFE-184C6CE463A9}"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extLst>
      <p:ext uri="{BB962C8B-B14F-4D97-AF65-F5344CB8AC3E}">
        <p14:creationId xmlns:p14="http://schemas.microsoft.com/office/powerpoint/2010/main" val="1220136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5" name="页脚占位符 4"/>
          <p:cNvSpPr>
            <a:spLocks noGrp="1"/>
          </p:cNvSpPr>
          <p:nvPr>
            <p:ph type="ftr" sz="quarter" idx="11"/>
          </p:nvPr>
        </p:nvSpPr>
        <p:spPr/>
        <p:txBody>
          <a:bodyPr/>
          <a:lstStyle/>
          <a:p>
            <a:endParaRPr lang="zh-CN" altLang="en-US">
              <a:solidFill>
                <a:srgbClr val="696464"/>
              </a:solidFill>
            </a:endParaRPr>
          </a:p>
        </p:txBody>
      </p:sp>
      <p:sp>
        <p:nvSpPr>
          <p:cNvPr id="6" name="灯片编号占位符 5"/>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38185472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5" name="页脚占位符 4"/>
          <p:cNvSpPr>
            <a:spLocks noGrp="1"/>
          </p:cNvSpPr>
          <p:nvPr>
            <p:ph type="ftr" sz="quarter" idx="11"/>
          </p:nvPr>
        </p:nvSpPr>
        <p:spPr/>
        <p:txBody>
          <a:bodyPr/>
          <a:lstStyle/>
          <a:p>
            <a:endParaRPr lang="zh-CN" altLang="en-US">
              <a:solidFill>
                <a:srgbClr val="696464"/>
              </a:solidFill>
            </a:endParaRPr>
          </a:p>
        </p:txBody>
      </p:sp>
      <p:sp>
        <p:nvSpPr>
          <p:cNvPr id="6" name="灯片编号占位符 5"/>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2110360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3CEC1355-8A3F-47F1-BAC0-8C12744A6233}" type="datetimeFigureOut">
              <a:rPr lang="zh-CN" altLang="en-US" smtClean="0"/>
              <a:pPr/>
              <a:t>2018/11/13</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solidFill>
                <a:srgbClr val="2DA2BF">
                  <a:tint val="20000"/>
                </a:srgbClr>
              </a:solidFill>
            </a:endParaRPr>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AD0BD5E9-5CF0-44A1-A401-7C1A4431BCD7}" type="slidenum">
              <a:rPr lang="zh-CN" altLang="en-US" smtClean="0"/>
              <a:pPr/>
              <a:t>‹#›</a:t>
            </a:fld>
            <a:endParaRPr lang="zh-CN" altLang="en-US"/>
          </a:p>
        </p:txBody>
      </p:sp>
    </p:spTree>
    <p:extLst>
      <p:ext uri="{BB962C8B-B14F-4D97-AF65-F5344CB8AC3E}">
        <p14:creationId xmlns:p14="http://schemas.microsoft.com/office/powerpoint/2010/main" val="36688182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3CEC1355-8A3F-47F1-BAC0-8C12744A6233}" type="datetimeFigureOut">
              <a:rPr lang="zh-CN" altLang="en-US" smtClean="0">
                <a:solidFill>
                  <a:prstClr val="black"/>
                </a:solidFill>
              </a:rPr>
              <a:pPr/>
              <a:t>2018/11/13</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D0BD5E9-5CF0-44A1-A401-7C1A4431BCD7}" type="slidenum">
              <a:rPr lang="zh-CN" altLang="en-US" smtClean="0">
                <a:solidFill>
                  <a:prstClr val="black"/>
                </a:solidFill>
              </a:rPr>
              <a:pPr/>
              <a:t>‹#›</a:t>
            </a:fld>
            <a:endParaRPr lang="zh-CN" altLang="en-US">
              <a:solidFill>
                <a:prstClr val="black"/>
              </a:solidFill>
            </a:endParaRPr>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4060834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3CEC1355-8A3F-47F1-BAC0-8C12744A6233}" type="datetimeFigureOut">
              <a:rPr lang="zh-CN" altLang="en-US" smtClean="0">
                <a:solidFill>
                  <a:prstClr val="white"/>
                </a:solidFill>
              </a:rPr>
              <a:pPr/>
              <a:t>2018/11/13</a:t>
            </a:fld>
            <a:endParaRPr lang="zh-CN" altLang="en-US">
              <a:solidFill>
                <a:prstClr val="white"/>
              </a:solidFill>
            </a:endParaRPr>
          </a:p>
        </p:txBody>
      </p:sp>
      <p:sp>
        <p:nvSpPr>
          <p:cNvPr id="5" name="页脚占位符 4"/>
          <p:cNvSpPr>
            <a:spLocks noGrp="1"/>
          </p:cNvSpPr>
          <p:nvPr>
            <p:ph type="ftr" sz="quarter" idx="11"/>
          </p:nvPr>
        </p:nvSpPr>
        <p:spPr/>
        <p:txBody>
          <a:bodyPr/>
          <a:lstStyle>
            <a:extLst/>
          </a:lstStyle>
          <a:p>
            <a:endParaRPr lang="zh-CN" altLang="en-US">
              <a:solidFill>
                <a:prstClr val="white"/>
              </a:solidFill>
            </a:endParaRPr>
          </a:p>
        </p:txBody>
      </p:sp>
      <p:sp>
        <p:nvSpPr>
          <p:cNvPr id="6" name="灯片编号占位符 5"/>
          <p:cNvSpPr>
            <a:spLocks noGrp="1"/>
          </p:cNvSpPr>
          <p:nvPr>
            <p:ph type="sldNum" sz="quarter" idx="12"/>
          </p:nvPr>
        </p:nvSpPr>
        <p:spPr/>
        <p:txBody>
          <a:bodyPr/>
          <a:lstStyle>
            <a:extLst/>
          </a:lstStyle>
          <a:p>
            <a:fld id="{AD0BD5E9-5CF0-44A1-A401-7C1A4431BCD7}" type="slidenum">
              <a:rPr lang="zh-CN" altLang="en-US" smtClean="0">
                <a:solidFill>
                  <a:prstClr val="white"/>
                </a:solidFill>
              </a:rPr>
              <a:pPr/>
              <a:t>‹#›</a:t>
            </a:fld>
            <a:endParaRPr lang="zh-CN" altLang="en-US">
              <a:solidFill>
                <a:prstClr val="white"/>
              </a:solidFill>
            </a:endParaRPr>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169479639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3CEC1355-8A3F-47F1-BAC0-8C12744A6233}" type="datetimeFigureOut">
              <a:rPr lang="zh-CN" altLang="en-US" smtClean="0">
                <a:solidFill>
                  <a:prstClr val="white"/>
                </a:solidFill>
              </a:rPr>
              <a:pPr/>
              <a:t>2018/11/13</a:t>
            </a:fld>
            <a:endParaRPr lang="zh-CN" altLang="en-US">
              <a:solidFill>
                <a:prstClr val="white"/>
              </a:solidFill>
            </a:endParaRPr>
          </a:p>
        </p:txBody>
      </p:sp>
      <p:sp>
        <p:nvSpPr>
          <p:cNvPr id="6" name="页脚占位符 5"/>
          <p:cNvSpPr>
            <a:spLocks noGrp="1"/>
          </p:cNvSpPr>
          <p:nvPr>
            <p:ph type="ftr" sz="quarter" idx="11"/>
          </p:nvPr>
        </p:nvSpPr>
        <p:spPr/>
        <p:txBody>
          <a:bodyPr/>
          <a:lstStyle>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extLst/>
          </a:lstStyle>
          <a:p>
            <a:fld id="{AD0BD5E9-5CF0-44A1-A401-7C1A4431BCD7}" type="slidenum">
              <a:rPr lang="zh-CN" altLang="en-US" smtClean="0">
                <a:solidFill>
                  <a:prstClr val="white"/>
                </a:solidFill>
              </a:rPr>
              <a:pPr/>
              <a:t>‹#›</a:t>
            </a:fld>
            <a:endParaRPr lang="zh-CN" altLang="en-US">
              <a:solidFill>
                <a:prstClr val="white"/>
              </a:solidFill>
            </a:endParaRPr>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34408474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3CEC1355-8A3F-47F1-BAC0-8C12744A6233}" type="datetimeFigureOut">
              <a:rPr lang="zh-CN" altLang="en-US" smtClean="0">
                <a:solidFill>
                  <a:prstClr val="black"/>
                </a:solidFill>
              </a:rPr>
              <a:pPr/>
              <a:t>2018/11/13</a:t>
            </a:fld>
            <a:endParaRPr lang="zh-CN" altLang="en-US">
              <a:solidFill>
                <a:prstClr val="black"/>
              </a:solidFill>
            </a:endParaRPr>
          </a:p>
        </p:txBody>
      </p:sp>
      <p:sp>
        <p:nvSpPr>
          <p:cNvPr id="8" name="页脚占位符 7"/>
          <p:cNvSpPr>
            <a:spLocks noGrp="1"/>
          </p:cNvSpPr>
          <p:nvPr>
            <p:ph type="ftr" sz="quarter" idx="11"/>
          </p:nvPr>
        </p:nvSpPr>
        <p:spPr/>
        <p:txBody>
          <a:bodyPr/>
          <a:lstStyle>
            <a:extLst/>
          </a:lstStyle>
          <a:p>
            <a:endParaRPr lang="zh-CN" altLang="en-US">
              <a:solidFill>
                <a:prstClr val="black"/>
              </a:solidFill>
            </a:endParaRPr>
          </a:p>
        </p:txBody>
      </p:sp>
      <p:sp>
        <p:nvSpPr>
          <p:cNvPr id="9" name="灯片编号占位符 8"/>
          <p:cNvSpPr>
            <a:spLocks noGrp="1"/>
          </p:cNvSpPr>
          <p:nvPr>
            <p:ph type="sldNum" sz="quarter" idx="12"/>
          </p:nvPr>
        </p:nvSpPr>
        <p:spPr/>
        <p:txBody>
          <a:bodyPr/>
          <a:lstStyle>
            <a:extLst/>
          </a:lstStyle>
          <a:p>
            <a:fld id="{AD0BD5E9-5CF0-44A1-A401-7C1A4431BCD7}"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31449470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3CEC1355-8A3F-47F1-BAC0-8C12744A6233}" type="datetimeFigureOut">
              <a:rPr lang="zh-CN" altLang="en-US" smtClean="0">
                <a:solidFill>
                  <a:prstClr val="white"/>
                </a:solidFill>
              </a:rPr>
              <a:pPr/>
              <a:t>2018/11/13</a:t>
            </a:fld>
            <a:endParaRPr lang="zh-CN" altLang="en-US">
              <a:solidFill>
                <a:prstClr val="white"/>
              </a:solidFill>
            </a:endParaRPr>
          </a:p>
        </p:txBody>
      </p:sp>
      <p:sp>
        <p:nvSpPr>
          <p:cNvPr id="4" name="页脚占位符 3"/>
          <p:cNvSpPr>
            <a:spLocks noGrp="1"/>
          </p:cNvSpPr>
          <p:nvPr>
            <p:ph type="ftr" sz="quarter" idx="11"/>
          </p:nvPr>
        </p:nvSpPr>
        <p:spPr/>
        <p:txBody>
          <a:bodyPr/>
          <a:lstStyle>
            <a:extLst/>
          </a:lstStyle>
          <a:p>
            <a:endParaRPr lang="zh-CN" altLang="en-US">
              <a:solidFill>
                <a:prstClr val="white"/>
              </a:solidFill>
            </a:endParaRPr>
          </a:p>
        </p:txBody>
      </p:sp>
      <p:sp>
        <p:nvSpPr>
          <p:cNvPr id="5" name="灯片编号占位符 4"/>
          <p:cNvSpPr>
            <a:spLocks noGrp="1"/>
          </p:cNvSpPr>
          <p:nvPr>
            <p:ph type="sldNum" sz="quarter" idx="12"/>
          </p:nvPr>
        </p:nvSpPr>
        <p:spPr/>
        <p:txBody>
          <a:bodyPr/>
          <a:lstStyle>
            <a:extLst/>
          </a:lstStyle>
          <a:p>
            <a:fld id="{AD0BD5E9-5CF0-44A1-A401-7C1A4431BCD7}" type="slidenum">
              <a:rPr lang="zh-CN" altLang="en-US" smtClean="0">
                <a:solidFill>
                  <a:prstClr val="white"/>
                </a:solidFill>
              </a:rPr>
              <a:pPr/>
              <a:t>‹#›</a:t>
            </a:fld>
            <a:endParaRPr lang="zh-CN" altLang="en-US">
              <a:solidFill>
                <a:prstClr val="white"/>
              </a:solidFill>
            </a:endParaRPr>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262111811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C5B47D84-36D2-4B0B-B041-9FC399CF46E6}" type="datetimeFigureOut">
              <a:rPr lang="zh-CN" altLang="en-US" smtClean="0"/>
              <a:pPr/>
              <a:t>2018/11/13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3CEC1355-8A3F-47F1-BAC0-8C12744A6233}" type="datetimeFigureOut">
              <a:rPr lang="zh-CN" altLang="en-US" smtClean="0">
                <a:solidFill>
                  <a:prstClr val="black"/>
                </a:solidFill>
              </a:rPr>
              <a:pPr/>
              <a:t>2018/11/13</a:t>
            </a:fld>
            <a:endParaRPr lang="zh-CN" altLang="en-US">
              <a:solidFill>
                <a:prstClr val="black"/>
              </a:solidFill>
            </a:endParaRPr>
          </a:p>
        </p:txBody>
      </p:sp>
      <p:sp>
        <p:nvSpPr>
          <p:cNvPr id="3" name="页脚占位符 2"/>
          <p:cNvSpPr>
            <a:spLocks noGrp="1"/>
          </p:cNvSpPr>
          <p:nvPr>
            <p:ph type="ftr" sz="quarter" idx="11"/>
          </p:nvPr>
        </p:nvSpPr>
        <p:spPr/>
        <p:txBody>
          <a:bodyPr/>
          <a:lstStyle>
            <a:extLst/>
          </a:lstStyle>
          <a:p>
            <a:endParaRPr lang="zh-CN" altLang="en-US">
              <a:solidFill>
                <a:prstClr val="black"/>
              </a:solidFill>
            </a:endParaRPr>
          </a:p>
        </p:txBody>
      </p:sp>
      <p:sp>
        <p:nvSpPr>
          <p:cNvPr id="4" name="灯片编号占位符 3"/>
          <p:cNvSpPr>
            <a:spLocks noGrp="1"/>
          </p:cNvSpPr>
          <p:nvPr>
            <p:ph type="sldNum" sz="quarter" idx="12"/>
          </p:nvPr>
        </p:nvSpPr>
        <p:spPr/>
        <p:txBody>
          <a:bodyPr/>
          <a:lstStyle>
            <a:extLst/>
          </a:lstStyle>
          <a:p>
            <a:fld id="{AD0BD5E9-5CF0-44A1-A401-7C1A4431BCD7}"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8611838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extLst/>
          </a:lstStyle>
          <a:p>
            <a:fld id="{3CEC1355-8A3F-47F1-BAC0-8C12744A6233}" type="datetimeFigureOut">
              <a:rPr lang="zh-CN" altLang="en-US" smtClean="0">
                <a:solidFill>
                  <a:prstClr val="black"/>
                </a:solidFill>
              </a:rPr>
              <a:pPr/>
              <a:t>2018/11/13</a:t>
            </a:fld>
            <a:endParaRPr lang="zh-CN" altLang="en-US">
              <a:solidFill>
                <a:prstClr val="black"/>
              </a:solidFill>
            </a:endParaRPr>
          </a:p>
        </p:txBody>
      </p:sp>
      <p:sp>
        <p:nvSpPr>
          <p:cNvPr id="6" name="页脚占位符 5"/>
          <p:cNvSpPr>
            <a:spLocks noGrp="1"/>
          </p:cNvSpPr>
          <p:nvPr>
            <p:ph type="ftr" sz="quarter" idx="11"/>
          </p:nvPr>
        </p:nvSpPr>
        <p:spPr/>
        <p:txBody>
          <a:bodyPr/>
          <a:lstStyle>
            <a:extLst/>
          </a:lstStyle>
          <a:p>
            <a:endParaRPr lang="zh-CN" altLang="en-US">
              <a:solidFill>
                <a:prstClr val="black"/>
              </a:solidFill>
            </a:endParaRPr>
          </a:p>
        </p:txBody>
      </p:sp>
      <p:sp>
        <p:nvSpPr>
          <p:cNvPr id="7" name="灯片编号占位符 6"/>
          <p:cNvSpPr>
            <a:spLocks noGrp="1"/>
          </p:cNvSpPr>
          <p:nvPr>
            <p:ph type="sldNum" sz="quarter" idx="12"/>
          </p:nvPr>
        </p:nvSpPr>
        <p:spPr/>
        <p:txBody>
          <a:bodyPr/>
          <a:lstStyle>
            <a:extLst/>
          </a:lstStyle>
          <a:p>
            <a:fld id="{AD0BD5E9-5CF0-44A1-A401-7C1A4431BCD7}"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49550060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3CEC1355-8A3F-47F1-BAC0-8C12744A6233}" type="datetimeFigureOut">
              <a:rPr lang="zh-CN" altLang="en-US" smtClean="0">
                <a:solidFill>
                  <a:prstClr val="white"/>
                </a:solidFill>
              </a:rPr>
              <a:pPr/>
              <a:t>2018/11/13</a:t>
            </a:fld>
            <a:endParaRPr lang="zh-CN" altLang="en-US">
              <a:solidFill>
                <a:prstClr val="white"/>
              </a:solidFill>
            </a:endParaRPr>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AD0BD5E9-5CF0-44A1-A401-7C1A4431BCD7}" type="slidenum">
              <a:rPr lang="zh-CN" altLang="en-US" smtClean="0">
                <a:solidFill>
                  <a:prstClr val="white"/>
                </a:solidFill>
              </a:rPr>
              <a:pPr/>
              <a:t>‹#›</a:t>
            </a:fld>
            <a:endParaRPr lang="zh-CN" altLang="en-US">
              <a:solidFill>
                <a:prstClr val="white"/>
              </a:solidFill>
            </a:endParaRPr>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10" name="直角三角形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382385422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3CEC1355-8A3F-47F1-BAC0-8C12744A6233}" type="datetimeFigureOut">
              <a:rPr lang="zh-CN" altLang="en-US" smtClean="0">
                <a:solidFill>
                  <a:prstClr val="black"/>
                </a:solidFill>
              </a:rPr>
              <a:pPr/>
              <a:t>2018/11/13</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D0BD5E9-5CF0-44A1-A401-7C1A4431BCD7}"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404394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3CEC1355-8A3F-47F1-BAC0-8C12744A6233}" type="datetimeFigureOut">
              <a:rPr lang="zh-CN" altLang="en-US" smtClean="0">
                <a:solidFill>
                  <a:prstClr val="black"/>
                </a:solidFill>
              </a:rPr>
              <a:pPr/>
              <a:t>2018/11/13</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AD0BD5E9-5CF0-44A1-A401-7C1A4431BCD7}"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6532846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28E80666-FB37-4B36-9149-507F3B0178E3}" type="datetimeFigureOut">
              <a:rPr lang="en-US" smtClean="0">
                <a:solidFill>
                  <a:srgbClr val="696464"/>
                </a:solidFill>
              </a:rPr>
              <a:pPr/>
              <a:t>11/13/2018</a:t>
            </a:fld>
            <a:endParaRPr lang="en-US">
              <a:solidFill>
                <a:srgbClr val="696464"/>
              </a:solidFill>
            </a:endParaRPr>
          </a:p>
        </p:txBody>
      </p:sp>
      <p:sp>
        <p:nvSpPr>
          <p:cNvPr id="17" name="页脚占位符 16"/>
          <p:cNvSpPr>
            <a:spLocks noGrp="1"/>
          </p:cNvSpPr>
          <p:nvPr>
            <p:ph type="ftr" sz="quarter" idx="11"/>
          </p:nvPr>
        </p:nvSpPr>
        <p:spPr/>
        <p:txBody>
          <a:bodyPr/>
          <a:lstStyle/>
          <a:p>
            <a:endParaRPr lang="en-US">
              <a:solidFill>
                <a:srgbClr val="696464"/>
              </a:solidFill>
            </a:endParaRPr>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D7E63A33-8271-4DD0-9C48-789913D7C115}" type="slidenum">
              <a:rPr lang="en-US" smtClean="0"/>
              <a:pPr/>
              <a:t>‹#›</a:t>
            </a:fld>
            <a:endParaRPr 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361459511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28E80666-FB37-4B36-9149-507F3B0178E3}" type="datetimeFigureOut">
              <a:rPr lang="en-US" smtClean="0">
                <a:solidFill>
                  <a:srgbClr val="696464"/>
                </a:solidFill>
              </a:rPr>
              <a:pPr/>
              <a:t>11/13/2018</a:t>
            </a:fld>
            <a:endParaRPr lang="en-US">
              <a:solidFill>
                <a:srgbClr val="696464"/>
              </a:solidFill>
            </a:endParaRPr>
          </a:p>
        </p:txBody>
      </p:sp>
      <p:sp>
        <p:nvSpPr>
          <p:cNvPr id="5" name="页脚占位符 4"/>
          <p:cNvSpPr>
            <a:spLocks noGrp="1"/>
          </p:cNvSpPr>
          <p:nvPr>
            <p:ph type="ftr" sz="quarter" idx="11"/>
          </p:nvPr>
        </p:nvSpPr>
        <p:spPr/>
        <p:txBody>
          <a:bodyPr/>
          <a:lstStyle/>
          <a:p>
            <a:endParaRPr lang="en-US">
              <a:solidFill>
                <a:srgbClr val="696464"/>
              </a:solidFill>
            </a:endParaRPr>
          </a:p>
        </p:txBody>
      </p:sp>
      <p:sp>
        <p:nvSpPr>
          <p:cNvPr id="6" name="灯片编号占位符 5"/>
          <p:cNvSpPr>
            <a:spLocks noGrp="1"/>
          </p:cNvSpPr>
          <p:nvPr>
            <p:ph type="sldNum" sz="quarter" idx="12"/>
          </p:nvPr>
        </p:nvSpPr>
        <p:spPr/>
        <p:txBody>
          <a:bodyPr/>
          <a:lstStyle/>
          <a:p>
            <a:fld id="{D7E63A33-8271-4DD0-9C48-789913D7C115}" type="slidenum">
              <a:rPr lang="en-US" smtClean="0"/>
              <a:pPr/>
              <a:t>‹#›</a:t>
            </a:fld>
            <a:endParaRPr 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3857213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28E80666-FB37-4B36-9149-507F3B0178E3}" type="datetimeFigureOut">
              <a:rPr lang="en-US" smtClean="0">
                <a:solidFill>
                  <a:srgbClr val="696464"/>
                </a:solidFill>
              </a:rPr>
              <a:pPr/>
              <a:t>11/13/2018</a:t>
            </a:fld>
            <a:endParaRPr lang="en-US">
              <a:solidFill>
                <a:srgbClr val="696464"/>
              </a:solidFill>
            </a:endParaRPr>
          </a:p>
        </p:txBody>
      </p:sp>
      <p:sp>
        <p:nvSpPr>
          <p:cNvPr id="5" name="页脚占位符 4"/>
          <p:cNvSpPr>
            <a:spLocks noGrp="1"/>
          </p:cNvSpPr>
          <p:nvPr>
            <p:ph type="ftr" sz="quarter" idx="11"/>
          </p:nvPr>
        </p:nvSpPr>
        <p:spPr>
          <a:xfrm>
            <a:off x="800100" y="6172200"/>
            <a:ext cx="4000500" cy="457200"/>
          </a:xfrm>
        </p:spPr>
        <p:txBody>
          <a:bodyPr/>
          <a:lstStyle/>
          <a:p>
            <a:endParaRPr lang="en-US">
              <a:solidFill>
                <a:srgbClr val="696464"/>
              </a:solidFill>
            </a:endParaRPr>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灯片编号占位符 5"/>
          <p:cNvSpPr>
            <a:spLocks noGrp="1"/>
          </p:cNvSpPr>
          <p:nvPr>
            <p:ph type="sldNum" sz="quarter" idx="12"/>
          </p:nvPr>
        </p:nvSpPr>
        <p:spPr>
          <a:xfrm>
            <a:off x="146304" y="6208776"/>
            <a:ext cx="457200" cy="457200"/>
          </a:xfrm>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405188121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28E80666-FB37-4B36-9149-507F3B0178E3}" type="datetimeFigureOut">
              <a:rPr lang="en-US" smtClean="0">
                <a:solidFill>
                  <a:srgbClr val="696464"/>
                </a:solidFill>
              </a:rPr>
              <a:pPr/>
              <a:t>11/13/2018</a:t>
            </a:fld>
            <a:endParaRPr lang="en-US">
              <a:solidFill>
                <a:srgbClr val="696464"/>
              </a:solidFill>
            </a:endParaRPr>
          </a:p>
        </p:txBody>
      </p:sp>
      <p:sp>
        <p:nvSpPr>
          <p:cNvPr id="6" name="页脚占位符 5"/>
          <p:cNvSpPr>
            <a:spLocks noGrp="1"/>
          </p:cNvSpPr>
          <p:nvPr>
            <p:ph type="ftr" sz="quarter" idx="11"/>
          </p:nvPr>
        </p:nvSpPr>
        <p:spPr/>
        <p:txBody>
          <a:bodyPr/>
          <a:lstStyle/>
          <a:p>
            <a:endParaRPr lang="en-US">
              <a:solidFill>
                <a:srgbClr val="696464"/>
              </a:solidFill>
            </a:endParaRPr>
          </a:p>
        </p:txBody>
      </p:sp>
      <p:sp>
        <p:nvSpPr>
          <p:cNvPr id="7" name="灯片编号占位符 6"/>
          <p:cNvSpPr>
            <a:spLocks noGrp="1"/>
          </p:cNvSpPr>
          <p:nvPr>
            <p:ph type="sldNum" sz="quarter" idx="12"/>
          </p:nvPr>
        </p:nvSpPr>
        <p:spPr/>
        <p:txBody>
          <a:bodyPr/>
          <a:lstStyle/>
          <a:p>
            <a:fld id="{D7E63A33-8271-4DD0-9C48-789913D7C115}" type="slidenum">
              <a:rPr lang="en-US" smtClean="0"/>
              <a:pPr/>
              <a:t>‹#›</a:t>
            </a:fld>
            <a:endParaRPr 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24451310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28E80666-FB37-4B36-9149-507F3B0178E3}" type="datetimeFigureOut">
              <a:rPr lang="en-US" smtClean="0">
                <a:solidFill>
                  <a:srgbClr val="696464"/>
                </a:solidFill>
              </a:rPr>
              <a:pPr/>
              <a:t>11/13/2018</a:t>
            </a:fld>
            <a:endParaRPr lang="en-US">
              <a:solidFill>
                <a:srgbClr val="696464"/>
              </a:solidFill>
            </a:endParaRPr>
          </a:p>
        </p:txBody>
      </p:sp>
      <p:sp>
        <p:nvSpPr>
          <p:cNvPr id="8" name="页脚占位符 7"/>
          <p:cNvSpPr>
            <a:spLocks noGrp="1"/>
          </p:cNvSpPr>
          <p:nvPr>
            <p:ph type="ftr" sz="quarter" idx="11"/>
          </p:nvPr>
        </p:nvSpPr>
        <p:spPr/>
        <p:txBody>
          <a:bodyPr/>
          <a:lstStyle/>
          <a:p>
            <a:endParaRPr lang="en-US">
              <a:solidFill>
                <a:srgbClr val="696464"/>
              </a:solidFill>
            </a:endParaRPr>
          </a:p>
        </p:txBody>
      </p:sp>
      <p:sp>
        <p:nvSpPr>
          <p:cNvPr id="9" name="灯片编号占位符 8"/>
          <p:cNvSpPr>
            <a:spLocks noGrp="1"/>
          </p:cNvSpPr>
          <p:nvPr>
            <p:ph type="sldNum" sz="quarter" idx="12"/>
          </p:nvPr>
        </p:nvSpPr>
        <p:spPr/>
        <p:txBody>
          <a:bodyPr/>
          <a:lstStyle/>
          <a:p>
            <a:fld id="{D7E63A33-8271-4DD0-9C48-789913D7C115}" type="slidenum">
              <a:rPr lang="en-US" smtClean="0"/>
              <a:pPr/>
              <a:t>‹#›</a:t>
            </a:fld>
            <a:endParaRPr 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1772744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C5B47D84-36D2-4B0B-B041-9FC399CF46E6}" type="datetimeFigureOut">
              <a:rPr lang="zh-CN" altLang="en-US" smtClean="0"/>
              <a:pPr/>
              <a:t>2018/11/13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28E80666-FB37-4B36-9149-507F3B0178E3}" type="datetimeFigureOut">
              <a:rPr lang="en-US" smtClean="0">
                <a:solidFill>
                  <a:srgbClr val="696464"/>
                </a:solidFill>
              </a:rPr>
              <a:pPr/>
              <a:t>11/13/2018</a:t>
            </a:fld>
            <a:endParaRPr lang="en-US">
              <a:solidFill>
                <a:srgbClr val="696464"/>
              </a:solidFill>
            </a:endParaRPr>
          </a:p>
        </p:txBody>
      </p:sp>
      <p:sp>
        <p:nvSpPr>
          <p:cNvPr id="4" name="页脚占位符 3"/>
          <p:cNvSpPr>
            <a:spLocks noGrp="1"/>
          </p:cNvSpPr>
          <p:nvPr>
            <p:ph type="ftr" sz="quarter" idx="11"/>
          </p:nvPr>
        </p:nvSpPr>
        <p:spPr/>
        <p:txBody>
          <a:bodyPr/>
          <a:lstStyle/>
          <a:p>
            <a:endParaRPr lang="en-US">
              <a:solidFill>
                <a:srgbClr val="696464"/>
              </a:solidFill>
            </a:endParaRPr>
          </a:p>
        </p:txBody>
      </p:sp>
      <p:sp>
        <p:nvSpPr>
          <p:cNvPr id="5" name="灯片编号占位符 4"/>
          <p:cNvSpPr>
            <a:spLocks noGrp="1"/>
          </p:cNvSpPr>
          <p:nvPr>
            <p:ph type="sldNum" sz="quarter" idx="12"/>
          </p:nvPr>
        </p:nvSpPr>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2065864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E80666-FB37-4B36-9149-507F3B0178E3}" type="datetimeFigureOut">
              <a:rPr lang="en-US" smtClean="0">
                <a:solidFill>
                  <a:srgbClr val="696464"/>
                </a:solidFill>
              </a:rPr>
              <a:pPr/>
              <a:t>11/13/2018</a:t>
            </a:fld>
            <a:endParaRPr lang="en-US">
              <a:solidFill>
                <a:srgbClr val="696464"/>
              </a:solidFill>
            </a:endParaRPr>
          </a:p>
        </p:txBody>
      </p:sp>
      <p:sp>
        <p:nvSpPr>
          <p:cNvPr id="3" name="页脚占位符 2"/>
          <p:cNvSpPr>
            <a:spLocks noGrp="1"/>
          </p:cNvSpPr>
          <p:nvPr>
            <p:ph type="ftr" sz="quarter" idx="11"/>
          </p:nvPr>
        </p:nvSpPr>
        <p:spPr/>
        <p:txBody>
          <a:bodyPr/>
          <a:lstStyle/>
          <a:p>
            <a:endParaRPr lang="en-US">
              <a:solidFill>
                <a:srgbClr val="696464"/>
              </a:solidFill>
            </a:endParaRPr>
          </a:p>
        </p:txBody>
      </p:sp>
      <p:sp>
        <p:nvSpPr>
          <p:cNvPr id="4" name="灯片编号占位符 3"/>
          <p:cNvSpPr>
            <a:spLocks noGrp="1"/>
          </p:cNvSpPr>
          <p:nvPr>
            <p:ph type="sldNum" sz="quarter" idx="12"/>
          </p:nvPr>
        </p:nvSpPr>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24069907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28E80666-FB37-4B36-9149-507F3B0178E3}" type="datetimeFigureOut">
              <a:rPr lang="en-US" smtClean="0">
                <a:solidFill>
                  <a:srgbClr val="696464"/>
                </a:solidFill>
              </a:rPr>
              <a:pPr/>
              <a:t>11/13/2018</a:t>
            </a:fld>
            <a:endParaRPr lang="en-US">
              <a:solidFill>
                <a:srgbClr val="696464"/>
              </a:solidFill>
            </a:endParaRPr>
          </a:p>
        </p:txBody>
      </p:sp>
      <p:sp>
        <p:nvSpPr>
          <p:cNvPr id="6" name="页脚占位符 5"/>
          <p:cNvSpPr>
            <a:spLocks noGrp="1"/>
          </p:cNvSpPr>
          <p:nvPr>
            <p:ph type="ftr" sz="quarter" idx="11"/>
          </p:nvPr>
        </p:nvSpPr>
        <p:spPr/>
        <p:txBody>
          <a:bodyPr/>
          <a:lstStyle/>
          <a:p>
            <a:endParaRPr lang="en-US">
              <a:solidFill>
                <a:srgbClr val="696464"/>
              </a:solidFill>
            </a:endParaRPr>
          </a:p>
        </p:txBody>
      </p:sp>
      <p:sp>
        <p:nvSpPr>
          <p:cNvPr id="7" name="灯片编号占位符 6"/>
          <p:cNvSpPr>
            <a:spLocks noGrp="1"/>
          </p:cNvSpPr>
          <p:nvPr>
            <p:ph type="sldNum" sz="quarter" idx="12"/>
          </p:nvPr>
        </p:nvSpPr>
        <p:spPr/>
        <p:txBody>
          <a:bodyPr/>
          <a:lstStyle/>
          <a:p>
            <a:fld id="{D7E63A33-8271-4DD0-9C48-789913D7C115}" type="slidenum">
              <a:rPr lang="en-US" smtClean="0"/>
              <a:pPr/>
              <a:t>‹#›</a:t>
            </a:fld>
            <a:endParaRPr 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500418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28E80666-FB37-4B36-9149-507F3B0178E3}" type="datetimeFigureOut">
              <a:rPr lang="en-US" smtClean="0">
                <a:solidFill>
                  <a:srgbClr val="696464"/>
                </a:solidFill>
              </a:rPr>
              <a:pPr/>
              <a:t>11/13/2018</a:t>
            </a:fld>
            <a:endParaRPr lang="en-US">
              <a:solidFill>
                <a:srgbClr val="696464"/>
              </a:solidFill>
            </a:endParaRPr>
          </a:p>
        </p:txBody>
      </p:sp>
      <p:sp>
        <p:nvSpPr>
          <p:cNvPr id="6" name="页脚占位符 5"/>
          <p:cNvSpPr>
            <a:spLocks noGrp="1"/>
          </p:cNvSpPr>
          <p:nvPr>
            <p:ph type="ftr" sz="quarter" idx="11"/>
          </p:nvPr>
        </p:nvSpPr>
        <p:spPr>
          <a:xfrm>
            <a:off x="914400" y="6172200"/>
            <a:ext cx="3886200" cy="457200"/>
          </a:xfrm>
        </p:spPr>
        <p:txBody>
          <a:bodyPr/>
          <a:lstStyle/>
          <a:p>
            <a:endParaRPr lang="en-US">
              <a:solidFill>
                <a:srgbClr val="696464"/>
              </a:solidFill>
            </a:endParaRPr>
          </a:p>
        </p:txBody>
      </p:sp>
      <p:sp>
        <p:nvSpPr>
          <p:cNvPr id="7" name="灯片编号占位符 6"/>
          <p:cNvSpPr>
            <a:spLocks noGrp="1"/>
          </p:cNvSpPr>
          <p:nvPr>
            <p:ph type="sldNum" sz="quarter" idx="12"/>
          </p:nvPr>
        </p:nvSpPr>
        <p:spPr>
          <a:xfrm>
            <a:off x="146304" y="6208776"/>
            <a:ext cx="457200" cy="457200"/>
          </a:xfrm>
        </p:spPr>
        <p:txBody>
          <a:bodyPr/>
          <a:lstStyle/>
          <a:p>
            <a:fld id="{D7E63A33-8271-4DD0-9C48-789913D7C115}" type="slidenum">
              <a:rPr lang="en-US" smtClean="0"/>
              <a:pPr/>
              <a:t>‹#›</a:t>
            </a:fld>
            <a:endParaRPr 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extLst>
      <p:ext uri="{BB962C8B-B14F-4D97-AF65-F5344CB8AC3E}">
        <p14:creationId xmlns:p14="http://schemas.microsoft.com/office/powerpoint/2010/main" val="25968208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28E80666-FB37-4B36-9149-507F3B0178E3}" type="datetimeFigureOut">
              <a:rPr lang="en-US" smtClean="0">
                <a:solidFill>
                  <a:srgbClr val="696464"/>
                </a:solidFill>
              </a:rPr>
              <a:pPr/>
              <a:t>11/13/2018</a:t>
            </a:fld>
            <a:endParaRPr lang="en-US">
              <a:solidFill>
                <a:srgbClr val="696464"/>
              </a:solidFill>
            </a:endParaRPr>
          </a:p>
        </p:txBody>
      </p:sp>
      <p:sp>
        <p:nvSpPr>
          <p:cNvPr id="5" name="页脚占位符 4"/>
          <p:cNvSpPr>
            <a:spLocks noGrp="1"/>
          </p:cNvSpPr>
          <p:nvPr>
            <p:ph type="ftr" sz="quarter" idx="11"/>
          </p:nvPr>
        </p:nvSpPr>
        <p:spPr/>
        <p:txBody>
          <a:bodyPr/>
          <a:lstStyle/>
          <a:p>
            <a:endParaRPr lang="en-US">
              <a:solidFill>
                <a:srgbClr val="696464"/>
              </a:solidFill>
            </a:endParaRPr>
          </a:p>
        </p:txBody>
      </p:sp>
      <p:sp>
        <p:nvSpPr>
          <p:cNvPr id="6" name="灯片编号占位符 5"/>
          <p:cNvSpPr>
            <a:spLocks noGrp="1"/>
          </p:cNvSpPr>
          <p:nvPr>
            <p:ph type="sldNum" sz="quarter" idx="12"/>
          </p:nvPr>
        </p:nvSpPr>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30074347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28E80666-FB37-4B36-9149-507F3B0178E3}" type="datetimeFigureOut">
              <a:rPr lang="en-US" smtClean="0">
                <a:solidFill>
                  <a:srgbClr val="696464"/>
                </a:solidFill>
              </a:rPr>
              <a:pPr/>
              <a:t>11/13/2018</a:t>
            </a:fld>
            <a:endParaRPr lang="en-US">
              <a:solidFill>
                <a:srgbClr val="696464"/>
              </a:solidFill>
            </a:endParaRPr>
          </a:p>
        </p:txBody>
      </p:sp>
      <p:sp>
        <p:nvSpPr>
          <p:cNvPr id="5" name="页脚占位符 4"/>
          <p:cNvSpPr>
            <a:spLocks noGrp="1"/>
          </p:cNvSpPr>
          <p:nvPr>
            <p:ph type="ftr" sz="quarter" idx="11"/>
          </p:nvPr>
        </p:nvSpPr>
        <p:spPr/>
        <p:txBody>
          <a:bodyPr/>
          <a:lstStyle/>
          <a:p>
            <a:endParaRPr lang="en-US">
              <a:solidFill>
                <a:srgbClr val="696464"/>
              </a:solidFill>
            </a:endParaRPr>
          </a:p>
        </p:txBody>
      </p:sp>
      <p:sp>
        <p:nvSpPr>
          <p:cNvPr id="6" name="灯片编号占位符 5"/>
          <p:cNvSpPr>
            <a:spLocks noGrp="1"/>
          </p:cNvSpPr>
          <p:nvPr>
            <p:ph type="sldNum" sz="quarter" idx="12"/>
          </p:nvPr>
        </p:nvSpPr>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2890006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fontAlgn="base" hangingPunct="1">
                  <a:spcBef>
                    <a:spcPct val="0"/>
                  </a:spcBef>
                  <a:spcAft>
                    <a:spcPct val="0"/>
                  </a:spcAft>
                  <a:defRPr/>
                </a:pPr>
                <a:endParaRPr lang="zh-CN" altLang="en-US" smtClean="0">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fontAlgn="base" hangingPunct="1">
                  <a:spcBef>
                    <a:spcPct val="0"/>
                  </a:spcBef>
                  <a:spcAft>
                    <a:spcPct val="0"/>
                  </a:spcAft>
                  <a:defRPr/>
                </a:pPr>
                <a:endParaRPr lang="zh-CN" altLang="en-US" smtClean="0">
                  <a:solidFill>
                    <a:srgbClr val="000000"/>
                  </a:solidFill>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fontAlgn="base" hangingPunct="1">
                  <a:spcBef>
                    <a:spcPct val="0"/>
                  </a:spcBef>
                  <a:spcAft>
                    <a:spcPct val="0"/>
                  </a:spcAft>
                  <a:defRPr/>
                </a:pPr>
                <a:endParaRPr lang="zh-CN" altLang="en-US" smtClean="0">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fontAlgn="base" hangingPunct="1">
                  <a:spcBef>
                    <a:spcPct val="0"/>
                  </a:spcBef>
                  <a:spcAft>
                    <a:spcPct val="0"/>
                  </a:spcAft>
                  <a:defRPr/>
                </a:pPr>
                <a:endParaRPr lang="zh-CN" altLang="en-US" smtClean="0">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fontAlgn="base" hangingPunct="1">
                <a:spcBef>
                  <a:spcPct val="0"/>
                </a:spcBef>
                <a:spcAft>
                  <a:spcPct val="0"/>
                </a:spcAft>
                <a:defRPr/>
              </a:pPr>
              <a:endParaRPr lang="zh-CN" altLang="en-US" smtClean="0">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fontAlgn="base" hangingPunct="1">
                <a:spcBef>
                  <a:spcPct val="0"/>
                </a:spcBef>
                <a:spcAft>
                  <a:spcPct val="0"/>
                </a:spcAft>
                <a:defRPr/>
              </a:pPr>
              <a:endParaRPr lang="zh-CN" altLang="en-US" smtClean="0">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eaLnBrk="1" fontAlgn="base" hangingPunct="1">
                <a:spcBef>
                  <a:spcPct val="0"/>
                </a:spcBef>
                <a:spcAft>
                  <a:spcPct val="0"/>
                </a:spcAft>
                <a:defRPr/>
              </a:pPr>
              <a:endParaRPr lang="zh-CN" altLang="en-US" smtClean="0">
                <a:solidFill>
                  <a:srgbClr val="000000"/>
                </a:solidFill>
              </a:endParaRPr>
            </a:p>
          </p:txBody>
        </p:sp>
      </p:grpSp>
      <p:sp>
        <p:nvSpPr>
          <p:cNvPr id="615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eaLnBrk="0" hangingPunct="0">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eaLnBrk="0" hangingPunct="0">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eaLnBrk="0" hangingPunct="0">
              <a:defRPr>
                <a:solidFill>
                  <a:srgbClr val="1C1C1C"/>
                </a:solidFill>
              </a:defRPr>
            </a:lvl1pPr>
          </a:lstStyle>
          <a:p>
            <a:pPr>
              <a:defRPr/>
            </a:pPr>
            <a:fld id="{30A04A8F-6C78-4788-8E6B-F0CE2E03F7B6}" type="slidenum">
              <a:rPr lang="en-US" altLang="zh-CN"/>
              <a:pPr>
                <a:defRPr/>
              </a:pPr>
              <a:t>‹#›</a:t>
            </a:fld>
            <a:endParaRPr lang="en-US" altLang="zh-CN"/>
          </a:p>
        </p:txBody>
      </p:sp>
    </p:spTree>
    <p:extLst>
      <p:ext uri="{BB962C8B-B14F-4D97-AF65-F5344CB8AC3E}">
        <p14:creationId xmlns:p14="http://schemas.microsoft.com/office/powerpoint/2010/main" val="13089823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eaLnBrk="0" hangingPunc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eaLnBrk="0" hangingPunct="0">
              <a:defRPr/>
            </a:lvl1pPr>
          </a:lstStyle>
          <a:p>
            <a:pPr>
              <a:defRPr/>
            </a:pPr>
            <a:fld id="{9F91AA4F-6399-49A3-88C7-E2FA6B706344}" type="slidenum">
              <a:rPr lang="en-US" altLang="zh-CN"/>
              <a:pPr>
                <a:defRPr/>
              </a:pPr>
              <a:t>‹#›</a:t>
            </a:fld>
            <a:endParaRPr lang="en-US" altLang="zh-CN"/>
          </a:p>
        </p:txBody>
      </p:sp>
    </p:spTree>
    <p:extLst>
      <p:ext uri="{BB962C8B-B14F-4D97-AF65-F5344CB8AC3E}">
        <p14:creationId xmlns:p14="http://schemas.microsoft.com/office/powerpoint/2010/main" val="1420149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eaLnBrk="0" hangingPunc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eaLnBrk="0" hangingPunct="0">
              <a:defRPr/>
            </a:lvl1pPr>
          </a:lstStyle>
          <a:p>
            <a:pPr>
              <a:defRPr/>
            </a:pPr>
            <a:fld id="{4DCCAFF0-8F70-4B62-AFC7-A4F3F9CA67DC}" type="slidenum">
              <a:rPr lang="en-US" altLang="zh-CN"/>
              <a:pPr>
                <a:defRPr/>
              </a:pPr>
              <a:t>‹#›</a:t>
            </a:fld>
            <a:endParaRPr lang="en-US" altLang="zh-CN"/>
          </a:p>
        </p:txBody>
      </p:sp>
    </p:spTree>
    <p:extLst>
      <p:ext uri="{BB962C8B-B14F-4D97-AF65-F5344CB8AC3E}">
        <p14:creationId xmlns:p14="http://schemas.microsoft.com/office/powerpoint/2010/main" val="2197736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eaLnBrk="0" hangingPunc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eaLnBrk="0" hangingPunct="0">
              <a:defRPr/>
            </a:lvl1pPr>
          </a:lstStyle>
          <a:p>
            <a:pPr>
              <a:defRPr/>
            </a:pPr>
            <a:fld id="{AD596B0B-D7AE-401D-8FA2-A37BAADBCEC3}" type="slidenum">
              <a:rPr lang="en-US" altLang="zh-CN"/>
              <a:pPr>
                <a:defRPr/>
              </a:pPr>
              <a:t>‹#›</a:t>
            </a:fld>
            <a:endParaRPr lang="en-US" altLang="zh-CN"/>
          </a:p>
        </p:txBody>
      </p:sp>
    </p:spTree>
    <p:extLst>
      <p:ext uri="{BB962C8B-B14F-4D97-AF65-F5344CB8AC3E}">
        <p14:creationId xmlns:p14="http://schemas.microsoft.com/office/powerpoint/2010/main" val="76169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C5B47D84-36D2-4B0B-B041-9FC399CF46E6}" type="datetimeFigureOut">
              <a:rPr lang="zh-CN" altLang="en-US" smtClean="0"/>
              <a:pPr/>
              <a:t>2018/11/13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eaLnBrk="0" hangingPunct="0">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eaLnBrk="0" hangingPunct="0">
              <a:defRPr/>
            </a:lvl1pPr>
          </a:lstStyle>
          <a:p>
            <a:pPr>
              <a:defRPr/>
            </a:pPr>
            <a:fld id="{95A7D520-CD09-4B64-93DF-A553436AB677}" type="slidenum">
              <a:rPr lang="en-US" altLang="zh-CN"/>
              <a:pPr>
                <a:defRPr/>
              </a:pPr>
              <a:t>‹#›</a:t>
            </a:fld>
            <a:endParaRPr lang="en-US" altLang="zh-CN"/>
          </a:p>
        </p:txBody>
      </p:sp>
    </p:spTree>
    <p:extLst>
      <p:ext uri="{BB962C8B-B14F-4D97-AF65-F5344CB8AC3E}">
        <p14:creationId xmlns:p14="http://schemas.microsoft.com/office/powerpoint/2010/main" val="33909065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eaLnBrk="0" hangingPunct="0">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eaLnBrk="0" hangingPunct="0">
              <a:defRPr/>
            </a:lvl1pPr>
          </a:lstStyle>
          <a:p>
            <a:pPr>
              <a:defRPr/>
            </a:pPr>
            <a:fld id="{7467214F-66B2-4B5E-A67A-DA25A5E3142A}" type="slidenum">
              <a:rPr lang="en-US" altLang="zh-CN"/>
              <a:pPr>
                <a:defRPr/>
              </a:pPr>
              <a:t>‹#›</a:t>
            </a:fld>
            <a:endParaRPr lang="en-US" altLang="zh-CN"/>
          </a:p>
        </p:txBody>
      </p:sp>
    </p:spTree>
    <p:extLst>
      <p:ext uri="{BB962C8B-B14F-4D97-AF65-F5344CB8AC3E}">
        <p14:creationId xmlns:p14="http://schemas.microsoft.com/office/powerpoint/2010/main" val="4015302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eaLnBrk="0" hangingPunct="0">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eaLnBrk="0" hangingPunct="0">
              <a:defRPr/>
            </a:lvl1pPr>
          </a:lstStyle>
          <a:p>
            <a:pPr>
              <a:defRPr/>
            </a:pPr>
            <a:fld id="{D0EEA934-6B6A-44D4-9B7D-5112179EB9BE}" type="slidenum">
              <a:rPr lang="en-US" altLang="zh-CN"/>
              <a:pPr>
                <a:defRPr/>
              </a:pPr>
              <a:t>‹#›</a:t>
            </a:fld>
            <a:endParaRPr lang="en-US" altLang="zh-CN"/>
          </a:p>
        </p:txBody>
      </p:sp>
    </p:spTree>
    <p:extLst>
      <p:ext uri="{BB962C8B-B14F-4D97-AF65-F5344CB8AC3E}">
        <p14:creationId xmlns:p14="http://schemas.microsoft.com/office/powerpoint/2010/main" val="28965379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eaLnBrk="0" hangingPunc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eaLnBrk="0" hangingPunct="0">
              <a:defRPr/>
            </a:lvl1pPr>
          </a:lstStyle>
          <a:p>
            <a:pPr>
              <a:defRPr/>
            </a:pPr>
            <a:fld id="{D5CB3590-F542-4B31-A50B-59A03D5ABFA7}" type="slidenum">
              <a:rPr lang="en-US" altLang="zh-CN"/>
              <a:pPr>
                <a:defRPr/>
              </a:pPr>
              <a:t>‹#›</a:t>
            </a:fld>
            <a:endParaRPr lang="en-US" altLang="zh-CN"/>
          </a:p>
        </p:txBody>
      </p:sp>
    </p:spTree>
    <p:extLst>
      <p:ext uri="{BB962C8B-B14F-4D97-AF65-F5344CB8AC3E}">
        <p14:creationId xmlns:p14="http://schemas.microsoft.com/office/powerpoint/2010/main" val="983908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eaLnBrk="0" hangingPunc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eaLnBrk="0" hangingPunct="0">
              <a:defRPr/>
            </a:lvl1pPr>
          </a:lstStyle>
          <a:p>
            <a:pPr>
              <a:defRPr/>
            </a:pPr>
            <a:fld id="{8ECB60A4-0B1A-41A1-AA5A-509C92D492D5}" type="slidenum">
              <a:rPr lang="en-US" altLang="zh-CN"/>
              <a:pPr>
                <a:defRPr/>
              </a:pPr>
              <a:t>‹#›</a:t>
            </a:fld>
            <a:endParaRPr lang="en-US" altLang="zh-CN"/>
          </a:p>
        </p:txBody>
      </p:sp>
    </p:spTree>
    <p:extLst>
      <p:ext uri="{BB962C8B-B14F-4D97-AF65-F5344CB8AC3E}">
        <p14:creationId xmlns:p14="http://schemas.microsoft.com/office/powerpoint/2010/main" val="27020194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eaLnBrk="0" hangingPunc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eaLnBrk="0" hangingPunct="0">
              <a:defRPr/>
            </a:lvl1pPr>
          </a:lstStyle>
          <a:p>
            <a:pPr>
              <a:defRPr/>
            </a:pPr>
            <a:fld id="{F41A5DDC-E43D-4522-88C7-1C64B5FC961C}" type="slidenum">
              <a:rPr lang="en-US" altLang="zh-CN"/>
              <a:pPr>
                <a:defRPr/>
              </a:pPr>
              <a:t>‹#›</a:t>
            </a:fld>
            <a:endParaRPr lang="en-US" altLang="zh-CN"/>
          </a:p>
        </p:txBody>
      </p:sp>
    </p:spTree>
    <p:extLst>
      <p:ext uri="{BB962C8B-B14F-4D97-AF65-F5344CB8AC3E}">
        <p14:creationId xmlns:p14="http://schemas.microsoft.com/office/powerpoint/2010/main" val="4140777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eaLnBrk="0" hangingPunc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eaLnBrk="0" hangingPunct="0">
              <a:defRPr/>
            </a:lvl1pPr>
          </a:lstStyle>
          <a:p>
            <a:pPr>
              <a:defRPr/>
            </a:pPr>
            <a:fld id="{881324B9-5D78-421A-859F-5A540018C57C}" type="slidenum">
              <a:rPr lang="en-US" altLang="zh-CN"/>
              <a:pPr>
                <a:defRPr/>
              </a:pPr>
              <a:t>‹#›</a:t>
            </a:fld>
            <a:endParaRPr lang="en-US" altLang="zh-CN"/>
          </a:p>
        </p:txBody>
      </p:sp>
    </p:spTree>
    <p:extLst>
      <p:ext uri="{BB962C8B-B14F-4D97-AF65-F5344CB8AC3E}">
        <p14:creationId xmlns:p14="http://schemas.microsoft.com/office/powerpoint/2010/main" val="40293731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直角三角形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ltLang="zh-CN">
              <a:solidFill>
                <a:srgbClr val="FFFFFF"/>
              </a:solidFill>
              <a:ea typeface="宋体" pitchFamily="2" charset="-122"/>
            </a:endParaRPr>
          </a:p>
        </p:txBody>
      </p:sp>
      <p:grpSp>
        <p:nvGrpSpPr>
          <p:cNvPr id="5" name="组合 15"/>
          <p:cNvGrpSpPr>
            <a:grpSpLocks/>
          </p:cNvGrpSpPr>
          <p:nvPr/>
        </p:nvGrpSpPr>
        <p:grpSpPr bwMode="auto">
          <a:xfrm>
            <a:off x="-3175" y="4953000"/>
            <a:ext cx="9147175" cy="1911350"/>
            <a:chOff x="-3765" y="4832896"/>
            <a:chExt cx="9147765" cy="2032192"/>
          </a:xfrm>
        </p:grpSpPr>
        <p:sp>
          <p:nvSpPr>
            <p:cNvPr id="6" name="任意多边形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defRPr/>
              </a:pPr>
              <a:endParaRPr lang="en-US" altLang="zh-CN" smtClean="0">
                <a:solidFill>
                  <a:prstClr val="black"/>
                </a:solidFill>
                <a:ea typeface="宋体" pitchFamily="2" charset="-122"/>
              </a:endParaRPr>
            </a:p>
          </p:txBody>
        </p:sp>
        <p:sp>
          <p:nvSpPr>
            <p:cNvPr id="7" name="任意多边形 18"/>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2147483647 h 528"/>
                <a:gd name="T6" fmla="*/ 2147483647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pPr eaLnBrk="0" fontAlgn="base" hangingPunct="0">
                <a:spcBef>
                  <a:spcPct val="0"/>
                </a:spcBef>
                <a:spcAft>
                  <a:spcPct val="0"/>
                </a:spcAft>
              </a:pPr>
              <a:endParaRPr lang="zh-CN" altLang="en-US" smtClean="0">
                <a:solidFill>
                  <a:prstClr val="black"/>
                </a:solidFill>
                <a:latin typeface="Arial" pitchFamily="34" charset="0"/>
              </a:endParaRPr>
            </a:p>
          </p:txBody>
        </p:sp>
        <p:sp>
          <p:nvSpPr>
            <p:cNvPr id="8" name="任意多边形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ltLang="zh-CN">
                <a:solidFill>
                  <a:srgbClr val="FFFFFF"/>
                </a:solidFill>
                <a:ea typeface="宋体" pitchFamily="2" charset="-122"/>
              </a:endParaRPr>
            </a:p>
          </p:txBody>
        </p:sp>
        <p:cxnSp>
          <p:nvCxnSpPr>
            <p:cNvPr id="10" name="直接连接符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标题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a:p>
        </p:txBody>
      </p:sp>
      <p:sp>
        <p:nvSpPr>
          <p:cNvPr id="11" name="日期占位符 29"/>
          <p:cNvSpPr>
            <a:spLocks noGrp="1"/>
          </p:cNvSpPr>
          <p:nvPr>
            <p:ph type="dt" sz="half" idx="10"/>
          </p:nvPr>
        </p:nvSpPr>
        <p:spPr/>
        <p:txBody>
          <a:bodyPr/>
          <a:lstStyle>
            <a:lvl1pPr>
              <a:defRPr>
                <a:solidFill>
                  <a:srgbClr val="FFFFFF"/>
                </a:solidFill>
              </a:defRPr>
            </a:lvl1pPr>
            <a:extLst/>
          </a:lstStyle>
          <a:p>
            <a:pPr>
              <a:defRPr/>
            </a:pPr>
            <a:endParaRPr lang="en-US" altLang="zh-CN"/>
          </a:p>
        </p:txBody>
      </p:sp>
      <p:sp>
        <p:nvSpPr>
          <p:cNvPr id="12" name="页脚占位符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ltLang="zh-CN">
              <a:solidFill>
                <a:srgbClr val="2DA2BF">
                  <a:tint val="20000"/>
                </a:srgbClr>
              </a:solidFill>
            </a:endParaRPr>
          </a:p>
        </p:txBody>
      </p:sp>
      <p:sp>
        <p:nvSpPr>
          <p:cNvPr id="13" name="灯片编号占位符 26"/>
          <p:cNvSpPr>
            <a:spLocks noGrp="1"/>
          </p:cNvSpPr>
          <p:nvPr>
            <p:ph type="sldNum" sz="quarter" idx="12"/>
          </p:nvPr>
        </p:nvSpPr>
        <p:spPr/>
        <p:txBody>
          <a:bodyPr/>
          <a:lstStyle>
            <a:lvl1pPr>
              <a:defRPr>
                <a:solidFill>
                  <a:srgbClr val="FFFFFF"/>
                </a:solidFill>
              </a:defRPr>
            </a:lvl1pPr>
            <a:extLst/>
          </a:lstStyle>
          <a:p>
            <a:pPr>
              <a:defRPr/>
            </a:pPr>
            <a:fld id="{A0827E7A-3596-48CE-973F-074BC6E58242}" type="slidenum">
              <a:rPr lang="zh-CN" altLang="en-US"/>
              <a:pPr>
                <a:defRPr/>
              </a:pPr>
              <a:t>‹#›</a:t>
            </a:fld>
            <a:endParaRPr lang="en-US" altLang="zh-CN"/>
          </a:p>
        </p:txBody>
      </p:sp>
    </p:spTree>
    <p:extLst>
      <p:ext uri="{BB962C8B-B14F-4D97-AF65-F5344CB8AC3E}">
        <p14:creationId xmlns:p14="http://schemas.microsoft.com/office/powerpoint/2010/main" val="30202526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标题 6"/>
          <p:cNvSpPr>
            <a:spLocks noGrp="1"/>
          </p:cNvSpPr>
          <p:nvPr>
            <p:ph type="title"/>
          </p:nvPr>
        </p:nvSpPr>
        <p:spPr/>
        <p:txBody>
          <a:bodyPr rtlCol="0"/>
          <a:lstStyle>
            <a:extLst/>
          </a:lstStyle>
          <a:p>
            <a:r>
              <a:rPr lang="zh-CN" altLang="en-US" smtClean="0"/>
              <a:t>单击此处编辑母版标题样式</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solidFill>
                <a:prstClr val="black"/>
              </a:solidFill>
            </a:endParaRPr>
          </a:p>
        </p:txBody>
      </p:sp>
      <p:sp>
        <p:nvSpPr>
          <p:cNvPr id="5" name="页脚占位符 21"/>
          <p:cNvSpPr>
            <a:spLocks noGrp="1"/>
          </p:cNvSpPr>
          <p:nvPr>
            <p:ph type="ftr" sz="quarter" idx="11"/>
          </p:nvPr>
        </p:nvSpPr>
        <p:spPr/>
        <p:txBody>
          <a:bodyPr/>
          <a:lstStyle>
            <a:lvl1pPr>
              <a:defRPr/>
            </a:lvl1pPr>
          </a:lstStyle>
          <a:p>
            <a:pPr>
              <a:defRPr/>
            </a:pPr>
            <a:endParaRPr lang="en-US" altLang="zh-CN">
              <a:solidFill>
                <a:prstClr val="black"/>
              </a:solidFill>
            </a:endParaRPr>
          </a:p>
        </p:txBody>
      </p:sp>
      <p:sp>
        <p:nvSpPr>
          <p:cNvPr id="6" name="灯片编号占位符 17"/>
          <p:cNvSpPr>
            <a:spLocks noGrp="1"/>
          </p:cNvSpPr>
          <p:nvPr>
            <p:ph type="sldNum" sz="quarter" idx="12"/>
          </p:nvPr>
        </p:nvSpPr>
        <p:spPr/>
        <p:txBody>
          <a:bodyPr/>
          <a:lstStyle>
            <a:lvl1pPr>
              <a:defRPr/>
            </a:lvl1pPr>
          </a:lstStyle>
          <a:p>
            <a:pPr>
              <a:defRPr/>
            </a:pPr>
            <a:fld id="{7950409A-C563-487C-81B1-BC0C1FE3FF3D}" type="slidenum">
              <a:rPr lang="zh-CN" altLang="en-US">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1136161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燕尾形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altLang="zh-CN">
              <a:solidFill>
                <a:srgbClr val="FFFFFF"/>
              </a:solidFill>
              <a:ea typeface="宋体" pitchFamily="2" charset="-122"/>
            </a:endParaRPr>
          </a:p>
        </p:txBody>
      </p:sp>
      <p:sp>
        <p:nvSpPr>
          <p:cNvPr id="5" name="燕尾形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altLang="zh-CN">
              <a:solidFill>
                <a:srgbClr val="FFFFFF"/>
              </a:solidFill>
              <a:ea typeface="宋体" pitchFamily="2" charset="-122"/>
            </a:endParaRPr>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smtClean="0"/>
              <a:t>单击此处编辑母版文本样式</a:t>
            </a:r>
          </a:p>
        </p:txBody>
      </p:sp>
      <p:sp>
        <p:nvSpPr>
          <p:cNvPr id="6" name="日期占位符 3"/>
          <p:cNvSpPr>
            <a:spLocks noGrp="1"/>
          </p:cNvSpPr>
          <p:nvPr>
            <p:ph type="dt" sz="half" idx="10"/>
          </p:nvPr>
        </p:nvSpPr>
        <p:spPr/>
        <p:txBody>
          <a:bodyPr/>
          <a:lstStyle>
            <a:lvl1pPr>
              <a:defRPr/>
            </a:lvl1pPr>
            <a:extLst/>
          </a:lstStyle>
          <a:p>
            <a:pPr>
              <a:defRPr/>
            </a:pPr>
            <a:endParaRPr lang="en-US" altLang="zh-CN">
              <a:solidFill>
                <a:prstClr val="white"/>
              </a:solidFill>
            </a:endParaRPr>
          </a:p>
        </p:txBody>
      </p:sp>
      <p:sp>
        <p:nvSpPr>
          <p:cNvPr id="7" name="页脚占位符 4"/>
          <p:cNvSpPr>
            <a:spLocks noGrp="1"/>
          </p:cNvSpPr>
          <p:nvPr>
            <p:ph type="ftr" sz="quarter" idx="11"/>
          </p:nvPr>
        </p:nvSpPr>
        <p:spPr/>
        <p:txBody>
          <a:bodyPr/>
          <a:lstStyle>
            <a:lvl1pPr>
              <a:defRPr/>
            </a:lvl1pPr>
            <a:extLst/>
          </a:lstStyle>
          <a:p>
            <a:pPr>
              <a:defRPr/>
            </a:pPr>
            <a:endParaRPr lang="en-US" altLang="zh-CN">
              <a:solidFill>
                <a:prstClr val="white"/>
              </a:solidFill>
            </a:endParaRPr>
          </a:p>
        </p:txBody>
      </p:sp>
      <p:sp>
        <p:nvSpPr>
          <p:cNvPr id="8" name="灯片编号占位符 5"/>
          <p:cNvSpPr>
            <a:spLocks noGrp="1"/>
          </p:cNvSpPr>
          <p:nvPr>
            <p:ph type="sldNum" sz="quarter" idx="12"/>
          </p:nvPr>
        </p:nvSpPr>
        <p:spPr/>
        <p:txBody>
          <a:bodyPr/>
          <a:lstStyle>
            <a:lvl1pPr>
              <a:defRPr/>
            </a:lvl1pPr>
            <a:extLst/>
          </a:lstStyle>
          <a:p>
            <a:pPr>
              <a:defRPr/>
            </a:pPr>
            <a:fld id="{9EC1CA65-EFDF-4B78-83AC-8308B29FDE8C}" type="slidenum">
              <a:rPr lang="zh-CN" altLang="en-US">
                <a:solidFill>
                  <a:prstClr val="white"/>
                </a:solidFill>
              </a:rPr>
              <a:pPr>
                <a:defRPr/>
              </a:pPr>
              <a:t>‹#›</a:t>
            </a:fld>
            <a:endParaRPr lang="en-US" altLang="zh-CN">
              <a:solidFill>
                <a:prstClr val="white"/>
              </a:solidFill>
            </a:endParaRPr>
          </a:p>
        </p:txBody>
      </p:sp>
    </p:spTree>
    <p:extLst>
      <p:ext uri="{BB962C8B-B14F-4D97-AF65-F5344CB8AC3E}">
        <p14:creationId xmlns:p14="http://schemas.microsoft.com/office/powerpoint/2010/main" val="196977812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B47D84-36D2-4B0B-B041-9FC399CF46E6}" type="datetimeFigureOut">
              <a:rPr lang="zh-CN" altLang="en-US" smtClean="0"/>
              <a:pPr/>
              <a:t>2018/11/13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标题 7"/>
          <p:cNvSpPr>
            <a:spLocks noGrp="1"/>
          </p:cNvSpPr>
          <p:nvPr>
            <p:ph type="title"/>
          </p:nvPr>
        </p:nvSpPr>
        <p:spPr/>
        <p:txBody>
          <a:bodyPr rtlCol="0"/>
          <a:lstStyle>
            <a:extLst/>
          </a:lstStyle>
          <a:p>
            <a:r>
              <a:rPr lang="zh-CN" altLang="en-US" smtClean="0"/>
              <a:t>单击此处编辑母版标题样式</a:t>
            </a:r>
            <a:endParaRPr lang="en-US"/>
          </a:p>
        </p:txBody>
      </p:sp>
      <p:sp>
        <p:nvSpPr>
          <p:cNvPr id="5" name="日期占位符 4"/>
          <p:cNvSpPr>
            <a:spLocks noGrp="1"/>
          </p:cNvSpPr>
          <p:nvPr>
            <p:ph type="dt" sz="half" idx="10"/>
          </p:nvPr>
        </p:nvSpPr>
        <p:spPr/>
        <p:txBody>
          <a:bodyPr/>
          <a:lstStyle>
            <a:lvl1pPr>
              <a:defRPr/>
            </a:lvl1pPr>
            <a:extLst/>
          </a:lstStyle>
          <a:p>
            <a:pPr>
              <a:defRPr/>
            </a:pPr>
            <a:endParaRPr lang="en-US" altLang="zh-CN">
              <a:solidFill>
                <a:prstClr val="white"/>
              </a:solidFill>
            </a:endParaRPr>
          </a:p>
        </p:txBody>
      </p:sp>
      <p:sp>
        <p:nvSpPr>
          <p:cNvPr id="6" name="页脚占位符 5"/>
          <p:cNvSpPr>
            <a:spLocks noGrp="1"/>
          </p:cNvSpPr>
          <p:nvPr>
            <p:ph type="ftr" sz="quarter" idx="11"/>
          </p:nvPr>
        </p:nvSpPr>
        <p:spPr/>
        <p:txBody>
          <a:bodyPr/>
          <a:lstStyle>
            <a:lvl1pPr>
              <a:defRPr/>
            </a:lvl1pPr>
            <a:extLst/>
          </a:lstStyle>
          <a:p>
            <a:pPr>
              <a:defRPr/>
            </a:pPr>
            <a:endParaRPr lang="en-US" altLang="zh-CN">
              <a:solidFill>
                <a:prstClr val="white"/>
              </a:solidFill>
            </a:endParaRPr>
          </a:p>
        </p:txBody>
      </p:sp>
      <p:sp>
        <p:nvSpPr>
          <p:cNvPr id="7" name="灯片编号占位符 6"/>
          <p:cNvSpPr>
            <a:spLocks noGrp="1"/>
          </p:cNvSpPr>
          <p:nvPr>
            <p:ph type="sldNum" sz="quarter" idx="12"/>
          </p:nvPr>
        </p:nvSpPr>
        <p:spPr/>
        <p:txBody>
          <a:bodyPr/>
          <a:lstStyle>
            <a:lvl1pPr>
              <a:defRPr/>
            </a:lvl1pPr>
            <a:extLst/>
          </a:lstStyle>
          <a:p>
            <a:pPr>
              <a:defRPr/>
            </a:pPr>
            <a:fld id="{87D2643A-ABD0-413D-969B-76D144027995}" type="slidenum">
              <a:rPr lang="zh-CN" altLang="en-US">
                <a:solidFill>
                  <a:prstClr val="white"/>
                </a:solidFill>
              </a:rPr>
              <a:pPr>
                <a:defRPr/>
              </a:pPr>
              <a:t>‹#›</a:t>
            </a:fld>
            <a:endParaRPr lang="en-US" altLang="zh-CN">
              <a:solidFill>
                <a:prstClr val="white"/>
              </a:solidFill>
            </a:endParaRPr>
          </a:p>
        </p:txBody>
      </p:sp>
    </p:spTree>
    <p:extLst>
      <p:ext uri="{BB962C8B-B14F-4D97-AF65-F5344CB8AC3E}">
        <p14:creationId xmlns:p14="http://schemas.microsoft.com/office/powerpoint/2010/main" val="4197196252"/>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lvl1pPr>
              <a:defRPr/>
            </a:lvl1pPr>
            <a:extLst/>
          </a:lstStyle>
          <a:p>
            <a:pPr>
              <a:defRPr/>
            </a:pPr>
            <a:endParaRPr lang="en-US" altLang="zh-CN">
              <a:solidFill>
                <a:prstClr val="black"/>
              </a:solidFill>
            </a:endParaRPr>
          </a:p>
        </p:txBody>
      </p:sp>
      <p:sp>
        <p:nvSpPr>
          <p:cNvPr id="8" name="页脚占位符 7"/>
          <p:cNvSpPr>
            <a:spLocks noGrp="1"/>
          </p:cNvSpPr>
          <p:nvPr>
            <p:ph type="ftr" sz="quarter" idx="11"/>
          </p:nvPr>
        </p:nvSpPr>
        <p:spPr/>
        <p:txBody>
          <a:bodyPr/>
          <a:lstStyle>
            <a:lvl1pPr>
              <a:defRPr/>
            </a:lvl1pPr>
            <a:extLst/>
          </a:lstStyle>
          <a:p>
            <a:pPr>
              <a:defRPr/>
            </a:pPr>
            <a:endParaRPr lang="en-US" altLang="zh-CN">
              <a:solidFill>
                <a:prstClr val="black"/>
              </a:solidFill>
            </a:endParaRPr>
          </a:p>
        </p:txBody>
      </p:sp>
      <p:sp>
        <p:nvSpPr>
          <p:cNvPr id="9" name="灯片编号占位符 8"/>
          <p:cNvSpPr>
            <a:spLocks noGrp="1"/>
          </p:cNvSpPr>
          <p:nvPr>
            <p:ph type="sldNum" sz="quarter" idx="12"/>
          </p:nvPr>
        </p:nvSpPr>
        <p:spPr/>
        <p:txBody>
          <a:bodyPr/>
          <a:lstStyle>
            <a:lvl1pPr>
              <a:defRPr/>
            </a:lvl1pPr>
            <a:extLst/>
          </a:lstStyle>
          <a:p>
            <a:pPr>
              <a:defRPr/>
            </a:pPr>
            <a:fld id="{A0689330-3F92-4ECD-AD73-A193C49DC74A}" type="slidenum">
              <a:rPr lang="zh-CN" altLang="en-US">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948008952"/>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extLst/>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a:defRPr/>
            </a:lvl1pPr>
            <a:extLst/>
          </a:lstStyle>
          <a:p>
            <a:pPr>
              <a:defRPr/>
            </a:pPr>
            <a:endParaRPr lang="en-US" altLang="zh-CN">
              <a:solidFill>
                <a:prstClr val="white"/>
              </a:solidFill>
            </a:endParaRPr>
          </a:p>
        </p:txBody>
      </p:sp>
      <p:sp>
        <p:nvSpPr>
          <p:cNvPr id="4" name="页脚占位符 3"/>
          <p:cNvSpPr>
            <a:spLocks noGrp="1"/>
          </p:cNvSpPr>
          <p:nvPr>
            <p:ph type="ftr" sz="quarter" idx="11"/>
          </p:nvPr>
        </p:nvSpPr>
        <p:spPr/>
        <p:txBody>
          <a:bodyPr/>
          <a:lstStyle>
            <a:lvl1pPr>
              <a:defRPr/>
            </a:lvl1pPr>
            <a:extLst/>
          </a:lstStyle>
          <a:p>
            <a:pPr>
              <a:defRPr/>
            </a:pPr>
            <a:endParaRPr lang="en-US" altLang="zh-CN">
              <a:solidFill>
                <a:prstClr val="white"/>
              </a:solidFill>
            </a:endParaRPr>
          </a:p>
        </p:txBody>
      </p:sp>
      <p:sp>
        <p:nvSpPr>
          <p:cNvPr id="5" name="灯片编号占位符 4"/>
          <p:cNvSpPr>
            <a:spLocks noGrp="1"/>
          </p:cNvSpPr>
          <p:nvPr>
            <p:ph type="sldNum" sz="quarter" idx="12"/>
          </p:nvPr>
        </p:nvSpPr>
        <p:spPr/>
        <p:txBody>
          <a:bodyPr/>
          <a:lstStyle>
            <a:lvl1pPr>
              <a:defRPr/>
            </a:lvl1pPr>
            <a:extLst/>
          </a:lstStyle>
          <a:p>
            <a:pPr>
              <a:defRPr/>
            </a:pPr>
            <a:fld id="{71525C6D-A826-4215-8F35-2A489AD41A94}" type="slidenum">
              <a:rPr lang="zh-CN" altLang="en-US">
                <a:solidFill>
                  <a:prstClr val="white"/>
                </a:solidFill>
              </a:rPr>
              <a:pPr>
                <a:defRPr/>
              </a:pPr>
              <a:t>‹#›</a:t>
            </a:fld>
            <a:endParaRPr lang="en-US" altLang="zh-CN">
              <a:solidFill>
                <a:prstClr val="white"/>
              </a:solidFill>
            </a:endParaRPr>
          </a:p>
        </p:txBody>
      </p:sp>
    </p:spTree>
    <p:extLst>
      <p:ext uri="{BB962C8B-B14F-4D97-AF65-F5344CB8AC3E}">
        <p14:creationId xmlns:p14="http://schemas.microsoft.com/office/powerpoint/2010/main" val="2034072289"/>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endParaRPr lang="en-US" altLang="zh-CN">
              <a:solidFill>
                <a:prstClr val="black"/>
              </a:solidFill>
            </a:endParaRPr>
          </a:p>
        </p:txBody>
      </p:sp>
      <p:sp>
        <p:nvSpPr>
          <p:cNvPr id="3" name="页脚占位符 21"/>
          <p:cNvSpPr>
            <a:spLocks noGrp="1"/>
          </p:cNvSpPr>
          <p:nvPr>
            <p:ph type="ftr" sz="quarter" idx="11"/>
          </p:nvPr>
        </p:nvSpPr>
        <p:spPr/>
        <p:txBody>
          <a:bodyPr/>
          <a:lstStyle>
            <a:lvl1pPr>
              <a:defRPr/>
            </a:lvl1pPr>
          </a:lstStyle>
          <a:p>
            <a:pPr>
              <a:defRPr/>
            </a:pPr>
            <a:endParaRPr lang="en-US" altLang="zh-CN">
              <a:solidFill>
                <a:prstClr val="black"/>
              </a:solidFill>
            </a:endParaRPr>
          </a:p>
        </p:txBody>
      </p:sp>
      <p:sp>
        <p:nvSpPr>
          <p:cNvPr id="4" name="灯片编号占位符 17"/>
          <p:cNvSpPr>
            <a:spLocks noGrp="1"/>
          </p:cNvSpPr>
          <p:nvPr>
            <p:ph type="sldNum" sz="quarter" idx="12"/>
          </p:nvPr>
        </p:nvSpPr>
        <p:spPr/>
        <p:txBody>
          <a:bodyPr/>
          <a:lstStyle>
            <a:lvl1pPr>
              <a:defRPr/>
            </a:lvl1pPr>
          </a:lstStyle>
          <a:p>
            <a:pPr>
              <a:defRPr/>
            </a:pPr>
            <a:fld id="{71B0B035-D258-462C-B429-CCC6E3A99871}" type="slidenum">
              <a:rPr lang="zh-CN" altLang="en-US">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14260261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extLst/>
          </a:lstStyle>
          <a:p>
            <a:pPr>
              <a:defRPr/>
            </a:pPr>
            <a:endParaRPr lang="en-US" altLang="zh-CN">
              <a:solidFill>
                <a:prstClr val="black"/>
              </a:solidFill>
            </a:endParaRPr>
          </a:p>
        </p:txBody>
      </p:sp>
      <p:sp>
        <p:nvSpPr>
          <p:cNvPr id="6" name="页脚占位符 5"/>
          <p:cNvSpPr>
            <a:spLocks noGrp="1"/>
          </p:cNvSpPr>
          <p:nvPr>
            <p:ph type="ftr" sz="quarter" idx="11"/>
          </p:nvPr>
        </p:nvSpPr>
        <p:spPr/>
        <p:txBody>
          <a:bodyPr/>
          <a:lstStyle>
            <a:lvl1pPr>
              <a:defRPr/>
            </a:lvl1pPr>
            <a:extLst/>
          </a:lstStyle>
          <a:p>
            <a:pPr>
              <a:defRPr/>
            </a:pPr>
            <a:endParaRPr lang="en-US" altLang="zh-CN">
              <a:solidFill>
                <a:prstClr val="black"/>
              </a:solidFill>
            </a:endParaRPr>
          </a:p>
        </p:txBody>
      </p:sp>
      <p:sp>
        <p:nvSpPr>
          <p:cNvPr id="7" name="灯片编号占位符 6"/>
          <p:cNvSpPr>
            <a:spLocks noGrp="1"/>
          </p:cNvSpPr>
          <p:nvPr>
            <p:ph type="sldNum" sz="quarter" idx="12"/>
          </p:nvPr>
        </p:nvSpPr>
        <p:spPr/>
        <p:txBody>
          <a:bodyPr/>
          <a:lstStyle>
            <a:lvl1pPr>
              <a:defRPr/>
            </a:lvl1pPr>
            <a:extLst/>
          </a:lstStyle>
          <a:p>
            <a:pPr>
              <a:defRPr/>
            </a:pPr>
            <a:fld id="{E0EAA2D3-0063-414F-849C-486A83E7A9A2}" type="slidenum">
              <a:rPr lang="zh-CN" altLang="en-US">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952396496"/>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任意多边形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defRPr/>
            </a:pPr>
            <a:endParaRPr lang="en-US" altLang="zh-CN" smtClean="0">
              <a:solidFill>
                <a:prstClr val="white"/>
              </a:solidFill>
              <a:ea typeface="宋体" pitchFamily="2" charset="-122"/>
            </a:endParaRPr>
          </a:p>
        </p:txBody>
      </p:sp>
      <p:sp>
        <p:nvSpPr>
          <p:cNvPr id="6" name="任意多边形 15"/>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pPr eaLnBrk="0" fontAlgn="base" hangingPunct="0">
              <a:spcBef>
                <a:spcPct val="0"/>
              </a:spcBef>
              <a:spcAft>
                <a:spcPct val="0"/>
              </a:spcAft>
            </a:pPr>
            <a:endParaRPr lang="zh-CN" altLang="en-US" smtClean="0">
              <a:solidFill>
                <a:prstClr val="white"/>
              </a:solidFill>
              <a:latin typeface="Arial" pitchFamily="34" charset="0"/>
            </a:endParaRPr>
          </a:p>
        </p:txBody>
      </p:sp>
      <p:sp>
        <p:nvSpPr>
          <p:cNvPr id="7" name="直角三角形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ltLang="zh-CN">
              <a:solidFill>
                <a:srgbClr val="FFFFFF"/>
              </a:solidFill>
              <a:ea typeface="宋体" pitchFamily="2" charset="-122"/>
            </a:endParaRPr>
          </a:p>
        </p:txBody>
      </p:sp>
      <p:cxnSp>
        <p:nvCxnSpPr>
          <p:cNvPr id="8" name="直接连接符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altLang="zh-CN">
              <a:solidFill>
                <a:srgbClr val="FFFFFF"/>
              </a:solidFill>
              <a:ea typeface="宋体" pitchFamily="2" charset="-122"/>
            </a:endParaRPr>
          </a:p>
        </p:txBody>
      </p:sp>
      <p:sp>
        <p:nvSpPr>
          <p:cNvPr id="10" name="燕尾形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altLang="zh-CN">
              <a:solidFill>
                <a:srgbClr val="FFFFFF"/>
              </a:solidFill>
              <a:ea typeface="宋体" pitchFamily="2" charset="-122"/>
            </a:endParaRPr>
          </a:p>
        </p:txBody>
      </p:sp>
      <p:sp>
        <p:nvSpPr>
          <p:cNvPr id="4" name="文本占位符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zh-CN" altLang="en-US" noProof="0" smtClean="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zh-CN" altLang="en-US" smtClean="0"/>
              <a:t>单击此处编辑母版标题样式</a:t>
            </a:r>
            <a:endParaRPr lang="en-US"/>
          </a:p>
        </p:txBody>
      </p:sp>
      <p:sp>
        <p:nvSpPr>
          <p:cNvPr id="11" name="日期占位符 4"/>
          <p:cNvSpPr>
            <a:spLocks noGrp="1"/>
          </p:cNvSpPr>
          <p:nvPr>
            <p:ph type="dt" sz="half" idx="10"/>
          </p:nvPr>
        </p:nvSpPr>
        <p:spPr/>
        <p:txBody>
          <a:bodyPr/>
          <a:lstStyle>
            <a:lvl1pPr>
              <a:defRPr>
                <a:solidFill>
                  <a:schemeClr val="tx1"/>
                </a:solidFill>
              </a:defRPr>
            </a:lvl1pPr>
            <a:extLst/>
          </a:lstStyle>
          <a:p>
            <a:pPr>
              <a:defRPr/>
            </a:pPr>
            <a:endParaRPr lang="en-US" altLang="zh-CN">
              <a:solidFill>
                <a:prstClr val="white"/>
              </a:solidFill>
            </a:endParaRPr>
          </a:p>
        </p:txBody>
      </p:sp>
      <p:sp>
        <p:nvSpPr>
          <p:cNvPr id="12" name="页脚占位符 5"/>
          <p:cNvSpPr>
            <a:spLocks noGrp="1"/>
          </p:cNvSpPr>
          <p:nvPr>
            <p:ph type="ftr" sz="quarter" idx="11"/>
          </p:nvPr>
        </p:nvSpPr>
        <p:spPr/>
        <p:txBody>
          <a:bodyPr/>
          <a:lstStyle>
            <a:lvl1pPr>
              <a:defRPr>
                <a:solidFill>
                  <a:schemeClr val="tx1"/>
                </a:solidFill>
              </a:defRPr>
            </a:lvl1pPr>
            <a:extLst/>
          </a:lstStyle>
          <a:p>
            <a:pPr>
              <a:defRPr/>
            </a:pPr>
            <a:endParaRPr lang="en-US" altLang="zh-CN">
              <a:solidFill>
                <a:prstClr val="white"/>
              </a:solidFill>
            </a:endParaRPr>
          </a:p>
        </p:txBody>
      </p:sp>
      <p:sp>
        <p:nvSpPr>
          <p:cNvPr id="13" name="灯片编号占位符 6"/>
          <p:cNvSpPr>
            <a:spLocks noGrp="1"/>
          </p:cNvSpPr>
          <p:nvPr>
            <p:ph type="sldNum" sz="quarter" idx="12"/>
          </p:nvPr>
        </p:nvSpPr>
        <p:spPr/>
        <p:txBody>
          <a:bodyPr/>
          <a:lstStyle>
            <a:lvl1pPr>
              <a:defRPr>
                <a:solidFill>
                  <a:schemeClr val="tx1"/>
                </a:solidFill>
              </a:defRPr>
            </a:lvl1pPr>
            <a:extLst/>
          </a:lstStyle>
          <a:p>
            <a:pPr>
              <a:defRPr/>
            </a:pPr>
            <a:fld id="{34B92ED1-23A5-42BB-8BC8-C0F71880C6F9}" type="slidenum">
              <a:rPr lang="zh-CN" altLang="en-US">
                <a:solidFill>
                  <a:prstClr val="white"/>
                </a:solidFill>
              </a:rPr>
              <a:pPr>
                <a:defRPr/>
              </a:pPr>
              <a:t>‹#›</a:t>
            </a:fld>
            <a:endParaRPr lang="en-US" altLang="zh-CN">
              <a:solidFill>
                <a:prstClr val="white"/>
              </a:solidFill>
            </a:endParaRPr>
          </a:p>
        </p:txBody>
      </p:sp>
    </p:spTree>
    <p:extLst>
      <p:ext uri="{BB962C8B-B14F-4D97-AF65-F5344CB8AC3E}">
        <p14:creationId xmlns:p14="http://schemas.microsoft.com/office/powerpoint/2010/main" val="4256839319"/>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solidFill>
                <a:prstClr val="black"/>
              </a:solidFill>
            </a:endParaRPr>
          </a:p>
        </p:txBody>
      </p:sp>
      <p:sp>
        <p:nvSpPr>
          <p:cNvPr id="5" name="页脚占位符 21"/>
          <p:cNvSpPr>
            <a:spLocks noGrp="1"/>
          </p:cNvSpPr>
          <p:nvPr>
            <p:ph type="ftr" sz="quarter" idx="11"/>
          </p:nvPr>
        </p:nvSpPr>
        <p:spPr/>
        <p:txBody>
          <a:bodyPr/>
          <a:lstStyle>
            <a:lvl1pPr>
              <a:defRPr/>
            </a:lvl1pPr>
          </a:lstStyle>
          <a:p>
            <a:pPr>
              <a:defRPr/>
            </a:pPr>
            <a:endParaRPr lang="en-US" altLang="zh-CN">
              <a:solidFill>
                <a:prstClr val="black"/>
              </a:solidFill>
            </a:endParaRPr>
          </a:p>
        </p:txBody>
      </p:sp>
      <p:sp>
        <p:nvSpPr>
          <p:cNvPr id="6" name="灯片编号占位符 17"/>
          <p:cNvSpPr>
            <a:spLocks noGrp="1"/>
          </p:cNvSpPr>
          <p:nvPr>
            <p:ph type="sldNum" sz="quarter" idx="12"/>
          </p:nvPr>
        </p:nvSpPr>
        <p:spPr/>
        <p:txBody>
          <a:bodyPr/>
          <a:lstStyle>
            <a:lvl1pPr>
              <a:defRPr/>
            </a:lvl1pPr>
          </a:lstStyle>
          <a:p>
            <a:pPr>
              <a:defRPr/>
            </a:pPr>
            <a:fld id="{4AF5EB12-50BD-47CE-9F96-019C209F5E2A}" type="slidenum">
              <a:rPr lang="zh-CN" altLang="en-US">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13187456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solidFill>
                <a:prstClr val="black"/>
              </a:solidFill>
            </a:endParaRPr>
          </a:p>
        </p:txBody>
      </p:sp>
      <p:sp>
        <p:nvSpPr>
          <p:cNvPr id="5" name="页脚占位符 21"/>
          <p:cNvSpPr>
            <a:spLocks noGrp="1"/>
          </p:cNvSpPr>
          <p:nvPr>
            <p:ph type="ftr" sz="quarter" idx="11"/>
          </p:nvPr>
        </p:nvSpPr>
        <p:spPr/>
        <p:txBody>
          <a:bodyPr/>
          <a:lstStyle>
            <a:lvl1pPr>
              <a:defRPr/>
            </a:lvl1pPr>
          </a:lstStyle>
          <a:p>
            <a:pPr>
              <a:defRPr/>
            </a:pPr>
            <a:endParaRPr lang="en-US" altLang="zh-CN">
              <a:solidFill>
                <a:prstClr val="black"/>
              </a:solidFill>
            </a:endParaRPr>
          </a:p>
        </p:txBody>
      </p:sp>
      <p:sp>
        <p:nvSpPr>
          <p:cNvPr id="6" name="灯片编号占位符 17"/>
          <p:cNvSpPr>
            <a:spLocks noGrp="1"/>
          </p:cNvSpPr>
          <p:nvPr>
            <p:ph type="sldNum" sz="quarter" idx="12"/>
          </p:nvPr>
        </p:nvSpPr>
        <p:spPr/>
        <p:txBody>
          <a:bodyPr/>
          <a:lstStyle>
            <a:lvl1pPr>
              <a:defRPr/>
            </a:lvl1pPr>
          </a:lstStyle>
          <a:p>
            <a:pPr>
              <a:defRPr/>
            </a:pPr>
            <a:fld id="{32E969E3-F134-459A-AD0C-CE31A0DF3731}" type="slidenum">
              <a:rPr lang="zh-CN" altLang="en-US">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8969131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17" name="页脚占位符 16"/>
          <p:cNvSpPr>
            <a:spLocks noGrp="1"/>
          </p:cNvSpPr>
          <p:nvPr>
            <p:ph type="ftr" sz="quarter" idx="11"/>
          </p:nvPr>
        </p:nvSpPr>
        <p:spPr/>
        <p:txBody>
          <a:bodyPr/>
          <a:lstStyle/>
          <a:p>
            <a:endParaRPr lang="zh-CN" altLang="en-US">
              <a:solidFill>
                <a:srgbClr val="696464"/>
              </a:solidFill>
            </a:endParaRPr>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61C41746-79F2-45D2-BCFE-184C6CE463A9}"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374776757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5" name="页脚占位符 4"/>
          <p:cNvSpPr>
            <a:spLocks noGrp="1"/>
          </p:cNvSpPr>
          <p:nvPr>
            <p:ph type="ftr" sz="quarter" idx="11"/>
          </p:nvPr>
        </p:nvSpPr>
        <p:spPr/>
        <p:txBody>
          <a:bodyPr/>
          <a:lstStyle/>
          <a:p>
            <a:endParaRPr lang="zh-CN" altLang="en-US">
              <a:solidFill>
                <a:srgbClr val="696464"/>
              </a:solidFill>
            </a:endParaRPr>
          </a:p>
        </p:txBody>
      </p:sp>
      <p:sp>
        <p:nvSpPr>
          <p:cNvPr id="6" name="灯片编号占位符 5"/>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182179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C5B47D84-36D2-4B0B-B041-9FC399CF46E6}" type="datetimeFigureOut">
              <a:rPr lang="zh-CN" altLang="en-US" smtClean="0"/>
              <a:pPr/>
              <a:t>2018/11/13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5" name="页脚占位符 4"/>
          <p:cNvSpPr>
            <a:spLocks noGrp="1"/>
          </p:cNvSpPr>
          <p:nvPr>
            <p:ph type="ftr" sz="quarter" idx="11"/>
          </p:nvPr>
        </p:nvSpPr>
        <p:spPr>
          <a:xfrm>
            <a:off x="800100" y="6172200"/>
            <a:ext cx="4000500" cy="457200"/>
          </a:xfrm>
        </p:spPr>
        <p:txBody>
          <a:bodyPr/>
          <a:lstStyle/>
          <a:p>
            <a:endParaRPr lang="zh-CN" altLang="en-US">
              <a:solidFill>
                <a:srgbClr val="696464"/>
              </a:solidFill>
            </a:endParaRPr>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灯片编号占位符 5"/>
          <p:cNvSpPr>
            <a:spLocks noGrp="1"/>
          </p:cNvSpPr>
          <p:nvPr>
            <p:ph type="sldNum" sz="quarter" idx="12"/>
          </p:nvPr>
        </p:nvSpPr>
        <p:spPr>
          <a:xfrm>
            <a:off x="146304" y="6208776"/>
            <a:ext cx="457200" cy="457200"/>
          </a:xfrm>
        </p:spPr>
        <p:txBody>
          <a:body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3373983610"/>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6" name="页脚占位符 5"/>
          <p:cNvSpPr>
            <a:spLocks noGrp="1"/>
          </p:cNvSpPr>
          <p:nvPr>
            <p:ph type="ftr" sz="quarter" idx="11"/>
          </p:nvPr>
        </p:nvSpPr>
        <p:spPr/>
        <p:txBody>
          <a:bodyPr/>
          <a:lstStyle/>
          <a:p>
            <a:endParaRPr lang="zh-CN" altLang="en-US">
              <a:solidFill>
                <a:srgbClr val="696464"/>
              </a:solidFill>
            </a:endParaRPr>
          </a:p>
        </p:txBody>
      </p:sp>
      <p:sp>
        <p:nvSpPr>
          <p:cNvPr id="7" name="灯片编号占位符 6"/>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31354772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8" name="页脚占位符 7"/>
          <p:cNvSpPr>
            <a:spLocks noGrp="1"/>
          </p:cNvSpPr>
          <p:nvPr>
            <p:ph type="ftr" sz="quarter" idx="11"/>
          </p:nvPr>
        </p:nvSpPr>
        <p:spPr/>
        <p:txBody>
          <a:bodyPr/>
          <a:lstStyle/>
          <a:p>
            <a:endParaRPr lang="zh-CN" altLang="en-US">
              <a:solidFill>
                <a:srgbClr val="696464"/>
              </a:solidFill>
            </a:endParaRPr>
          </a:p>
        </p:txBody>
      </p:sp>
      <p:sp>
        <p:nvSpPr>
          <p:cNvPr id="9" name="灯片编号占位符 8"/>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3684260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4" name="页脚占位符 3"/>
          <p:cNvSpPr>
            <a:spLocks noGrp="1"/>
          </p:cNvSpPr>
          <p:nvPr>
            <p:ph type="ftr" sz="quarter" idx="11"/>
          </p:nvPr>
        </p:nvSpPr>
        <p:spPr/>
        <p:txBody>
          <a:bodyPr/>
          <a:lstStyle/>
          <a:p>
            <a:endParaRPr lang="zh-CN" altLang="en-US">
              <a:solidFill>
                <a:srgbClr val="696464"/>
              </a:solidFill>
            </a:endParaRPr>
          </a:p>
        </p:txBody>
      </p:sp>
      <p:sp>
        <p:nvSpPr>
          <p:cNvPr id="5" name="灯片编号占位符 4"/>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13571907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3" name="页脚占位符 2"/>
          <p:cNvSpPr>
            <a:spLocks noGrp="1"/>
          </p:cNvSpPr>
          <p:nvPr>
            <p:ph type="ftr" sz="quarter" idx="11"/>
          </p:nvPr>
        </p:nvSpPr>
        <p:spPr/>
        <p:txBody>
          <a:bodyPr/>
          <a:lstStyle/>
          <a:p>
            <a:endParaRPr lang="zh-CN" altLang="en-US">
              <a:solidFill>
                <a:srgbClr val="696464"/>
              </a:solidFill>
            </a:endParaRPr>
          </a:p>
        </p:txBody>
      </p:sp>
      <p:sp>
        <p:nvSpPr>
          <p:cNvPr id="4" name="灯片编号占位符 3"/>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33702565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6" name="页脚占位符 5"/>
          <p:cNvSpPr>
            <a:spLocks noGrp="1"/>
          </p:cNvSpPr>
          <p:nvPr>
            <p:ph type="ftr" sz="quarter" idx="11"/>
          </p:nvPr>
        </p:nvSpPr>
        <p:spPr/>
        <p:txBody>
          <a:bodyPr/>
          <a:lstStyle/>
          <a:p>
            <a:endParaRPr lang="zh-CN" altLang="en-US">
              <a:solidFill>
                <a:srgbClr val="696464"/>
              </a:solidFill>
            </a:endParaRPr>
          </a:p>
        </p:txBody>
      </p:sp>
      <p:sp>
        <p:nvSpPr>
          <p:cNvPr id="7" name="灯片编号占位符 6"/>
          <p:cNvSpPr>
            <a:spLocks noGrp="1"/>
          </p:cNvSpPr>
          <p:nvPr>
            <p:ph type="sldNum" sz="quarter" idx="12"/>
          </p:nvPr>
        </p:nvSpPr>
        <p:spPr/>
        <p:txBody>
          <a:bodyPr/>
          <a:lstStyle/>
          <a:p>
            <a:fld id="{61C41746-79F2-45D2-BCFE-184C6CE463A9}"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12394036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6" name="页脚占位符 5"/>
          <p:cNvSpPr>
            <a:spLocks noGrp="1"/>
          </p:cNvSpPr>
          <p:nvPr>
            <p:ph type="ftr" sz="quarter" idx="11"/>
          </p:nvPr>
        </p:nvSpPr>
        <p:spPr>
          <a:xfrm>
            <a:off x="914400" y="6172200"/>
            <a:ext cx="3886200" cy="457200"/>
          </a:xfrm>
        </p:spPr>
        <p:txBody>
          <a:bodyPr/>
          <a:lstStyle/>
          <a:p>
            <a:endParaRPr lang="zh-CN" altLang="en-US">
              <a:solidFill>
                <a:srgbClr val="696464"/>
              </a:solidFill>
            </a:endParaRPr>
          </a:p>
        </p:txBody>
      </p:sp>
      <p:sp>
        <p:nvSpPr>
          <p:cNvPr id="7" name="灯片编号占位符 6"/>
          <p:cNvSpPr>
            <a:spLocks noGrp="1"/>
          </p:cNvSpPr>
          <p:nvPr>
            <p:ph type="sldNum" sz="quarter" idx="12"/>
          </p:nvPr>
        </p:nvSpPr>
        <p:spPr>
          <a:xfrm>
            <a:off x="146304" y="6208776"/>
            <a:ext cx="457200" cy="457200"/>
          </a:xfrm>
        </p:spPr>
        <p:txBody>
          <a:bodyPr/>
          <a:lstStyle/>
          <a:p>
            <a:fld id="{61C41746-79F2-45D2-BCFE-184C6CE463A9}"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extLst>
      <p:ext uri="{BB962C8B-B14F-4D97-AF65-F5344CB8AC3E}">
        <p14:creationId xmlns:p14="http://schemas.microsoft.com/office/powerpoint/2010/main" val="39731311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5" name="页脚占位符 4"/>
          <p:cNvSpPr>
            <a:spLocks noGrp="1"/>
          </p:cNvSpPr>
          <p:nvPr>
            <p:ph type="ftr" sz="quarter" idx="11"/>
          </p:nvPr>
        </p:nvSpPr>
        <p:spPr/>
        <p:txBody>
          <a:bodyPr/>
          <a:lstStyle/>
          <a:p>
            <a:endParaRPr lang="zh-CN" altLang="en-US">
              <a:solidFill>
                <a:srgbClr val="696464"/>
              </a:solidFill>
            </a:endParaRPr>
          </a:p>
        </p:txBody>
      </p:sp>
      <p:sp>
        <p:nvSpPr>
          <p:cNvPr id="6" name="灯片编号占位符 5"/>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40730203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5" name="页脚占位符 4"/>
          <p:cNvSpPr>
            <a:spLocks noGrp="1"/>
          </p:cNvSpPr>
          <p:nvPr>
            <p:ph type="ftr" sz="quarter" idx="11"/>
          </p:nvPr>
        </p:nvSpPr>
        <p:spPr/>
        <p:txBody>
          <a:bodyPr/>
          <a:lstStyle/>
          <a:p>
            <a:endParaRPr lang="zh-CN" altLang="en-US">
              <a:solidFill>
                <a:srgbClr val="696464"/>
              </a:solidFill>
            </a:endParaRPr>
          </a:p>
        </p:txBody>
      </p:sp>
      <p:sp>
        <p:nvSpPr>
          <p:cNvPr id="6" name="灯片编号占位符 5"/>
          <p:cNvSpPr>
            <a:spLocks noGrp="1"/>
          </p:cNvSpPr>
          <p:nvPr>
            <p:ph type="sldNum" sz="quarter" idx="12"/>
          </p:nvPr>
        </p:nvSpPr>
        <p:spPr/>
        <p:txBody>
          <a:body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14427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C5B47D84-36D2-4B0B-B041-9FC399CF46E6}" type="datetimeFigureOut">
              <a:rPr lang="zh-CN" altLang="en-US" smtClean="0"/>
              <a:pPr/>
              <a:t>2018/11/13</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61C41746-79F2-45D2-BCFE-184C6CE463A9}"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5.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5.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C5B47D84-36D2-4B0B-B041-9FC399CF46E6}" type="datetimeFigureOut">
              <a:rPr lang="zh-CN" altLang="en-US" smtClean="0"/>
              <a:pPr/>
              <a:t>2018/11/13</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61C41746-79F2-45D2-BCFE-184C6CE463A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KSO_FD"/>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D6B92-647C-4606-8D2E-60004E0E4D02}" type="datetimeFigureOut">
              <a:rPr lang="zh-CN" altLang="en-US" smtClean="0">
                <a:solidFill>
                  <a:srgbClr val="5F5F5F">
                    <a:tint val="75000"/>
                  </a:srgbClr>
                </a:solidFill>
              </a:rPr>
              <a:pPr/>
              <a:t>2018/11/13</a:t>
            </a:fld>
            <a:endParaRPr lang="zh-CN" altLang="en-US">
              <a:solidFill>
                <a:srgbClr val="5F5F5F">
                  <a:tint val="75000"/>
                </a:srgbClr>
              </a:solidFill>
            </a:endParaRPr>
          </a:p>
        </p:txBody>
      </p:sp>
      <p:sp>
        <p:nvSpPr>
          <p:cNvPr id="5" name="KSO_FT"/>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5F5F5F">
                  <a:tint val="75000"/>
                </a:srgbClr>
              </a:solidFill>
            </a:endParaRPr>
          </a:p>
        </p:txBody>
      </p:sp>
      <p:sp>
        <p:nvSpPr>
          <p:cNvPr id="6" name="KSO_FN"/>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BAE08-18E8-4685-8AF8-FB7433C4ED7F}" type="slidenum">
              <a:rPr lang="zh-CN" altLang="en-US" smtClean="0">
                <a:solidFill>
                  <a:srgbClr val="5F5F5F">
                    <a:tint val="75000"/>
                  </a:srgbClr>
                </a:solidFill>
              </a:rPr>
              <a:pPr/>
              <a:t>‹#›</a:t>
            </a:fld>
            <a:endParaRPr lang="zh-CN" altLang="en-US">
              <a:solidFill>
                <a:srgbClr val="5F5F5F">
                  <a:tint val="75000"/>
                </a:srgbClr>
              </a:solidFill>
            </a:endParaRPr>
          </a:p>
        </p:txBody>
      </p:sp>
      <p:sp>
        <p:nvSpPr>
          <p:cNvPr id="2" name="KSO_BT1"/>
          <p:cNvSpPr>
            <a:spLocks noGrp="1"/>
          </p:cNvSpPr>
          <p:nvPr>
            <p:ph type="title"/>
          </p:nvPr>
        </p:nvSpPr>
        <p:spPr>
          <a:xfrm>
            <a:off x="419098" y="162557"/>
            <a:ext cx="8292045" cy="699594"/>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KSO_BC1"/>
          <p:cNvSpPr>
            <a:spLocks noGrp="1"/>
          </p:cNvSpPr>
          <p:nvPr>
            <p:ph type="body" idx="1"/>
          </p:nvPr>
        </p:nvSpPr>
        <p:spPr>
          <a:xfrm>
            <a:off x="419098" y="1166952"/>
            <a:ext cx="8292045" cy="5302614"/>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8" name="Rectangle 10"/>
          <p:cNvSpPr>
            <a:spLocks noChangeArrowheads="1"/>
          </p:cNvSpPr>
          <p:nvPr/>
        </p:nvSpPr>
        <p:spPr bwMode="auto">
          <a:xfrm>
            <a:off x="0" y="6484981"/>
            <a:ext cx="9144000" cy="381727"/>
          </a:xfrm>
          <a:prstGeom prst="rect">
            <a:avLst/>
          </a:prstGeom>
          <a:solidFill>
            <a:srgbClr val="FA24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5F5F5F"/>
              </a:solidFill>
            </a:endParaRPr>
          </a:p>
        </p:txBody>
      </p:sp>
      <p:pic>
        <p:nvPicPr>
          <p:cNvPr id="9" name="Picture 3" descr="C:\Users\Nir\Desktop\未vv标题-1.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7571" r="31361" b="36814"/>
          <a:stretch>
            <a:fillRect/>
          </a:stretch>
        </p:blipFill>
        <p:spPr bwMode="auto">
          <a:xfrm>
            <a:off x="7679556" y="5701012"/>
            <a:ext cx="1455735" cy="117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
          <p:cNvSpPr>
            <a:spLocks noChangeArrowheads="1"/>
          </p:cNvSpPr>
          <p:nvPr/>
        </p:nvSpPr>
        <p:spPr bwMode="auto">
          <a:xfrm>
            <a:off x="-8709" y="930280"/>
            <a:ext cx="9144000" cy="45719"/>
          </a:xfrm>
          <a:prstGeom prst="rect">
            <a:avLst/>
          </a:prstGeom>
          <a:solidFill>
            <a:srgbClr val="FA24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5F5F5F"/>
              </a:solidFill>
            </a:endParaRPr>
          </a:p>
        </p:txBody>
      </p:sp>
    </p:spTree>
    <p:extLst>
      <p:ext uri="{BB962C8B-B14F-4D97-AF65-F5344CB8AC3E}">
        <p14:creationId xmlns:p14="http://schemas.microsoft.com/office/powerpoint/2010/main" val="29654104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2800" b="0" i="0" kern="1200" baseline="0">
          <a:solidFill>
            <a:srgbClr val="C00000"/>
          </a:solidFill>
          <a:effectLst/>
          <a:latin typeface="+mj-ea"/>
          <a:ea typeface="+mj-ea"/>
          <a:cs typeface="+mj-cs"/>
        </a:defRPr>
      </a:lvl1pPr>
    </p:titleStyle>
    <p:bodyStyle>
      <a:lvl1pPr marL="357505" indent="-357505" algn="just" defTabSz="914400" rtl="0" eaLnBrk="1" latinLnBrk="0" hangingPunct="1">
        <a:lnSpc>
          <a:spcPct val="110000"/>
        </a:lnSpc>
        <a:spcBef>
          <a:spcPts val="600"/>
        </a:spcBef>
        <a:spcAft>
          <a:spcPts val="0"/>
        </a:spcAft>
        <a:buClr>
          <a:schemeClr val="accent1"/>
        </a:buClr>
        <a:buSzPct val="80000"/>
        <a:buFont typeface="Wingdings 2" panose="05020102010507070707" pitchFamily="18" charset="2"/>
        <a:buChar char=""/>
        <a:defRPr lang="zh-CN" altLang="en-US" sz="2000" kern="1200" baseline="0" dirty="0" smtClean="0">
          <a:solidFill>
            <a:schemeClr val="accent1"/>
          </a:solidFill>
          <a:latin typeface="+mn-ea"/>
          <a:ea typeface="+mn-ea"/>
          <a:cs typeface="+mn-cs"/>
        </a:defRPr>
      </a:lvl1pPr>
      <a:lvl2pPr marL="357505" indent="-357505" algn="just" defTabSz="914400" rtl="0" eaLnBrk="1" latinLnBrk="0" hangingPunct="1">
        <a:lnSpc>
          <a:spcPct val="12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solidFill>
                <a:srgbClr val="696464"/>
              </a:solidFill>
            </a:endParaRPr>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37173478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3CEC1355-8A3F-47F1-BAC0-8C12744A6233}" type="datetimeFigureOut">
              <a:rPr lang="zh-CN" altLang="en-US" smtClean="0">
                <a:solidFill>
                  <a:prstClr val="black"/>
                </a:solidFill>
              </a:rPr>
              <a:pPr/>
              <a:t>2018/11/13</a:t>
            </a:fld>
            <a:endParaRPr lang="zh-CN" altLang="en-US">
              <a:solidFill>
                <a:prstClr val="black"/>
              </a:solidFill>
            </a:endParaRPr>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solidFill>
                <a:prstClr val="black"/>
              </a:solidFill>
            </a:endParaRPr>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AD0BD5E9-5CF0-44A1-A401-7C1A4431BCD7}"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1502526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28E80666-FB37-4B36-9149-507F3B0178E3}" type="datetimeFigureOut">
              <a:rPr lang="en-US" smtClean="0">
                <a:solidFill>
                  <a:srgbClr val="696464"/>
                </a:solidFill>
              </a:rPr>
              <a:pPr/>
              <a:t>11/13/2018</a:t>
            </a:fld>
            <a:endParaRPr lang="en-US" dirty="0">
              <a:solidFill>
                <a:srgbClr val="696464"/>
              </a:solidFill>
            </a:endParaRPr>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dirty="0">
              <a:solidFill>
                <a:srgbClr val="696464"/>
              </a:solidFill>
            </a:endParaRPr>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D7E63A33-8271-4DD0-9C48-789913D7C115}" type="slidenum">
              <a:rPr lang="en-US" smtClean="0"/>
              <a:pPr/>
              <a:t>‹#›</a:t>
            </a:fld>
            <a:endParaRPr lang="en-US" dirty="0"/>
          </a:p>
        </p:txBody>
      </p:sp>
    </p:spTree>
    <p:extLst>
      <p:ext uri="{BB962C8B-B14F-4D97-AF65-F5344CB8AC3E}">
        <p14:creationId xmlns:p14="http://schemas.microsoft.com/office/powerpoint/2010/main" val="42392159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lgn="ctr" eaLnBrk="1" fontAlgn="base" hangingPunct="1">
              <a:spcBef>
                <a:spcPct val="0"/>
              </a:spcBef>
              <a:spcAft>
                <a:spcPct val="0"/>
              </a:spcAft>
              <a:defRPr/>
            </a:pPr>
            <a:endParaRPr kumimoji="1" lang="zh-CN" altLang="zh-CN" sz="2400" smtClean="0">
              <a:solidFill>
                <a:srgbClr val="000000"/>
              </a:solidFill>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lgn="ctr" eaLnBrk="1" fontAlgn="base" hangingPunct="1">
              <a:spcBef>
                <a:spcPct val="0"/>
              </a:spcBef>
              <a:spcAft>
                <a:spcPct val="0"/>
              </a:spcAft>
              <a:defRPr/>
            </a:pPr>
            <a:endParaRPr kumimoji="1" lang="zh-CN" altLang="zh-CN" sz="2400" smtClean="0">
              <a:solidFill>
                <a:srgbClr val="000000"/>
              </a:solidFill>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lgn="ctr" eaLnBrk="1" fontAlgn="base" hangingPunct="1">
              <a:spcBef>
                <a:spcPct val="0"/>
              </a:spcBef>
              <a:spcAft>
                <a:spcPct val="0"/>
              </a:spcAft>
              <a:defRPr/>
            </a:pPr>
            <a:endParaRPr kumimoji="1" lang="zh-CN" altLang="zh-CN" sz="2400" smtClean="0">
              <a:solidFill>
                <a:srgbClr val="000000"/>
              </a:solidFill>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lgn="ctr" eaLnBrk="1" fontAlgn="base" hangingPunct="1">
              <a:spcBef>
                <a:spcPct val="0"/>
              </a:spcBef>
              <a:spcAft>
                <a:spcPct val="0"/>
              </a:spcAft>
              <a:defRPr/>
            </a:pPr>
            <a:endParaRPr kumimoji="1" lang="zh-CN" altLang="zh-CN" sz="2400" smtClean="0">
              <a:solidFill>
                <a:srgbClr val="000000"/>
              </a:solidFill>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lgn="ctr" eaLnBrk="1" fontAlgn="base" hangingPunct="1">
              <a:spcBef>
                <a:spcPct val="0"/>
              </a:spcBef>
              <a:spcAft>
                <a:spcPct val="0"/>
              </a:spcAft>
              <a:defRPr/>
            </a:pPr>
            <a:endParaRPr kumimoji="1" lang="zh-CN" altLang="zh-CN" sz="2400" smtClean="0">
              <a:solidFill>
                <a:srgbClr val="000000"/>
              </a:solidFill>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lgn="ctr" eaLnBrk="1" fontAlgn="base" hangingPunct="1">
              <a:spcBef>
                <a:spcPct val="0"/>
              </a:spcBef>
              <a:spcAft>
                <a:spcPct val="0"/>
              </a:spcAft>
              <a:defRPr/>
            </a:pPr>
            <a:endParaRPr kumimoji="1" lang="zh-CN" altLang="zh-CN" sz="2400" smtClean="0">
              <a:solidFill>
                <a:srgbClr val="000000"/>
              </a:solidFill>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a:solidFill>
                  <a:schemeClr val="tx1"/>
                </a:solidFill>
                <a:latin typeface="Tahoma" charset="0"/>
                <a:ea typeface="宋体" pitchFamily="2" charset="-122"/>
              </a:defRPr>
            </a:lvl1pPr>
            <a:lvl2pPr marL="742950" indent="-285750" eaLnBrk="0" hangingPunct="0">
              <a:defRPr>
                <a:solidFill>
                  <a:schemeClr val="tx1"/>
                </a:solidFill>
                <a:latin typeface="Tahoma" charset="0"/>
                <a:ea typeface="宋体" pitchFamily="2" charset="-122"/>
              </a:defRPr>
            </a:lvl2pPr>
            <a:lvl3pPr marL="1143000" indent="-228600" eaLnBrk="0" hangingPunct="0">
              <a:defRPr>
                <a:solidFill>
                  <a:schemeClr val="tx1"/>
                </a:solidFill>
                <a:latin typeface="Tahoma" charset="0"/>
                <a:ea typeface="宋体" pitchFamily="2" charset="-122"/>
              </a:defRPr>
            </a:lvl3pPr>
            <a:lvl4pPr marL="1600200" indent="-228600" eaLnBrk="0" hangingPunct="0">
              <a:defRPr>
                <a:solidFill>
                  <a:schemeClr val="tx1"/>
                </a:solidFill>
                <a:latin typeface="Tahoma" charset="0"/>
                <a:ea typeface="宋体" pitchFamily="2" charset="-122"/>
              </a:defRPr>
            </a:lvl4pPr>
            <a:lvl5pPr marL="2057400" indent="-228600" eaLnBrk="0" hangingPunct="0">
              <a:defRPr>
                <a:solidFill>
                  <a:schemeClr val="tx1"/>
                </a:solidFill>
                <a:latin typeface="Tahoma" charset="0"/>
                <a:ea typeface="宋体" pitchFamily="2" charset="-122"/>
              </a:defRPr>
            </a:lvl5pPr>
            <a:lvl6pPr marL="2514600" indent="-228600" eaLnBrk="0" fontAlgn="base" hangingPunct="0">
              <a:spcBef>
                <a:spcPct val="0"/>
              </a:spcBef>
              <a:spcAft>
                <a:spcPct val="0"/>
              </a:spcAft>
              <a:defRPr>
                <a:solidFill>
                  <a:schemeClr val="tx1"/>
                </a:solidFill>
                <a:latin typeface="Tahoma" charset="0"/>
                <a:ea typeface="宋体" pitchFamily="2" charset="-122"/>
              </a:defRPr>
            </a:lvl6pPr>
            <a:lvl7pPr marL="2971800" indent="-228600" eaLnBrk="0" fontAlgn="base" hangingPunct="0">
              <a:spcBef>
                <a:spcPct val="0"/>
              </a:spcBef>
              <a:spcAft>
                <a:spcPct val="0"/>
              </a:spcAft>
              <a:defRPr>
                <a:solidFill>
                  <a:schemeClr val="tx1"/>
                </a:solidFill>
                <a:latin typeface="Tahoma" charset="0"/>
                <a:ea typeface="宋体" pitchFamily="2" charset="-122"/>
              </a:defRPr>
            </a:lvl7pPr>
            <a:lvl8pPr marL="3429000" indent="-228600" eaLnBrk="0" fontAlgn="base" hangingPunct="0">
              <a:spcBef>
                <a:spcPct val="0"/>
              </a:spcBef>
              <a:spcAft>
                <a:spcPct val="0"/>
              </a:spcAft>
              <a:defRPr>
                <a:solidFill>
                  <a:schemeClr val="tx1"/>
                </a:solidFill>
                <a:latin typeface="Tahoma" charset="0"/>
                <a:ea typeface="宋体" pitchFamily="2" charset="-122"/>
              </a:defRPr>
            </a:lvl8pPr>
            <a:lvl9pPr marL="3886200" indent="-228600" eaLnBrk="0" fontAlgn="base" hangingPunct="0">
              <a:spcBef>
                <a:spcPct val="0"/>
              </a:spcBef>
              <a:spcAft>
                <a:spcPct val="0"/>
              </a:spcAft>
              <a:defRPr>
                <a:solidFill>
                  <a:schemeClr val="tx1"/>
                </a:solidFill>
                <a:latin typeface="Tahoma" charset="0"/>
                <a:ea typeface="宋体" pitchFamily="2" charset="-122"/>
              </a:defRPr>
            </a:lvl9pPr>
          </a:lstStyle>
          <a:p>
            <a:pPr algn="ctr" eaLnBrk="1" fontAlgn="base" hangingPunct="1">
              <a:spcBef>
                <a:spcPct val="0"/>
              </a:spcBef>
              <a:spcAft>
                <a:spcPct val="0"/>
              </a:spcAft>
              <a:defRPr/>
            </a:pPr>
            <a:endParaRPr kumimoji="1" lang="zh-CN" altLang="zh-CN" sz="2400" smtClean="0">
              <a:solidFill>
                <a:srgbClr val="000000"/>
              </a:solidFill>
            </a:endParaRPr>
          </a:p>
        </p:txBody>
      </p:sp>
      <p:sp>
        <p:nvSpPr>
          <p:cNvPr id="2057"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058"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1"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solidFill>
                  <a:srgbClr val="000000"/>
                </a:solidFill>
                <a:latin typeface="Tahoma" pitchFamily="34" charset="0"/>
              </a:defRPr>
            </a:lvl1pPr>
          </a:lstStyle>
          <a:p>
            <a:pPr fontAlgn="base">
              <a:spcBef>
                <a:spcPct val="0"/>
              </a:spcBef>
              <a:spcAft>
                <a:spcPct val="0"/>
              </a:spcAft>
              <a:defRPr/>
            </a:pPr>
            <a:endParaRPr lang="en-US" altLang="zh-CN"/>
          </a:p>
        </p:txBody>
      </p:sp>
      <p:sp>
        <p:nvSpPr>
          <p:cNvPr id="5132"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solidFill>
                  <a:srgbClr val="000000"/>
                </a:solidFill>
                <a:latin typeface="Tahoma" pitchFamily="34" charset="0"/>
              </a:defRPr>
            </a:lvl1pPr>
          </a:lstStyle>
          <a:p>
            <a:pPr fontAlgn="base">
              <a:spcBef>
                <a:spcPct val="0"/>
              </a:spcBef>
              <a:spcAft>
                <a:spcPct val="0"/>
              </a:spcAft>
              <a:defRPr/>
            </a:pPr>
            <a:endParaRPr lang="en-US" altLang="zh-CN"/>
          </a:p>
        </p:txBody>
      </p:sp>
      <p:sp>
        <p:nvSpPr>
          <p:cNvPr id="513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solidFill>
                  <a:srgbClr val="000000"/>
                </a:solidFill>
                <a:latin typeface="Tahoma" pitchFamily="34" charset="0"/>
              </a:defRPr>
            </a:lvl1pPr>
          </a:lstStyle>
          <a:p>
            <a:pPr fontAlgn="base">
              <a:spcBef>
                <a:spcPct val="0"/>
              </a:spcBef>
              <a:spcAft>
                <a:spcPct val="0"/>
              </a:spcAft>
              <a:defRPr/>
            </a:pPr>
            <a:fld id="{69837BC9-0BD2-4BC2-9085-CE83604802F8}"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56498835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任意多边形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defRPr/>
            </a:pPr>
            <a:endParaRPr lang="en-US" altLang="zh-CN" smtClean="0">
              <a:solidFill>
                <a:prstClr val="black"/>
              </a:solidFill>
              <a:ea typeface="宋体" pitchFamily="2" charset="-122"/>
            </a:endParaRPr>
          </a:p>
        </p:txBody>
      </p:sp>
      <p:sp>
        <p:nvSpPr>
          <p:cNvPr id="1027" name="任意多边形 11"/>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pPr eaLnBrk="0" fontAlgn="base" hangingPunct="0">
              <a:spcBef>
                <a:spcPct val="0"/>
              </a:spcBef>
              <a:spcAft>
                <a:spcPct val="0"/>
              </a:spcAft>
            </a:pPr>
            <a:endParaRPr lang="zh-CN" altLang="en-US" smtClean="0">
              <a:solidFill>
                <a:prstClr val="black"/>
              </a:solidFill>
              <a:latin typeface="Arial" pitchFamily="34" charset="0"/>
            </a:endParaRPr>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ltLang="zh-CN">
              <a:solidFill>
                <a:srgbClr val="FFFFFF"/>
              </a:solidFill>
              <a:ea typeface="宋体" pitchFamily="2" charset="-122"/>
            </a:endParaRPr>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zh-CN" altLang="en-US" smtClean="0"/>
              <a:t>单击此处编辑母版标题样式</a:t>
            </a:r>
            <a:endParaRPr lang="en-US"/>
          </a:p>
        </p:txBody>
      </p:sp>
      <p:sp>
        <p:nvSpPr>
          <p:cNvPr id="1033"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latin typeface="Arial" charset="0"/>
              </a:defRPr>
            </a:lvl1pPr>
            <a:extLst/>
          </a:lstStyle>
          <a:p>
            <a:pPr fontAlgn="base">
              <a:spcBef>
                <a:spcPct val="0"/>
              </a:spcBef>
              <a:spcAft>
                <a:spcPct val="0"/>
              </a:spcAft>
              <a:defRPr/>
            </a:pPr>
            <a:endParaRPr lang="en-US" altLang="zh-CN">
              <a:solidFill>
                <a:prstClr val="black"/>
              </a:solidFill>
            </a:endParaRPr>
          </a:p>
        </p:txBody>
      </p:sp>
      <p:sp>
        <p:nvSpPr>
          <p:cNvPr id="22" name="页脚占位符 21"/>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latin typeface="Arial" charset="0"/>
              </a:defRPr>
            </a:lvl1pPr>
            <a:extLst/>
          </a:lstStyle>
          <a:p>
            <a:pPr fontAlgn="base">
              <a:spcBef>
                <a:spcPct val="0"/>
              </a:spcBef>
              <a:spcAft>
                <a:spcPct val="0"/>
              </a:spcAft>
              <a:defRPr/>
            </a:pPr>
            <a:endParaRPr lang="en-US" altLang="zh-CN">
              <a:solidFill>
                <a:prstClr val="black"/>
              </a:solidFill>
            </a:endParaRPr>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latin typeface="Arial" charset="0"/>
              </a:defRPr>
            </a:lvl1pPr>
            <a:extLst/>
          </a:lstStyle>
          <a:p>
            <a:pPr fontAlgn="base">
              <a:spcBef>
                <a:spcPct val="0"/>
              </a:spcBef>
              <a:spcAft>
                <a:spcPct val="0"/>
              </a:spcAft>
              <a:defRPr/>
            </a:pPr>
            <a:fld id="{5D506F98-E594-4864-879B-D02EC776B665}" type="slidenum">
              <a:rPr lang="zh-CN" altLang="en-US">
                <a:solidFill>
                  <a:prstClr val="black"/>
                </a:solidFill>
              </a:rPr>
              <a:pPr fontAlgn="base">
                <a:spcBef>
                  <a:spcPct val="0"/>
                </a:spcBef>
                <a:spcAft>
                  <a:spcPct val="0"/>
                </a:spcAft>
                <a:defRPr/>
              </a:pPr>
              <a:t>‹#›</a:t>
            </a:fld>
            <a:endParaRPr lang="en-US" altLang="zh-CN">
              <a:solidFill>
                <a:prstClr val="black"/>
              </a:solidFill>
            </a:endParaRPr>
          </a:p>
        </p:txBody>
      </p:sp>
    </p:spTree>
    <p:extLst>
      <p:ext uri="{BB962C8B-B14F-4D97-AF65-F5344CB8AC3E}">
        <p14:creationId xmlns:p14="http://schemas.microsoft.com/office/powerpoint/2010/main" val="145418810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C5B47D84-36D2-4B0B-B041-9FC399CF46E6}" type="datetimeFigureOut">
              <a:rPr lang="zh-CN" altLang="en-US" smtClean="0">
                <a:solidFill>
                  <a:srgbClr val="696464"/>
                </a:solidFill>
              </a:rPr>
              <a:pPr/>
              <a:t>2018/11/13</a:t>
            </a:fld>
            <a:endParaRPr lang="zh-CN" altLang="en-US">
              <a:solidFill>
                <a:srgbClr val="696464"/>
              </a:solidFill>
            </a:endParaRPr>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solidFill>
                <a:srgbClr val="696464"/>
              </a:solidFill>
            </a:endParaRPr>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61C41746-79F2-45D2-BCFE-184C6CE463A9}" type="slidenum">
              <a:rPr lang="zh-CN" altLang="en-US" smtClean="0"/>
              <a:pPr/>
              <a:t>‹#›</a:t>
            </a:fld>
            <a:endParaRPr lang="zh-CN" altLang="en-US"/>
          </a:p>
        </p:txBody>
      </p:sp>
    </p:spTree>
    <p:extLst>
      <p:ext uri="{BB962C8B-B14F-4D97-AF65-F5344CB8AC3E}">
        <p14:creationId xmlns:p14="http://schemas.microsoft.com/office/powerpoint/2010/main" val="369939595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7.xml"/><Relationship Id="rId1" Type="http://schemas.openxmlformats.org/officeDocument/2006/relationships/vmlDrawing" Target="../drawings/vmlDrawing2.vml"/><Relationship Id="rId5" Type="http://schemas.openxmlformats.org/officeDocument/2006/relationships/image" Target="../media/image24.emf"/><Relationship Id="rId4" Type="http://schemas.openxmlformats.org/officeDocument/2006/relationships/package" Target="../embeddings/Microsoft_Word_Document1.docx"/></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7.xml"/><Relationship Id="rId1" Type="http://schemas.openxmlformats.org/officeDocument/2006/relationships/vmlDrawing" Target="../drawings/vmlDrawing3.vml"/><Relationship Id="rId5" Type="http://schemas.openxmlformats.org/officeDocument/2006/relationships/image" Target="../media/image25.emf"/><Relationship Id="rId4" Type="http://schemas.openxmlformats.org/officeDocument/2006/relationships/package" Target="../embeddings/Microsoft_Word_Document2.docx"/></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gif"/></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57.xml"/><Relationship Id="rId5" Type="http://schemas.openxmlformats.org/officeDocument/2006/relationships/slide" Target="slide5.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17.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gif"/><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3.gif"/><Relationship Id="rId1" Type="http://schemas.openxmlformats.org/officeDocument/2006/relationships/slideLayout" Target="../slideLayouts/slideLayout17.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75.emf"/><Relationship Id="rId4" Type="http://schemas.openxmlformats.org/officeDocument/2006/relationships/package" Target="../embeddings/Microsoft_Word_Document3.docx"/></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8.xml"/><Relationship Id="rId1" Type="http://schemas.openxmlformats.org/officeDocument/2006/relationships/vmlDrawing" Target="../drawings/vmlDrawing5.vml"/><Relationship Id="rId5" Type="http://schemas.openxmlformats.org/officeDocument/2006/relationships/image" Target="../media/image76.emf"/><Relationship Id="rId4" Type="http://schemas.openxmlformats.org/officeDocument/2006/relationships/package" Target="../embeddings/Microsoft_Word_Document4.docx"/></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6.vml"/><Relationship Id="rId5" Type="http://schemas.openxmlformats.org/officeDocument/2006/relationships/image" Target="../media/image78.png"/><Relationship Id="rId4" Type="http://schemas.openxmlformats.org/officeDocument/2006/relationships/image" Target="../media/image77.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7.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emf"/><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7.xml"/><Relationship Id="rId6" Type="http://schemas.openxmlformats.org/officeDocument/2006/relationships/image" Target="../media/image99.png"/><Relationship Id="rId5" Type="http://schemas.openxmlformats.org/officeDocument/2006/relationships/image" Target="../media/image98.emf"/><Relationship Id="rId4" Type="http://schemas.openxmlformats.org/officeDocument/2006/relationships/image" Target="../media/image97.emf"/></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7.xml"/><Relationship Id="rId5" Type="http://schemas.openxmlformats.org/officeDocument/2006/relationships/image" Target="../media/image104.jpeg"/><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19979;&#27004;.MP4" TargetMode="External"/><Relationship Id="rId1" Type="http://schemas.openxmlformats.org/officeDocument/2006/relationships/slideLayout" Target="../slideLayouts/slideLayout17.xml"/><Relationship Id="rId4" Type="http://schemas.openxmlformats.org/officeDocument/2006/relationships/image" Target="../media/image10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7.xml"/><Relationship Id="rId5" Type="http://schemas.openxmlformats.org/officeDocument/2006/relationships/image" Target="../media/image112.png"/><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2.png"/><Relationship Id="rId7" Type="http://schemas.openxmlformats.org/officeDocument/2006/relationships/image" Target="../media/image10.wmf"/><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10" Type="http://schemas.openxmlformats.org/officeDocument/2006/relationships/image" Target="../media/image13.jpeg"/><Relationship Id="rId4" Type="http://schemas.openxmlformats.org/officeDocument/2006/relationships/oleObject" Target="../embeddings/oleObject1.bin"/><Relationship Id="rId9"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31640" y="4365104"/>
            <a:ext cx="6400800" cy="1600200"/>
          </a:xfrm>
        </p:spPr>
        <p:txBody>
          <a:bodyPr/>
          <a:lstStyle/>
          <a:p>
            <a:r>
              <a:rPr lang="zh-CN" altLang="en-US" b="1" dirty="0" smtClean="0">
                <a:solidFill>
                  <a:schemeClr val="tx1"/>
                </a:solidFill>
              </a:rPr>
              <a:t>北师大附中 周玮</a:t>
            </a:r>
            <a:endParaRPr lang="en-US" altLang="zh-CN" b="1" dirty="0" smtClean="0">
              <a:solidFill>
                <a:schemeClr val="tx1"/>
              </a:solidFill>
            </a:endParaRPr>
          </a:p>
          <a:p>
            <a:r>
              <a:rPr lang="en-US" altLang="zh-CN" b="1" dirty="0" smtClean="0">
                <a:solidFill>
                  <a:schemeClr val="tx1"/>
                </a:solidFill>
              </a:rPr>
              <a:t>2018.11.13</a:t>
            </a:r>
            <a:endParaRPr lang="zh-CN" altLang="en-US" b="1" dirty="0">
              <a:solidFill>
                <a:schemeClr val="tx1"/>
              </a:solidFill>
            </a:endParaRPr>
          </a:p>
        </p:txBody>
      </p:sp>
      <p:sp>
        <p:nvSpPr>
          <p:cNvPr id="2" name="标题 1"/>
          <p:cNvSpPr>
            <a:spLocks noGrp="1"/>
          </p:cNvSpPr>
          <p:nvPr>
            <p:ph type="ctrTitle"/>
          </p:nvPr>
        </p:nvSpPr>
        <p:spPr/>
        <p:txBody>
          <a:bodyPr>
            <a:normAutofit/>
          </a:bodyPr>
          <a:lstStyle/>
          <a:p>
            <a:r>
              <a:rPr lang="zh-CN" altLang="en-US" sz="4800" b="1" dirty="0" smtClean="0">
                <a:solidFill>
                  <a:schemeClr val="bg1"/>
                </a:solidFill>
                <a:effectLst>
                  <a:outerShdw blurRad="38100" dist="38100" dir="2700000" algn="tl">
                    <a:srgbClr val="000000">
                      <a:alpha val="43137"/>
                    </a:srgbClr>
                  </a:outerShdw>
                </a:effectLst>
              </a:rPr>
              <a:t>相互作用和运动规律</a:t>
            </a:r>
            <a:endParaRPr lang="zh-CN" alt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306269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141"/>
          <p:cNvSpPr>
            <a:spLocks noChangeArrowheads="1"/>
          </p:cNvSpPr>
          <p:nvPr/>
        </p:nvSpPr>
        <p:spPr bwMode="auto">
          <a:xfrm>
            <a:off x="216862" y="1282541"/>
            <a:ext cx="860444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lvl="0"/>
            <a:r>
              <a:rPr lang="en-US" altLang="zh-CN" sz="2000" b="1" dirty="0">
                <a:solidFill>
                  <a:srgbClr val="000000"/>
                </a:solidFill>
                <a:latin typeface="Times New Roman" pitchFamily="18" charset="0"/>
                <a:cs typeface="Times New Roman" pitchFamily="18" charset="0"/>
              </a:rPr>
              <a:t>(16</a:t>
            </a:r>
            <a:r>
              <a:rPr lang="zh-CN" altLang="en-US" sz="2000" b="1" dirty="0">
                <a:solidFill>
                  <a:srgbClr val="000000"/>
                </a:solidFill>
                <a:latin typeface="Times New Roman" pitchFamily="18" charset="0"/>
                <a:cs typeface="Times New Roman" pitchFamily="18" charset="0"/>
              </a:rPr>
              <a:t>夏</a:t>
            </a:r>
            <a:r>
              <a:rPr lang="en-US" altLang="zh-CN" sz="2000" b="1" dirty="0">
                <a:solidFill>
                  <a:srgbClr val="000000"/>
                </a:solidFill>
                <a:latin typeface="Times New Roman" pitchFamily="18" charset="0"/>
                <a:cs typeface="Times New Roman" pitchFamily="18" charset="0"/>
              </a:rPr>
              <a:t>)</a:t>
            </a: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10</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．一物块放在固定斜面上，物块处于静止状态，如图所示．下列说法正确的是</a:t>
            </a:r>
            <a:endPar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lvl="0"/>
            <a:r>
              <a:rPr lang="en-US" altLang="zh-CN" sz="2000" b="1" dirty="0" smtClean="0">
                <a:solidFill>
                  <a:srgbClr val="000000"/>
                </a:solidFill>
                <a:latin typeface="Times New Roman" pitchFamily="18" charset="0"/>
                <a:cs typeface="Times New Roman" pitchFamily="18" charset="0"/>
              </a:rPr>
              <a:t>A</a:t>
            </a:r>
            <a:r>
              <a:rPr lang="zh-CN" altLang="en-US" sz="2000" b="1" dirty="0">
                <a:solidFill>
                  <a:srgbClr val="000000"/>
                </a:solidFill>
                <a:latin typeface="Times New Roman" pitchFamily="18" charset="0"/>
                <a:cs typeface="Times New Roman" pitchFamily="18" charset="0"/>
              </a:rPr>
              <a:t>．物块不受摩擦力</a:t>
            </a:r>
            <a:endParaRPr lang="zh-CN" altLang="en-US" sz="2000" b="1" dirty="0">
              <a:solidFill>
                <a:srgbClr val="000000"/>
              </a:solidFill>
            </a:endParaRPr>
          </a:p>
          <a:p>
            <a:pPr lvl="0" eaLnBrk="0" hangingPunct="0"/>
            <a:r>
              <a:rPr lang="en-US" altLang="zh-CN" sz="2000" b="1" dirty="0">
                <a:solidFill>
                  <a:srgbClr val="000000"/>
                </a:solidFill>
                <a:latin typeface="Times New Roman" pitchFamily="18" charset="0"/>
                <a:cs typeface="Times New Roman" pitchFamily="18" charset="0"/>
              </a:rPr>
              <a:t>B</a:t>
            </a:r>
            <a:r>
              <a:rPr lang="zh-CN" altLang="en-US" sz="2000" b="1" dirty="0">
                <a:solidFill>
                  <a:srgbClr val="000000"/>
                </a:solidFill>
                <a:latin typeface="Times New Roman" pitchFamily="18" charset="0"/>
                <a:cs typeface="Times New Roman" pitchFamily="18" charset="0"/>
              </a:rPr>
              <a:t>．物块受到沿斜面向上的摩擦力</a:t>
            </a:r>
            <a:endParaRPr lang="zh-CN" altLang="en-US" sz="2000" b="1" dirty="0">
              <a:solidFill>
                <a:srgbClr val="000000"/>
              </a:solidFill>
            </a:endParaRPr>
          </a:p>
          <a:p>
            <a:pPr lvl="0" eaLnBrk="0" hangingPunct="0"/>
            <a:r>
              <a:rPr lang="en-US" altLang="zh-CN" sz="2000" b="1" dirty="0">
                <a:solidFill>
                  <a:srgbClr val="000000"/>
                </a:solidFill>
                <a:latin typeface="Times New Roman" pitchFamily="18" charset="0"/>
                <a:cs typeface="Times New Roman" pitchFamily="18" charset="0"/>
              </a:rPr>
              <a:t>C</a:t>
            </a:r>
            <a:r>
              <a:rPr lang="zh-CN" altLang="en-US" sz="2000" b="1" dirty="0">
                <a:solidFill>
                  <a:srgbClr val="000000"/>
                </a:solidFill>
                <a:latin typeface="Times New Roman" pitchFamily="18" charset="0"/>
                <a:cs typeface="Times New Roman" pitchFamily="18" charset="0"/>
              </a:rPr>
              <a:t>．物块受到沿斜面向下的摩擦力</a:t>
            </a:r>
            <a:endParaRPr lang="zh-CN" altLang="en-US" sz="2000" b="1" dirty="0">
              <a:solidFill>
                <a:srgbClr val="000000"/>
              </a:solidFill>
            </a:endParaRPr>
          </a:p>
          <a:p>
            <a:pPr lvl="0" eaLnBrk="0" hangingPunct="0"/>
            <a:r>
              <a:rPr lang="en-US" altLang="zh-CN" sz="2000" b="1" dirty="0">
                <a:solidFill>
                  <a:srgbClr val="000000"/>
                </a:solidFill>
                <a:latin typeface="Times New Roman" pitchFamily="18" charset="0"/>
                <a:cs typeface="Times New Roman" pitchFamily="18" charset="0"/>
              </a:rPr>
              <a:t>D</a:t>
            </a:r>
            <a:r>
              <a:rPr lang="zh-CN" altLang="en-US" sz="2000" b="1" dirty="0">
                <a:solidFill>
                  <a:srgbClr val="000000"/>
                </a:solidFill>
                <a:latin typeface="Times New Roman" pitchFamily="18" charset="0"/>
                <a:cs typeface="Times New Roman" pitchFamily="18" charset="0"/>
              </a:rPr>
              <a:t>．物块受到水平向右的摩擦力</a:t>
            </a:r>
            <a:endParaRPr lang="zh-CN" altLang="en-US" sz="2000" b="1" dirty="0">
              <a:solidFill>
                <a:srgbClr val="000000"/>
              </a:solidFill>
            </a:endParaRPr>
          </a:p>
          <a:p>
            <a:pPr marL="0" marR="0" lvl="0" indent="266700" algn="l"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smtClean="0">
              <a:ln>
                <a:noFill/>
              </a:ln>
              <a:solidFill>
                <a:srgbClr val="000000"/>
              </a:solidFill>
              <a:effectLst/>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smtClean="0">
              <a:ln>
                <a:noFill/>
              </a:ln>
              <a:solidFill>
                <a:srgbClr val="000000"/>
              </a:solidFill>
              <a:effectLst/>
              <a:ea typeface="宋体" pitchFamily="2" charset="-122"/>
            </a:endParaRPr>
          </a:p>
        </p:txBody>
      </p:sp>
      <p:pic>
        <p:nvPicPr>
          <p:cNvPr id="6287" name="Picture 14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5097" b="78739"/>
          <a:stretch/>
        </p:blipFill>
        <p:spPr bwMode="auto">
          <a:xfrm>
            <a:off x="6156176" y="1965439"/>
            <a:ext cx="2013538" cy="103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 name="Rectangle 146"/>
          <p:cNvSpPr>
            <a:spLocks noChangeArrowheads="1"/>
          </p:cNvSpPr>
          <p:nvPr/>
        </p:nvSpPr>
        <p:spPr bwMode="auto">
          <a:xfrm>
            <a:off x="323528" y="3573016"/>
            <a:ext cx="849778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zh-CN" altLang="zh-CN" sz="2000" b="1" dirty="0">
                <a:solidFill>
                  <a:srgbClr val="000000"/>
                </a:solidFill>
                <a:latin typeface="Times New Roman" pitchFamily="18" charset="0"/>
                <a:ea typeface="宋体" pitchFamily="2" charset="-122"/>
                <a:cs typeface="Times New Roman" pitchFamily="18" charset="0"/>
              </a:rPr>
              <a:t>（</a:t>
            </a:r>
            <a:r>
              <a:rPr lang="en-US" altLang="zh-CN" sz="2000" b="1" dirty="0">
                <a:solidFill>
                  <a:srgbClr val="000000"/>
                </a:solidFill>
                <a:latin typeface="Times New Roman" pitchFamily="18" charset="0"/>
                <a:ea typeface="宋体" pitchFamily="2" charset="-122"/>
                <a:cs typeface="Times New Roman" pitchFamily="18" charset="0"/>
              </a:rPr>
              <a:t>18</a:t>
            </a:r>
            <a:r>
              <a:rPr lang="zh-CN" altLang="en-US" sz="2000" b="1" dirty="0">
                <a:solidFill>
                  <a:srgbClr val="000000"/>
                </a:solidFill>
                <a:latin typeface="Times New Roman" pitchFamily="18" charset="0"/>
                <a:ea typeface="宋体" pitchFamily="2" charset="-122"/>
                <a:cs typeface="Times New Roman" pitchFamily="18" charset="0"/>
              </a:rPr>
              <a:t>合格考</a:t>
            </a:r>
            <a:r>
              <a:rPr lang="zh-CN" altLang="en-US" sz="2000" b="1" dirty="0" smtClean="0">
                <a:solidFill>
                  <a:srgbClr val="000000"/>
                </a:solidFill>
                <a:latin typeface="Times New Roman" pitchFamily="18" charset="0"/>
                <a:ea typeface="宋体" pitchFamily="2" charset="-122"/>
                <a:cs typeface="Times New Roman" pitchFamily="18" charset="0"/>
              </a:rPr>
              <a:t>）</a:t>
            </a: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3.</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如图</a:t>
            </a: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2</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所示，小孩从滑梯上滑下。</a:t>
            </a:r>
            <a:endPar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fontAlgn="base">
              <a:spcBef>
                <a:spcPct val="0"/>
              </a:spcBef>
              <a:spcAft>
                <a:spcPct val="0"/>
              </a:spcAft>
            </a:pP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忽略空气阻力，小孩在匀速下滑时 </a:t>
            </a:r>
            <a:endParaRPr kumimoji="0" lang="zh-CN" altLang="en-US" sz="20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．只受重力和支持力        </a:t>
            </a:r>
            <a:endPar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B</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．只受重力和摩擦力  </a:t>
            </a:r>
            <a:endParaRPr kumimoji="0" lang="zh-CN" altLang="en-US" sz="20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C</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．只受支持力和摩擦力      </a:t>
            </a:r>
            <a:endPar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D</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．只受重力、支持力和摩擦力</a:t>
            </a:r>
            <a:endParaRPr kumimoji="0" lang="zh-CN" altLang="en-US" sz="20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p:txBody>
      </p:sp>
      <p:pic>
        <p:nvPicPr>
          <p:cNvPr id="6291" name="Picture 1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4221089"/>
            <a:ext cx="2276639" cy="111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0231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107504" y="29132"/>
            <a:ext cx="8856984" cy="3170099"/>
          </a:xfrm>
          <a:prstGeom prst="rect">
            <a:avLst/>
          </a:prstGeom>
        </p:spPr>
        <p:txBody>
          <a:bodyPr wrap="square">
            <a:spAutoFit/>
          </a:bodyPr>
          <a:lstStyle/>
          <a:p>
            <a:pPr marL="266700" indent="-266700" algn="just">
              <a:spcAft>
                <a:spcPts val="0"/>
              </a:spcAft>
            </a:pPr>
            <a:r>
              <a:rPr lang="en-US" altLang="zh-CN" sz="2000" b="1" kern="0" dirty="0">
                <a:solidFill>
                  <a:srgbClr val="000000"/>
                </a:solidFill>
                <a:latin typeface="Times New Roman"/>
                <a:ea typeface="宋体"/>
              </a:rPr>
              <a:t>(16</a:t>
            </a:r>
            <a:r>
              <a:rPr lang="zh-CN" altLang="zh-CN" sz="2000" b="1" kern="0" dirty="0">
                <a:solidFill>
                  <a:srgbClr val="000000"/>
                </a:solidFill>
                <a:latin typeface="Times New Roman"/>
                <a:ea typeface="宋体"/>
              </a:rPr>
              <a:t>夏</a:t>
            </a:r>
            <a:r>
              <a:rPr lang="en-US" altLang="zh-CN" sz="2000" b="1" kern="0" dirty="0">
                <a:solidFill>
                  <a:srgbClr val="000000"/>
                </a:solidFill>
                <a:latin typeface="Times New Roman"/>
                <a:ea typeface="宋体"/>
              </a:rPr>
              <a:t>)</a:t>
            </a:r>
            <a:r>
              <a:rPr lang="en-US" altLang="zh-CN" sz="2000" b="1" kern="100" dirty="0" smtClean="0">
                <a:solidFill>
                  <a:srgbClr val="000000"/>
                </a:solidFill>
                <a:latin typeface="Times New Roman"/>
                <a:ea typeface="宋体"/>
              </a:rPr>
              <a:t>13</a:t>
            </a:r>
            <a:r>
              <a:rPr lang="zh-CN" altLang="zh-CN" sz="2000" b="1" kern="100" dirty="0" smtClean="0">
                <a:solidFill>
                  <a:srgbClr val="000000"/>
                </a:solidFill>
                <a:latin typeface="Times New Roman"/>
                <a:ea typeface="宋体"/>
              </a:rPr>
              <a:t>．胡克定律</a:t>
            </a:r>
            <a:r>
              <a:rPr lang="zh-CN" altLang="zh-CN" sz="2000" b="1" kern="100" dirty="0">
                <a:solidFill>
                  <a:srgbClr val="000000"/>
                </a:solidFill>
                <a:latin typeface="Times New Roman"/>
                <a:ea typeface="宋体"/>
              </a:rPr>
              <a:t>是英国科学家胡克于</a:t>
            </a:r>
            <a:r>
              <a:rPr lang="en-US" altLang="zh-CN" sz="2000" b="1" kern="100" dirty="0">
                <a:solidFill>
                  <a:srgbClr val="000000"/>
                </a:solidFill>
                <a:latin typeface="Times New Roman"/>
                <a:ea typeface="宋体"/>
              </a:rPr>
              <a:t>1678</a:t>
            </a:r>
            <a:r>
              <a:rPr lang="zh-CN" altLang="zh-CN" sz="2000" b="1" kern="100" dirty="0">
                <a:solidFill>
                  <a:srgbClr val="000000"/>
                </a:solidFill>
                <a:latin typeface="Times New Roman"/>
                <a:ea typeface="宋体"/>
              </a:rPr>
              <a:t>年发现的．实际上早于他</a:t>
            </a:r>
            <a:r>
              <a:rPr lang="en-US" altLang="zh-CN" sz="2000" b="1" kern="100" dirty="0">
                <a:solidFill>
                  <a:srgbClr val="000000"/>
                </a:solidFill>
                <a:latin typeface="Times New Roman"/>
                <a:ea typeface="宋体"/>
              </a:rPr>
              <a:t>1500</a:t>
            </a:r>
            <a:r>
              <a:rPr lang="zh-CN" altLang="zh-CN" sz="2000" b="1" kern="100" dirty="0">
                <a:solidFill>
                  <a:srgbClr val="000000"/>
                </a:solidFill>
                <a:latin typeface="Times New Roman"/>
                <a:ea typeface="宋体"/>
              </a:rPr>
              <a:t>年前，我国东汉时期的经学家和教育家郑玄就提出了与胡克定律类似的观点，他在为《考工记•弓人》一文中“量其力，有三钧”一句作注解中写到：“假令弓力胜三石，引之中三尺，驰其弦，以绳缓擐之，每加物一石，则张一尺．”郑玄的观点表明，在弹性限度内</a:t>
            </a:r>
          </a:p>
          <a:p>
            <a:pPr algn="just">
              <a:lnSpc>
                <a:spcPct val="125000"/>
              </a:lnSpc>
              <a:spcAft>
                <a:spcPts val="0"/>
              </a:spcAft>
            </a:pPr>
            <a:r>
              <a:rPr lang="en-US" altLang="zh-CN" sz="2000" b="1" kern="100" dirty="0">
                <a:solidFill>
                  <a:srgbClr val="000000"/>
                </a:solidFill>
                <a:latin typeface="Times New Roman"/>
                <a:ea typeface="宋体"/>
              </a:rPr>
              <a:t>    A</a:t>
            </a:r>
            <a:r>
              <a:rPr lang="zh-CN" altLang="zh-CN" sz="2000" b="1" kern="100" dirty="0">
                <a:solidFill>
                  <a:srgbClr val="000000"/>
                </a:solidFill>
                <a:latin typeface="Times New Roman"/>
                <a:ea typeface="宋体"/>
              </a:rPr>
              <a:t>．弓的弹力与弓的形变量成正比</a:t>
            </a:r>
          </a:p>
          <a:p>
            <a:pPr marL="266700" indent="-266700" algn="just">
              <a:lnSpc>
                <a:spcPct val="125000"/>
              </a:lnSpc>
              <a:spcAft>
                <a:spcPts val="0"/>
              </a:spcAft>
            </a:pPr>
            <a:r>
              <a:rPr lang="en-US" altLang="zh-CN" sz="2000" b="1" kern="100" dirty="0">
                <a:solidFill>
                  <a:srgbClr val="000000"/>
                </a:solidFill>
                <a:latin typeface="Times New Roman"/>
                <a:ea typeface="宋体"/>
              </a:rPr>
              <a:t>    B</a:t>
            </a:r>
            <a:r>
              <a:rPr lang="zh-CN" altLang="zh-CN" sz="2000" b="1" kern="100" dirty="0">
                <a:solidFill>
                  <a:srgbClr val="000000"/>
                </a:solidFill>
                <a:latin typeface="Times New Roman"/>
                <a:ea typeface="宋体"/>
              </a:rPr>
              <a:t>．弓的弹力与弓的形变量成反比</a:t>
            </a:r>
          </a:p>
          <a:p>
            <a:pPr marL="266700" indent="-266700" algn="just">
              <a:lnSpc>
                <a:spcPct val="125000"/>
              </a:lnSpc>
              <a:spcAft>
                <a:spcPts val="0"/>
              </a:spcAft>
            </a:pPr>
            <a:r>
              <a:rPr lang="en-US" altLang="zh-CN" sz="2000" b="1" kern="100" dirty="0">
                <a:solidFill>
                  <a:srgbClr val="000000"/>
                </a:solidFill>
                <a:latin typeface="Times New Roman"/>
                <a:ea typeface="宋体"/>
              </a:rPr>
              <a:t>    C</a:t>
            </a:r>
            <a:r>
              <a:rPr lang="zh-CN" altLang="zh-CN" sz="2000" b="1" kern="100" dirty="0">
                <a:solidFill>
                  <a:srgbClr val="000000"/>
                </a:solidFill>
                <a:latin typeface="Times New Roman"/>
                <a:ea typeface="宋体"/>
              </a:rPr>
              <a:t>．弓的弹力与弓的形变量的平方成正比</a:t>
            </a:r>
          </a:p>
          <a:p>
            <a:pPr marL="266700" indent="-266700" algn="just">
              <a:lnSpc>
                <a:spcPct val="125000"/>
              </a:lnSpc>
              <a:spcAft>
                <a:spcPts val="0"/>
              </a:spcAft>
            </a:pPr>
            <a:r>
              <a:rPr lang="en-US" altLang="zh-CN" sz="2000" b="1" kern="100" dirty="0">
                <a:solidFill>
                  <a:srgbClr val="000000"/>
                </a:solidFill>
                <a:latin typeface="Times New Roman"/>
                <a:ea typeface="宋体"/>
              </a:rPr>
              <a:t>    D</a:t>
            </a:r>
            <a:r>
              <a:rPr lang="zh-CN" altLang="zh-CN" sz="2000" b="1" kern="100" dirty="0">
                <a:solidFill>
                  <a:srgbClr val="000000"/>
                </a:solidFill>
                <a:latin typeface="Times New Roman"/>
                <a:ea typeface="宋体"/>
              </a:rPr>
              <a:t>．弓的弹力与弓的形变量的平方成</a:t>
            </a:r>
            <a:r>
              <a:rPr lang="zh-CN" altLang="zh-CN" sz="2000" b="1" kern="100" dirty="0" smtClean="0">
                <a:solidFill>
                  <a:srgbClr val="000000"/>
                </a:solidFill>
                <a:latin typeface="Times New Roman"/>
                <a:ea typeface="宋体"/>
              </a:rPr>
              <a:t>反比</a:t>
            </a:r>
            <a:endParaRPr lang="zh-CN" altLang="zh-CN" sz="2000" b="1" kern="100" dirty="0">
              <a:solidFill>
                <a:srgbClr val="000000"/>
              </a:solidFill>
              <a:effectLst/>
              <a:latin typeface="Times New Roman"/>
              <a:ea typeface="宋体"/>
            </a:endParaRPr>
          </a:p>
        </p:txBody>
      </p:sp>
      <p:sp>
        <p:nvSpPr>
          <p:cNvPr id="4" name="矩形 3"/>
          <p:cNvSpPr/>
          <p:nvPr/>
        </p:nvSpPr>
        <p:spPr>
          <a:xfrm>
            <a:off x="85371" y="3429000"/>
            <a:ext cx="6070805" cy="2480807"/>
          </a:xfrm>
          <a:prstGeom prst="rect">
            <a:avLst/>
          </a:prstGeom>
        </p:spPr>
        <p:txBody>
          <a:bodyPr wrap="square">
            <a:spAutoFit/>
          </a:bodyPr>
          <a:lstStyle/>
          <a:p>
            <a:pPr marL="248285" marR="33655" indent="-248285" algn="just">
              <a:lnSpc>
                <a:spcPct val="125000"/>
              </a:lnSpc>
              <a:spcAft>
                <a:spcPts val="0"/>
              </a:spcAft>
            </a:pPr>
            <a:r>
              <a:rPr lang="zh-CN" altLang="zh-CN" b="1" kern="100" dirty="0">
                <a:solidFill>
                  <a:srgbClr val="000000"/>
                </a:solidFill>
                <a:latin typeface="Times New Roman"/>
                <a:ea typeface="宋体"/>
              </a:rPr>
              <a:t>（</a:t>
            </a:r>
            <a:r>
              <a:rPr lang="en-US" altLang="zh-CN" b="1" kern="100" dirty="0">
                <a:solidFill>
                  <a:srgbClr val="000000"/>
                </a:solidFill>
                <a:latin typeface="Times New Roman"/>
                <a:ea typeface="宋体"/>
              </a:rPr>
              <a:t>17</a:t>
            </a:r>
            <a:r>
              <a:rPr lang="zh-CN" altLang="zh-CN" b="1" kern="100" dirty="0">
                <a:solidFill>
                  <a:srgbClr val="000000"/>
                </a:solidFill>
                <a:latin typeface="Times New Roman"/>
                <a:ea typeface="宋体"/>
              </a:rPr>
              <a:t>夏）</a:t>
            </a:r>
            <a:r>
              <a:rPr lang="en-US" altLang="zh-CN" b="1" kern="100" dirty="0">
                <a:solidFill>
                  <a:srgbClr val="000000"/>
                </a:solidFill>
                <a:latin typeface="Times New Roman"/>
                <a:ea typeface="宋体"/>
              </a:rPr>
              <a:t>21</a:t>
            </a:r>
            <a:r>
              <a:rPr lang="zh-CN" altLang="zh-CN" b="1" kern="100" dirty="0">
                <a:solidFill>
                  <a:srgbClr val="000000"/>
                </a:solidFill>
                <a:latin typeface="Times New Roman"/>
                <a:ea typeface="宋体"/>
              </a:rPr>
              <a:t>．某同学利用如图</a:t>
            </a:r>
            <a:r>
              <a:rPr lang="en-US" altLang="zh-CN" b="1" kern="100" dirty="0">
                <a:solidFill>
                  <a:srgbClr val="000000"/>
                </a:solidFill>
                <a:latin typeface="Times New Roman"/>
                <a:ea typeface="宋体"/>
              </a:rPr>
              <a:t>15</a:t>
            </a:r>
            <a:r>
              <a:rPr lang="zh-CN" altLang="zh-CN" b="1" kern="100" dirty="0">
                <a:solidFill>
                  <a:srgbClr val="000000"/>
                </a:solidFill>
                <a:latin typeface="Times New Roman"/>
                <a:ea typeface="宋体"/>
              </a:rPr>
              <a:t>所示的装置探究弹簧弹力</a:t>
            </a:r>
            <a:r>
              <a:rPr lang="en-US" altLang="zh-CN" b="1" i="1" kern="100" dirty="0">
                <a:solidFill>
                  <a:srgbClr val="000000"/>
                </a:solidFill>
                <a:latin typeface="Times New Roman"/>
                <a:ea typeface="宋体"/>
              </a:rPr>
              <a:t>F</a:t>
            </a:r>
            <a:r>
              <a:rPr lang="zh-CN" altLang="zh-CN" b="1" kern="100" dirty="0">
                <a:solidFill>
                  <a:srgbClr val="000000"/>
                </a:solidFill>
                <a:latin typeface="Times New Roman"/>
                <a:ea typeface="宋体"/>
              </a:rPr>
              <a:t>与弹簧形变量</a:t>
            </a:r>
            <a:r>
              <a:rPr lang="en-US" altLang="zh-CN" b="1" i="1" kern="100" dirty="0">
                <a:solidFill>
                  <a:srgbClr val="000000"/>
                </a:solidFill>
                <a:latin typeface="Times New Roman"/>
                <a:ea typeface="宋体"/>
              </a:rPr>
              <a:t>x</a:t>
            </a:r>
            <a:r>
              <a:rPr lang="zh-CN" altLang="zh-CN" b="1" kern="100" dirty="0">
                <a:solidFill>
                  <a:srgbClr val="000000"/>
                </a:solidFill>
                <a:latin typeface="Times New Roman"/>
                <a:ea typeface="宋体"/>
              </a:rPr>
              <a:t>的关系。在实验过程中，弹簧的形变始终在弹性限度内。如图</a:t>
            </a:r>
            <a:r>
              <a:rPr lang="en-US" altLang="zh-CN" b="1" kern="100" dirty="0">
                <a:solidFill>
                  <a:srgbClr val="000000"/>
                </a:solidFill>
                <a:latin typeface="Times New Roman"/>
                <a:ea typeface="宋体"/>
              </a:rPr>
              <a:t>16</a:t>
            </a:r>
            <a:r>
              <a:rPr lang="zh-CN" altLang="zh-CN" b="1" kern="100" dirty="0">
                <a:solidFill>
                  <a:srgbClr val="000000"/>
                </a:solidFill>
                <a:latin typeface="Times New Roman"/>
                <a:ea typeface="宋体"/>
              </a:rPr>
              <a:t>所示，该同学在坐标纸上以</a:t>
            </a:r>
            <a:r>
              <a:rPr lang="en-US" altLang="zh-CN" b="1" i="1" kern="100" dirty="0">
                <a:solidFill>
                  <a:srgbClr val="000000"/>
                </a:solidFill>
                <a:latin typeface="Times New Roman"/>
                <a:ea typeface="宋体"/>
              </a:rPr>
              <a:t>x</a:t>
            </a:r>
            <a:r>
              <a:rPr lang="zh-CN" altLang="zh-CN" b="1" kern="100" dirty="0">
                <a:solidFill>
                  <a:srgbClr val="000000"/>
                </a:solidFill>
                <a:latin typeface="Times New Roman"/>
                <a:ea typeface="宋体"/>
              </a:rPr>
              <a:t>为横轴、</a:t>
            </a:r>
            <a:r>
              <a:rPr lang="en-US" altLang="zh-CN" b="1" i="1" kern="100" dirty="0">
                <a:solidFill>
                  <a:srgbClr val="000000"/>
                </a:solidFill>
                <a:latin typeface="Times New Roman"/>
                <a:ea typeface="宋体"/>
              </a:rPr>
              <a:t>F</a:t>
            </a:r>
            <a:r>
              <a:rPr lang="zh-CN" altLang="zh-CN" b="1" kern="100" dirty="0">
                <a:solidFill>
                  <a:srgbClr val="000000"/>
                </a:solidFill>
                <a:latin typeface="Times New Roman"/>
                <a:ea typeface="宋体"/>
              </a:rPr>
              <a:t>为纵轴建立坐标系，并在图中标出了与测量数据对应的坐标点</a:t>
            </a:r>
            <a:r>
              <a:rPr lang="zh-CN" altLang="zh-CN" b="1" kern="100" dirty="0" smtClean="0">
                <a:solidFill>
                  <a:srgbClr val="000000"/>
                </a:solidFill>
                <a:latin typeface="Times New Roman"/>
                <a:ea typeface="宋体"/>
              </a:rPr>
              <a:t>。</a:t>
            </a:r>
            <a:endParaRPr lang="en-US" altLang="zh-CN" b="1" kern="100" dirty="0" smtClean="0">
              <a:solidFill>
                <a:srgbClr val="000000"/>
              </a:solidFill>
              <a:latin typeface="Times New Roman"/>
              <a:ea typeface="宋体"/>
            </a:endParaRPr>
          </a:p>
          <a:p>
            <a:pPr marL="248285" marR="33655" indent="-248285" algn="just">
              <a:lnSpc>
                <a:spcPct val="125000"/>
              </a:lnSpc>
              <a:spcAft>
                <a:spcPts val="0"/>
              </a:spcAft>
            </a:pPr>
            <a:r>
              <a:rPr lang="zh-CN" altLang="zh-CN" b="1" kern="100" dirty="0" smtClean="0">
                <a:solidFill>
                  <a:srgbClr val="000000"/>
                </a:solidFill>
                <a:latin typeface="Times New Roman"/>
                <a:ea typeface="宋体"/>
              </a:rPr>
              <a:t>（</a:t>
            </a:r>
            <a:r>
              <a:rPr lang="en-US" altLang="zh-CN" b="1" kern="100" dirty="0">
                <a:solidFill>
                  <a:srgbClr val="000000"/>
                </a:solidFill>
                <a:latin typeface="Times New Roman"/>
                <a:ea typeface="宋体"/>
              </a:rPr>
              <a:t>1</a:t>
            </a:r>
            <a:r>
              <a:rPr lang="zh-CN" altLang="zh-CN" b="1" kern="100" dirty="0">
                <a:solidFill>
                  <a:srgbClr val="000000"/>
                </a:solidFill>
                <a:latin typeface="Times New Roman"/>
                <a:ea typeface="宋体"/>
              </a:rPr>
              <a:t>）请描绘出</a:t>
            </a:r>
            <a:r>
              <a:rPr lang="en-US" altLang="zh-CN" b="1" i="1" kern="100" dirty="0">
                <a:solidFill>
                  <a:srgbClr val="000000"/>
                </a:solidFill>
                <a:latin typeface="Times New Roman"/>
                <a:ea typeface="宋体"/>
              </a:rPr>
              <a:t>F</a:t>
            </a:r>
            <a:r>
              <a:rPr lang="en-US" altLang="zh-CN" b="1" kern="100" dirty="0">
                <a:solidFill>
                  <a:srgbClr val="000000"/>
                </a:solidFill>
                <a:latin typeface="宋体"/>
                <a:ea typeface="宋体"/>
              </a:rPr>
              <a:t>-</a:t>
            </a:r>
            <a:r>
              <a:rPr lang="en-US" altLang="zh-CN" b="1" i="1" kern="100" dirty="0">
                <a:solidFill>
                  <a:srgbClr val="000000"/>
                </a:solidFill>
                <a:latin typeface="Times New Roman"/>
                <a:ea typeface="宋体"/>
              </a:rPr>
              <a:t>x</a:t>
            </a:r>
            <a:r>
              <a:rPr lang="zh-CN" altLang="zh-CN" b="1" kern="100" dirty="0">
                <a:solidFill>
                  <a:srgbClr val="000000"/>
                </a:solidFill>
                <a:latin typeface="Times New Roman"/>
                <a:ea typeface="宋体"/>
              </a:rPr>
              <a:t>图线</a:t>
            </a:r>
            <a:r>
              <a:rPr lang="zh-CN" altLang="zh-CN" b="1" kern="100" dirty="0" smtClean="0">
                <a:solidFill>
                  <a:srgbClr val="000000"/>
                </a:solidFill>
                <a:latin typeface="Times New Roman"/>
                <a:ea typeface="宋体"/>
              </a:rPr>
              <a:t>；</a:t>
            </a:r>
            <a:endParaRPr lang="en-US" altLang="zh-CN" b="1" kern="100" dirty="0" smtClean="0">
              <a:solidFill>
                <a:srgbClr val="000000"/>
              </a:solidFill>
              <a:latin typeface="Times New Roman"/>
              <a:ea typeface="宋体"/>
            </a:endParaRPr>
          </a:p>
          <a:p>
            <a:pPr marL="248285" marR="33655" indent="-248285" algn="just">
              <a:lnSpc>
                <a:spcPct val="125000"/>
              </a:lnSpc>
              <a:spcAft>
                <a:spcPts val="0"/>
              </a:spcAft>
            </a:pPr>
            <a:r>
              <a:rPr lang="zh-CN" altLang="zh-CN" b="1" kern="100" dirty="0" smtClean="0">
                <a:solidFill>
                  <a:srgbClr val="000000"/>
                </a:solidFill>
                <a:latin typeface="Times New Roman"/>
                <a:ea typeface="宋体"/>
              </a:rPr>
              <a:t>（</a:t>
            </a:r>
            <a:r>
              <a:rPr lang="en-US" altLang="zh-CN" b="1" kern="100" dirty="0">
                <a:solidFill>
                  <a:srgbClr val="000000"/>
                </a:solidFill>
                <a:latin typeface="Times New Roman"/>
                <a:ea typeface="宋体"/>
              </a:rPr>
              <a:t>2</a:t>
            </a:r>
            <a:r>
              <a:rPr lang="zh-CN" altLang="zh-CN" b="1" kern="100" dirty="0">
                <a:solidFill>
                  <a:srgbClr val="000000"/>
                </a:solidFill>
                <a:latin typeface="Times New Roman"/>
                <a:ea typeface="宋体"/>
              </a:rPr>
              <a:t>）由图象可知，弹簧的劲度系数</a:t>
            </a:r>
            <a:r>
              <a:rPr lang="en-US" altLang="zh-CN" b="1" i="1" kern="100" dirty="0">
                <a:solidFill>
                  <a:srgbClr val="000000"/>
                </a:solidFill>
                <a:latin typeface="Times New Roman"/>
                <a:ea typeface="宋体"/>
              </a:rPr>
              <a:t>k</a:t>
            </a:r>
            <a:r>
              <a:rPr lang="en-US" altLang="zh-CN" b="1" kern="100" dirty="0">
                <a:solidFill>
                  <a:srgbClr val="000000"/>
                </a:solidFill>
                <a:latin typeface="Times New Roman"/>
                <a:ea typeface="宋体"/>
              </a:rPr>
              <a:t>=_________N/m</a:t>
            </a:r>
            <a:r>
              <a:rPr lang="zh-CN" altLang="zh-CN" b="1" kern="100" dirty="0">
                <a:solidFill>
                  <a:srgbClr val="000000"/>
                </a:solidFill>
                <a:latin typeface="Times New Roman"/>
                <a:ea typeface="宋体"/>
              </a:rPr>
              <a:t>。</a:t>
            </a:r>
            <a:endParaRPr lang="zh-CN" altLang="zh-CN" b="1" kern="100" dirty="0">
              <a:solidFill>
                <a:srgbClr val="000000"/>
              </a:solidFill>
              <a:effectLst/>
              <a:latin typeface="Times New Roman"/>
              <a:ea typeface="宋体"/>
            </a:endParaRPr>
          </a:p>
        </p:txBody>
      </p:sp>
      <p:grpSp>
        <p:nvGrpSpPr>
          <p:cNvPr id="5" name="组合 4"/>
          <p:cNvGrpSpPr>
            <a:grpSpLocks/>
          </p:cNvGrpSpPr>
          <p:nvPr/>
        </p:nvGrpSpPr>
        <p:grpSpPr>
          <a:xfrm>
            <a:off x="6839910" y="2484467"/>
            <a:ext cx="1127760" cy="1925320"/>
            <a:chOff x="0" y="0"/>
            <a:chExt cx="1128354" cy="192558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28354" cy="173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86"/>
            <p:cNvSpPr txBox="1">
              <a:spLocks noChangeAspect="1" noChangeArrowheads="1"/>
            </p:cNvSpPr>
            <p:nvPr/>
          </p:nvSpPr>
          <p:spPr bwMode="auto">
            <a:xfrm>
              <a:off x="445738" y="1693805"/>
              <a:ext cx="51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just">
                <a:spcAft>
                  <a:spcPts val="0"/>
                </a:spcAft>
              </a:pPr>
              <a:r>
                <a:rPr lang="zh-CN" sz="900" kern="100">
                  <a:effectLst/>
                  <a:latin typeface="Times New Roman"/>
                  <a:ea typeface="宋体"/>
                </a:rPr>
                <a:t>图</a:t>
              </a:r>
              <a:r>
                <a:rPr lang="en-US" sz="900" kern="100">
                  <a:effectLst/>
                  <a:latin typeface="Times New Roman"/>
                  <a:ea typeface="宋体"/>
                </a:rPr>
                <a:t>15</a:t>
              </a:r>
              <a:endParaRPr lang="zh-CN" sz="1050" kern="100">
                <a:effectLst/>
                <a:latin typeface="Times New Roman"/>
                <a:ea typeface="宋体"/>
              </a:endParaRPr>
            </a:p>
          </p:txBody>
        </p:sp>
      </p:gr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008"/>
          <a:stretch/>
        </p:blipFill>
        <p:spPr bwMode="auto">
          <a:xfrm>
            <a:off x="6354708" y="4409787"/>
            <a:ext cx="2384937"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0583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0595" y="958206"/>
            <a:ext cx="905163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eaLnBrk="0" hangingPunct="0"/>
            <a:r>
              <a:rPr lang="zh-CN" altLang="zh-CN" sz="2000" b="1" dirty="0" smtClean="0">
                <a:solidFill>
                  <a:srgbClr val="000000"/>
                </a:solidFill>
                <a:latin typeface="Times New Roman" pitchFamily="18" charset="0"/>
                <a:cs typeface="Times New Roman" pitchFamily="18" charset="0"/>
              </a:rPr>
              <a:t>（</a:t>
            </a:r>
            <a:r>
              <a:rPr lang="en-US" altLang="zh-CN" sz="2000" b="1" dirty="0">
                <a:solidFill>
                  <a:srgbClr val="000000"/>
                </a:solidFill>
                <a:latin typeface="Times New Roman" pitchFamily="18" charset="0"/>
                <a:cs typeface="Times New Roman" pitchFamily="18" charset="0"/>
              </a:rPr>
              <a:t>17</a:t>
            </a:r>
            <a:r>
              <a:rPr lang="zh-CN" altLang="en-US" sz="2000" b="1" dirty="0">
                <a:solidFill>
                  <a:srgbClr val="000000"/>
                </a:solidFill>
                <a:latin typeface="Times New Roman" pitchFamily="18" charset="0"/>
                <a:cs typeface="Times New Roman" pitchFamily="18" charset="0"/>
              </a:rPr>
              <a:t>夏</a:t>
            </a:r>
            <a:r>
              <a:rPr lang="zh-CN" altLang="en-US" sz="2000" b="1" dirty="0" smtClean="0">
                <a:solidFill>
                  <a:srgbClr val="000000"/>
                </a:solidFill>
                <a:latin typeface="Times New Roman" pitchFamily="18" charset="0"/>
                <a:cs typeface="Times New Roman" pitchFamily="18" charset="0"/>
              </a:rPr>
              <a: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23</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7</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分）如图</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19</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所示，质量</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m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=2.0</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kg</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的物体放在光滑水平面上。</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=0</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时刻，物体在水平拉力</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F</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作用下由静止开始运动。已知</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F</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=6.0N</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。求：</a:t>
            </a: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1</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）物体的加速度大小</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a:t>
            </a: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2</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）在</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=0</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到</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=2.0s</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内，物体的位移大小</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x</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a:t>
            </a:r>
            <a:endParaRPr kumimoji="0" lang="zh-CN" altLang="en-US" sz="2000" b="1" i="0" u="none" strike="noStrike" cap="none" normalizeH="0" baseline="0" dirty="0" smtClean="0">
              <a:ln>
                <a:noFill/>
              </a:ln>
              <a:solidFill>
                <a:srgbClr val="000000"/>
              </a:solidFill>
              <a:effectLst/>
            </a:endParaRPr>
          </a:p>
        </p:txBody>
      </p:sp>
      <p:pic>
        <p:nvPicPr>
          <p:cNvPr id="410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777588"/>
            <a:ext cx="1982051" cy="1147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87"/>
          <p:cNvSpPr>
            <a:spLocks noChangeArrowheads="1"/>
          </p:cNvSpPr>
          <p:nvPr/>
        </p:nvSpPr>
        <p:spPr bwMode="auto">
          <a:xfrm>
            <a:off x="136007" y="3169712"/>
            <a:ext cx="872520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lvl="0" eaLnBrk="0" hangingPunct="0"/>
            <a:r>
              <a:rPr kumimoji="0" lang="zh-CN" altLang="zh-CN" sz="20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18</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合格考）</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24</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．如图</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13</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所示，质量</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m</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=2.0kg</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的物体置于光滑水平面上。</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=0</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时刻，在大小为</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F</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=6.0N</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的水平拉力作用下，物体由静止开始做匀加速直线运动。求：</a:t>
            </a:r>
            <a:endPar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endParaRPr>
          </a:p>
          <a:p>
            <a:pPr lvl="0" eaLnBrk="0" hangingPunct="0"/>
            <a:r>
              <a:rPr lang="zh-CN" altLang="zh-CN" sz="2000" b="1" dirty="0" smtClean="0">
                <a:solidFill>
                  <a:srgbClr val="000000"/>
                </a:solidFill>
                <a:latin typeface="Times New Roman" pitchFamily="18" charset="0"/>
                <a:cs typeface="Times New Roman" pitchFamily="18" charset="0"/>
              </a:rPr>
              <a:t>（</a:t>
            </a:r>
            <a:r>
              <a:rPr lang="en-US" altLang="zh-CN" sz="2000" b="1" dirty="0">
                <a:solidFill>
                  <a:srgbClr val="000000"/>
                </a:solidFill>
                <a:latin typeface="Times New Roman" pitchFamily="18" charset="0"/>
                <a:cs typeface="Times New Roman" pitchFamily="18" charset="0"/>
              </a:rPr>
              <a:t>1</a:t>
            </a:r>
            <a:r>
              <a:rPr lang="zh-CN" altLang="en-US" sz="2000" b="1" dirty="0">
                <a:solidFill>
                  <a:srgbClr val="000000"/>
                </a:solidFill>
                <a:latin typeface="Times New Roman" pitchFamily="18" charset="0"/>
                <a:cs typeface="Times New Roman" pitchFamily="18" charset="0"/>
              </a:rPr>
              <a:t>）物体做匀加速直线运动的加速度大小</a:t>
            </a:r>
            <a:r>
              <a:rPr lang="en-US" altLang="zh-CN" sz="2000" b="1" i="1" dirty="0">
                <a:solidFill>
                  <a:srgbClr val="000000"/>
                </a:solidFill>
                <a:latin typeface="Times New Roman" pitchFamily="18" charset="0"/>
                <a:cs typeface="Times New Roman" pitchFamily="18" charset="0"/>
              </a:rPr>
              <a:t>a</a:t>
            </a:r>
            <a:r>
              <a:rPr lang="zh-CN" altLang="en-US" sz="2000" b="1" dirty="0">
                <a:solidFill>
                  <a:srgbClr val="000000"/>
                </a:solidFill>
                <a:latin typeface="Times New Roman" pitchFamily="18" charset="0"/>
                <a:cs typeface="Times New Roman" pitchFamily="18" charset="0"/>
              </a:rPr>
              <a:t>；</a:t>
            </a:r>
            <a:endParaRPr lang="zh-CN" altLang="en-US" sz="1600" b="1" dirty="0">
              <a:solidFill>
                <a:srgbClr val="000000"/>
              </a:solidFill>
            </a:endParaRPr>
          </a:p>
          <a:p>
            <a:pPr lvl="0" eaLnBrk="0" hangingPunct="0"/>
            <a:r>
              <a:rPr lang="zh-CN" altLang="en-US" sz="2000" b="1" dirty="0">
                <a:solidFill>
                  <a:srgbClr val="000000"/>
                </a:solidFill>
                <a:latin typeface="Times New Roman" pitchFamily="18" charset="0"/>
                <a:cs typeface="Times New Roman" pitchFamily="18" charset="0"/>
              </a:rPr>
              <a:t>（</a:t>
            </a:r>
            <a:r>
              <a:rPr lang="en-US" altLang="zh-CN" sz="2000" b="1" dirty="0">
                <a:solidFill>
                  <a:srgbClr val="000000"/>
                </a:solidFill>
                <a:latin typeface="Times New Roman" pitchFamily="18" charset="0"/>
                <a:cs typeface="Times New Roman" pitchFamily="18" charset="0"/>
              </a:rPr>
              <a:t>2</a:t>
            </a:r>
            <a:r>
              <a:rPr lang="zh-CN" altLang="en-US" sz="2000" b="1" dirty="0">
                <a:solidFill>
                  <a:srgbClr val="000000"/>
                </a:solidFill>
                <a:latin typeface="Times New Roman" pitchFamily="18" charset="0"/>
                <a:cs typeface="Times New Roman" pitchFamily="18" charset="0"/>
              </a:rPr>
              <a:t>）物体在</a:t>
            </a:r>
            <a:r>
              <a:rPr lang="en-US" altLang="zh-CN" sz="2000" b="1" i="1" dirty="0">
                <a:solidFill>
                  <a:srgbClr val="000000"/>
                </a:solidFill>
                <a:latin typeface="Times New Roman" pitchFamily="18" charset="0"/>
                <a:cs typeface="Times New Roman" pitchFamily="18" charset="0"/>
              </a:rPr>
              <a:t>t</a:t>
            </a:r>
            <a:r>
              <a:rPr lang="en-US" altLang="zh-CN" sz="2000" b="1" dirty="0">
                <a:solidFill>
                  <a:srgbClr val="000000"/>
                </a:solidFill>
                <a:latin typeface="Times New Roman" pitchFamily="18" charset="0"/>
                <a:cs typeface="Times New Roman" pitchFamily="18" charset="0"/>
              </a:rPr>
              <a:t>=2.0s</a:t>
            </a:r>
            <a:r>
              <a:rPr lang="zh-CN" altLang="en-US" sz="2000" b="1" dirty="0">
                <a:solidFill>
                  <a:srgbClr val="000000"/>
                </a:solidFill>
                <a:latin typeface="Times New Roman" pitchFamily="18" charset="0"/>
                <a:cs typeface="Times New Roman" pitchFamily="18" charset="0"/>
              </a:rPr>
              <a:t>时的速度大小</a:t>
            </a:r>
            <a:r>
              <a:rPr lang="en-US" altLang="zh-CN" sz="2000" b="1" i="1" dirty="0">
                <a:solidFill>
                  <a:srgbClr val="000000"/>
                </a:solidFill>
                <a:latin typeface="Book Antiqua" pitchFamily="18" charset="0"/>
                <a:cs typeface="Times New Roman" pitchFamily="18" charset="0"/>
              </a:rPr>
              <a:t>v</a:t>
            </a:r>
            <a:r>
              <a:rPr lang="zh-CN" altLang="en-US" sz="2000" b="1" dirty="0">
                <a:solidFill>
                  <a:srgbClr val="000000"/>
                </a:solidFill>
                <a:latin typeface="Times New Roman" pitchFamily="18" charset="0"/>
                <a:cs typeface="Times New Roman" pitchFamily="18" charset="0"/>
              </a:rPr>
              <a:t>。</a:t>
            </a:r>
            <a:endParaRPr lang="zh-CN" altLang="en-US" sz="1600" b="1" dirty="0">
              <a:solidFill>
                <a:srgbClr val="000000"/>
              </a:solidFill>
            </a:endParaRPr>
          </a:p>
          <a:p>
            <a:pPr marL="0" marR="0" lvl="0" indent="266700" algn="l"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smtClean="0">
              <a:ln>
                <a:noFill/>
              </a:ln>
              <a:solidFill>
                <a:srgbClr val="000000"/>
              </a:solidFill>
              <a:effectLst/>
            </a:endParaRPr>
          </a:p>
        </p:txBody>
      </p:sp>
      <p:pic>
        <p:nvPicPr>
          <p:cNvPr id="4188" name="Picture 9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1" y="4293096"/>
            <a:ext cx="1985633" cy="155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632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 name="Rectangle 118"/>
          <p:cNvSpPr>
            <a:spLocks noChangeArrowheads="1"/>
          </p:cNvSpPr>
          <p:nvPr/>
        </p:nvSpPr>
        <p:spPr bwMode="auto">
          <a:xfrm>
            <a:off x="212725" y="128673"/>
            <a:ext cx="8751763"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eaLnBrk="0" hangingPunct="0"/>
            <a:r>
              <a:rPr lang="en-US" altLang="zh-CN" sz="2000" b="1" dirty="0" smtClean="0">
                <a:solidFill>
                  <a:srgbClr val="000000"/>
                </a:solidFill>
                <a:latin typeface="Times New Roman" pitchFamily="18" charset="0"/>
                <a:cs typeface="Times New Roman" pitchFamily="18" charset="0"/>
              </a:rPr>
              <a:t>(</a:t>
            </a:r>
            <a:r>
              <a:rPr lang="en-US" altLang="zh-CN" sz="2000" b="1" dirty="0">
                <a:solidFill>
                  <a:srgbClr val="000000"/>
                </a:solidFill>
                <a:latin typeface="Times New Roman" pitchFamily="18" charset="0"/>
                <a:cs typeface="Times New Roman" pitchFamily="18" charset="0"/>
              </a:rPr>
              <a:t>16</a:t>
            </a:r>
            <a:r>
              <a:rPr lang="zh-CN" altLang="en-US" sz="2000" b="1" dirty="0">
                <a:solidFill>
                  <a:srgbClr val="000000"/>
                </a:solidFill>
                <a:latin typeface="Times New Roman" pitchFamily="18" charset="0"/>
                <a:cs typeface="Times New Roman" pitchFamily="18" charset="0"/>
              </a:rPr>
              <a:t>夏</a:t>
            </a:r>
            <a:r>
              <a:rPr lang="en-US" altLang="zh-CN" sz="2000" b="1" dirty="0" smtClean="0">
                <a:solidFill>
                  <a:srgbClr val="000000"/>
                </a:solidFill>
                <a:latin typeface="Times New Roman" pitchFamily="18" charset="0"/>
                <a:cs typeface="Times New Roman" pitchFamily="18" charset="0"/>
              </a:rPr>
              <a: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8</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8</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分）如图</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1</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所示，一轻质弹簧下端固定在水平地面上，上端连接物块</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，物块</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处于静止状态，此时弹簧的压缩量</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x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 0.05 m</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，弹性势能</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E</a:t>
            </a:r>
            <a:r>
              <a:rPr kumimoji="0" lang="en-US" altLang="zh-CN" sz="2000" b="1" i="0" u="none" strike="noStrike" cap="none" normalizeH="0" baseline="-30000" dirty="0" smtClean="0">
                <a:ln>
                  <a:noFill/>
                </a:ln>
                <a:solidFill>
                  <a:srgbClr val="000000"/>
                </a:solidFill>
                <a:effectLst/>
                <a:latin typeface="Times New Roman" pitchFamily="18" charset="0"/>
                <a:cs typeface="Times New Roman" pitchFamily="18" charset="0"/>
              </a:rPr>
              <a:t>P</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 = 0.25 J</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．在物块</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正上方到物块</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的距离</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H</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 = 0.20 m</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处，将物块</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B</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由静止释放，经过一段时间后与物块</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碰撞，两物块碰撞的时间极短，碰后粘在一起向下运动，两物块碰后瞬间的速度是碰前瞬间物块</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B</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速度的一半．已知物块</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和</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B</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的质量均为</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m</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 = 1.0 kg</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．不计空气阻力，弹簧始终在弹性限度内．取重力加速度</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g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 10 m/s</a:t>
            </a:r>
            <a:r>
              <a:rPr kumimoji="0" lang="en-US" altLang="zh-CN" sz="2000" b="1"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a:t>
            </a:r>
            <a:endParaRPr kumimoji="0" lang="zh-CN" altLang="en-US" sz="2000" b="1" i="0" u="none" strike="noStrike" cap="none" normalizeH="0" baseline="0" dirty="0" smtClean="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1</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）求碰前瞬间物块</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B</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的速度大小</a:t>
            </a:r>
            <a:r>
              <a:rPr kumimoji="0" lang="en-US" altLang="zh-CN" sz="2000" b="1" i="1" u="none" strike="noStrike" cap="none" normalizeH="0" baseline="0" dirty="0" smtClean="0">
                <a:ln>
                  <a:noFill/>
                </a:ln>
                <a:solidFill>
                  <a:srgbClr val="000000"/>
                </a:solidFill>
                <a:effectLst/>
                <a:latin typeface="Book Antiqua" pitchFamily="18" charset="0"/>
                <a:cs typeface="Times New Roman" pitchFamily="18" charset="0"/>
              </a:rPr>
              <a:t>v</a:t>
            </a:r>
            <a:r>
              <a:rPr kumimoji="0" lang="en-US" altLang="zh-CN" sz="2000" b="1" i="0" u="none" strike="noStrike" cap="none" normalizeH="0" baseline="-30000" dirty="0" smtClean="0">
                <a:ln>
                  <a:noFill/>
                </a:ln>
                <a:solidFill>
                  <a:srgbClr val="000000"/>
                </a:solidFill>
                <a:effectLst/>
                <a:latin typeface="Book Antiqua" pitchFamily="18" charset="0"/>
                <a:cs typeface="Times New Roman" pitchFamily="18" charset="0"/>
              </a:rPr>
              <a:t>1</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a:t>
            </a:r>
            <a:endParaRPr kumimoji="0" lang="zh-CN" altLang="en-US" sz="2000" b="1" i="0" u="none" strike="noStrike" cap="none" normalizeH="0" baseline="0" dirty="0" smtClean="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2</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）求当弹簧第一次恢复原长时两物</a:t>
            </a:r>
            <a:endPar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块的速度大小</a:t>
            </a:r>
            <a:r>
              <a:rPr kumimoji="0" lang="en-US" altLang="zh-CN" sz="2000" b="1" i="1" u="none" strike="noStrike" cap="none" normalizeH="0" baseline="0" dirty="0" smtClean="0">
                <a:ln>
                  <a:noFill/>
                </a:ln>
                <a:solidFill>
                  <a:srgbClr val="000000"/>
                </a:solidFill>
                <a:effectLst/>
                <a:latin typeface="Book Antiqua" pitchFamily="18" charset="0"/>
                <a:cs typeface="Times New Roman" pitchFamily="18" charset="0"/>
              </a:rPr>
              <a:t>v</a:t>
            </a:r>
            <a:r>
              <a:rPr kumimoji="0" lang="en-US" altLang="zh-CN" sz="2000" b="1" i="0" u="none" strike="noStrike" cap="none" normalizeH="0" baseline="-30000" dirty="0" smtClean="0">
                <a:ln>
                  <a:noFill/>
                </a:ln>
                <a:solidFill>
                  <a:srgbClr val="000000"/>
                </a:solidFill>
                <a:effectLst/>
                <a:latin typeface="Book Antiqua" pitchFamily="18" charset="0"/>
                <a:cs typeface="Times New Roman" pitchFamily="18" charset="0"/>
              </a:rPr>
              <a:t>2</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a:t>
            </a:r>
            <a:endParaRPr kumimoji="0" lang="zh-CN" altLang="en-US" sz="2000" b="1" i="0" u="none" strike="noStrike" cap="none" normalizeH="0" baseline="0" dirty="0" smtClean="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3</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）取碰后瞬间为计时起点，经过时</a:t>
            </a:r>
            <a:endPar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间</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t</a:t>
            </a:r>
            <a:r>
              <a:rPr kumimoji="0" lang="en-US" altLang="zh-CN" sz="2000" b="1" i="0" u="none" strike="noStrike" cap="none" normalizeH="0" baseline="-30000" dirty="0" smtClean="0">
                <a:ln>
                  <a:noFill/>
                </a:ln>
                <a:solidFill>
                  <a:srgbClr val="000000"/>
                </a:solidFill>
                <a:effectLst/>
                <a:latin typeface="Times New Roman" pitchFamily="18" charset="0"/>
                <a:cs typeface="Times New Roman" pitchFamily="18" charset="0"/>
              </a:rPr>
              <a:t>0</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弹簧第一次恢复原长．请在图</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2</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中定</a:t>
            </a:r>
            <a:endPar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性画出</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0~</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t</a:t>
            </a:r>
            <a:r>
              <a:rPr kumimoji="0" lang="en-US" altLang="zh-CN" sz="2000" b="1" i="0" u="none" strike="noStrike" cap="none" normalizeH="0" baseline="-30000" dirty="0" smtClean="0">
                <a:ln>
                  <a:noFill/>
                </a:ln>
                <a:solidFill>
                  <a:srgbClr val="000000"/>
                </a:solidFill>
                <a:effectLst/>
                <a:latin typeface="Times New Roman" pitchFamily="18" charset="0"/>
                <a:cs typeface="Times New Roman" pitchFamily="18" charset="0"/>
              </a:rPr>
              <a:t>0</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时间内两物块的速度</a:t>
            </a:r>
            <a:r>
              <a:rPr kumimoji="0" lang="en-US" altLang="zh-CN" sz="2000" b="1" i="1" u="none" strike="noStrike" cap="none" normalizeH="0" baseline="0" dirty="0" smtClean="0">
                <a:ln>
                  <a:noFill/>
                </a:ln>
                <a:solidFill>
                  <a:srgbClr val="000000"/>
                </a:solidFill>
                <a:effectLst/>
                <a:latin typeface="Book Antiqua" pitchFamily="18" charset="0"/>
                <a:cs typeface="Times New Roman" pitchFamily="18" charset="0"/>
              </a:rPr>
              <a:t>v</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随时间</a:t>
            </a:r>
            <a:endPar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t</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变化的图象（规定竖直向上为正方向）．</a:t>
            </a:r>
            <a:endParaRPr kumimoji="0" lang="zh-CN" altLang="en-US" sz="2000" b="1" i="0" u="none" strike="noStrike" cap="none" normalizeH="0" baseline="0" dirty="0" smtClean="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smtClean="0">
              <a:ln>
                <a:noFill/>
              </a:ln>
              <a:solidFill>
                <a:srgbClr val="000000"/>
              </a:solidFill>
              <a:effectLst/>
            </a:endParaRPr>
          </a:p>
        </p:txBody>
      </p:sp>
      <p:sp>
        <p:nvSpPr>
          <p:cNvPr id="120" name="Rectangle 120"/>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5241" name="Picture 1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264" y="2483163"/>
            <a:ext cx="1584176" cy="212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42" name="Picture 1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2059456"/>
            <a:ext cx="1224136" cy="2778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Rectangle 200"/>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3" name="Rectangle 202"/>
          <p:cNvSpPr>
            <a:spLocks noChangeArrowheads="1"/>
          </p:cNvSpPr>
          <p:nvPr/>
        </p:nvSpPr>
        <p:spPr bwMode="auto">
          <a:xfrm>
            <a:off x="171716" y="5112439"/>
            <a:ext cx="720859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1493838" algn="l"/>
                <a:tab pos="2609850" algn="l"/>
                <a:tab pos="3870325" algn="l"/>
              </a:tabLst>
              <a:defRPr>
                <a:solidFill>
                  <a:schemeClr val="tx1"/>
                </a:solidFill>
                <a:latin typeface="Arial" pitchFamily="34" charset="0"/>
                <a:ea typeface="宋体" pitchFamily="2" charset="-122"/>
                <a:cs typeface="宋体" pitchFamily="2" charset="-122"/>
              </a:defRPr>
            </a:lvl1pPr>
            <a:lvl2pPr fontAlgn="base">
              <a:spcBef>
                <a:spcPct val="0"/>
              </a:spcBef>
              <a:spcAft>
                <a:spcPct val="0"/>
              </a:spcAft>
              <a:tabLst>
                <a:tab pos="1493838" algn="l"/>
                <a:tab pos="2609850" algn="l"/>
                <a:tab pos="3870325" algn="l"/>
              </a:tabLst>
              <a:defRPr>
                <a:solidFill>
                  <a:schemeClr val="tx1"/>
                </a:solidFill>
                <a:latin typeface="Arial" pitchFamily="34" charset="0"/>
                <a:ea typeface="宋体" pitchFamily="2" charset="-122"/>
                <a:cs typeface="宋体" pitchFamily="2" charset="-122"/>
              </a:defRPr>
            </a:lvl2pPr>
            <a:lvl3pPr fontAlgn="base">
              <a:spcBef>
                <a:spcPct val="0"/>
              </a:spcBef>
              <a:spcAft>
                <a:spcPct val="0"/>
              </a:spcAft>
              <a:tabLst>
                <a:tab pos="1493838" algn="l"/>
                <a:tab pos="2609850" algn="l"/>
                <a:tab pos="3870325" algn="l"/>
              </a:tabLst>
              <a:defRPr>
                <a:solidFill>
                  <a:schemeClr val="tx1"/>
                </a:solidFill>
                <a:latin typeface="Arial" pitchFamily="34" charset="0"/>
                <a:ea typeface="宋体" pitchFamily="2" charset="-122"/>
                <a:cs typeface="宋体" pitchFamily="2" charset="-122"/>
              </a:defRPr>
            </a:lvl3pPr>
            <a:lvl4pPr fontAlgn="base">
              <a:spcBef>
                <a:spcPct val="0"/>
              </a:spcBef>
              <a:spcAft>
                <a:spcPct val="0"/>
              </a:spcAft>
              <a:tabLst>
                <a:tab pos="1493838" algn="l"/>
                <a:tab pos="2609850" algn="l"/>
                <a:tab pos="3870325" algn="l"/>
              </a:tabLst>
              <a:defRPr>
                <a:solidFill>
                  <a:schemeClr val="tx1"/>
                </a:solidFill>
                <a:latin typeface="Arial" pitchFamily="34" charset="0"/>
                <a:ea typeface="宋体" pitchFamily="2" charset="-122"/>
                <a:cs typeface="宋体" pitchFamily="2" charset="-122"/>
              </a:defRPr>
            </a:lvl4pPr>
            <a:lvl5pPr fontAlgn="base">
              <a:spcBef>
                <a:spcPct val="0"/>
              </a:spcBef>
              <a:spcAft>
                <a:spcPct val="0"/>
              </a:spcAft>
              <a:tabLst>
                <a:tab pos="1493838" algn="l"/>
                <a:tab pos="2609850" algn="l"/>
                <a:tab pos="3870325" algn="l"/>
              </a:tabLst>
              <a:defRPr>
                <a:solidFill>
                  <a:schemeClr val="tx1"/>
                </a:solidFill>
                <a:latin typeface="Arial" pitchFamily="34" charset="0"/>
                <a:ea typeface="宋体" pitchFamily="2" charset="-122"/>
                <a:cs typeface="宋体" pitchFamily="2" charset="-122"/>
              </a:defRPr>
            </a:lvl5pPr>
            <a:lvl6pPr fontAlgn="base">
              <a:spcBef>
                <a:spcPct val="0"/>
              </a:spcBef>
              <a:spcAft>
                <a:spcPct val="0"/>
              </a:spcAft>
              <a:tabLst>
                <a:tab pos="1493838" algn="l"/>
                <a:tab pos="2609850" algn="l"/>
                <a:tab pos="3870325" algn="l"/>
              </a:tabLst>
              <a:defRPr>
                <a:solidFill>
                  <a:schemeClr val="tx1"/>
                </a:solidFill>
                <a:latin typeface="Arial" pitchFamily="34" charset="0"/>
                <a:ea typeface="宋体" pitchFamily="2" charset="-122"/>
                <a:cs typeface="宋体" pitchFamily="2" charset="-122"/>
              </a:defRPr>
            </a:lvl6pPr>
            <a:lvl7pPr fontAlgn="base">
              <a:spcBef>
                <a:spcPct val="0"/>
              </a:spcBef>
              <a:spcAft>
                <a:spcPct val="0"/>
              </a:spcAft>
              <a:tabLst>
                <a:tab pos="1493838" algn="l"/>
                <a:tab pos="2609850" algn="l"/>
                <a:tab pos="3870325" algn="l"/>
              </a:tabLst>
              <a:defRPr>
                <a:solidFill>
                  <a:schemeClr val="tx1"/>
                </a:solidFill>
                <a:latin typeface="Arial" pitchFamily="34" charset="0"/>
                <a:ea typeface="宋体" pitchFamily="2" charset="-122"/>
                <a:cs typeface="宋体" pitchFamily="2" charset="-122"/>
              </a:defRPr>
            </a:lvl7pPr>
            <a:lvl8pPr fontAlgn="base">
              <a:spcBef>
                <a:spcPct val="0"/>
              </a:spcBef>
              <a:spcAft>
                <a:spcPct val="0"/>
              </a:spcAft>
              <a:tabLst>
                <a:tab pos="1493838" algn="l"/>
                <a:tab pos="2609850" algn="l"/>
                <a:tab pos="3870325" algn="l"/>
              </a:tabLst>
              <a:defRPr>
                <a:solidFill>
                  <a:schemeClr val="tx1"/>
                </a:solidFill>
                <a:latin typeface="Arial" pitchFamily="34" charset="0"/>
                <a:ea typeface="宋体" pitchFamily="2" charset="-122"/>
                <a:cs typeface="宋体" pitchFamily="2" charset="-122"/>
              </a:defRPr>
            </a:lvl8pPr>
            <a:lvl9pPr fontAlgn="base">
              <a:spcBef>
                <a:spcPct val="0"/>
              </a:spcBef>
              <a:spcAft>
                <a:spcPct val="0"/>
              </a:spcAft>
              <a:tabLst>
                <a:tab pos="1493838" algn="l"/>
                <a:tab pos="2609850" algn="l"/>
                <a:tab pos="3870325" algn="l"/>
              </a:tabLs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1493838" algn="l"/>
                <a:tab pos="2609850" algn="l"/>
                <a:tab pos="3870325" algn="l"/>
              </a:tabLst>
            </a:pPr>
            <a:r>
              <a:rPr kumimoji="0" lang="zh-CN"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18</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合格考）</a:t>
            </a: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8</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．如图</a:t>
            </a: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5</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所示，小球从竖直放置的轻弹簧正上方自由下落。在小球接触弹簧到弹簧被压缩到最短的过程中，小球的动能</a:t>
            </a:r>
            <a:endParaRPr kumimoji="0" lang="zh-CN" altLang="en-US" sz="2000" b="1" i="0" u="none" strike="noStrike" cap="none" normalizeH="0" baseline="0" dirty="0" smtClean="0">
              <a:ln>
                <a:noFill/>
              </a:ln>
              <a:solidFill>
                <a:srgbClr val="000000"/>
              </a:solidFill>
              <a:effectLst/>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1493838" algn="l"/>
                <a:tab pos="2609850" algn="l"/>
                <a:tab pos="3870325" algn="l"/>
              </a:tabLst>
            </a:pP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．变大      </a:t>
            </a: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B</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．不变       </a:t>
            </a: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C</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．变小      </a:t>
            </a:r>
            <a:r>
              <a:rPr kumimoji="0" lang="en-US"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D</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．先变大后变小</a:t>
            </a:r>
            <a:endParaRPr kumimoji="0" lang="zh-CN" altLang="en-US" sz="2000" b="1" i="0" u="none" strike="noStrike" cap="none" normalizeH="0" baseline="0" dirty="0" smtClean="0">
              <a:ln>
                <a:noFill/>
              </a:ln>
              <a:solidFill>
                <a:srgbClr val="000000"/>
              </a:solidFill>
              <a:effectLst/>
              <a:ea typeface="宋体" pitchFamily="2" charset="-122"/>
            </a:endParaRPr>
          </a:p>
        </p:txBody>
      </p:sp>
      <p:pic>
        <p:nvPicPr>
          <p:cNvPr id="5324" name="Picture 2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8052" y="5112439"/>
            <a:ext cx="542925"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矩形 123"/>
          <p:cNvSpPr/>
          <p:nvPr/>
        </p:nvSpPr>
        <p:spPr>
          <a:xfrm>
            <a:off x="152400" y="3212976"/>
            <a:ext cx="4851648" cy="1396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248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barn(inVertical)">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48"/>
          <p:cNvSpPr>
            <a:spLocks noChangeArrowheads="1"/>
          </p:cNvSpPr>
          <p:nvPr/>
        </p:nvSpPr>
        <p:spPr bwMode="auto">
          <a:xfrm>
            <a:off x="7753" y="836712"/>
            <a:ext cx="8388424"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266700" algn="l" defTabSz="914400" rtl="0" eaLnBrk="1" fontAlgn="base" latinLnBrk="0" hangingPunct="1">
              <a:lnSpc>
                <a:spcPct val="100000"/>
              </a:lnSpc>
              <a:spcBef>
                <a:spcPct val="0"/>
              </a:spcBef>
              <a:spcAft>
                <a:spcPct val="0"/>
              </a:spcAft>
              <a:buClrTx/>
              <a:buSzTx/>
              <a:buFontTx/>
              <a:buNone/>
              <a:tabLst/>
            </a:pPr>
            <a:endParaRPr kumimoji="0" lang="zh-CN" altLang="zh-CN" sz="2000" b="1" i="0" u="none" strike="noStrike" cap="none" normalizeH="0" baseline="0" dirty="0" smtClean="0">
              <a:ln>
                <a:noFill/>
              </a:ln>
              <a:solidFill>
                <a:srgbClr val="000000"/>
              </a:solidFill>
              <a:effectLst/>
              <a:latin typeface="Times New Roman" pitchFamily="18" charset="0"/>
              <a:cs typeface="Times New Roman"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Times New Roman" pitchFamily="18" charset="0"/>
              </a:rPr>
              <a:t>请阅读下述文字，完成第</a:t>
            </a:r>
            <a:r>
              <a:rPr kumimoji="0" lang="en-US" altLang="zh-CN" sz="2000" b="1"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Times New Roman" pitchFamily="18" charset="0"/>
              </a:rPr>
              <a:t>9</a:t>
            </a:r>
            <a:r>
              <a:rPr kumimoji="0" lang="zh-CN" altLang="en-US" sz="2000" b="1"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Times New Roman" pitchFamily="18" charset="0"/>
              </a:rPr>
              <a:t>题、第</a:t>
            </a:r>
            <a:r>
              <a:rPr kumimoji="0" lang="en-US" altLang="zh-CN" sz="2000" b="1"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Times New Roman" pitchFamily="18" charset="0"/>
              </a:rPr>
              <a:t>10</a:t>
            </a:r>
            <a:r>
              <a:rPr kumimoji="0" lang="zh-CN" altLang="en-US" sz="2000" b="1"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Times New Roman" pitchFamily="18" charset="0"/>
              </a:rPr>
              <a:t>题、第</a:t>
            </a:r>
            <a:r>
              <a:rPr kumimoji="0" lang="en-US" altLang="zh-CN" sz="2000" b="1"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Times New Roman" pitchFamily="18" charset="0"/>
              </a:rPr>
              <a:t>11</a:t>
            </a:r>
            <a:r>
              <a:rPr kumimoji="0" lang="zh-CN" altLang="en-US" sz="2000" b="1"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Times New Roman" pitchFamily="18" charset="0"/>
              </a:rPr>
              <a:t>题</a:t>
            </a:r>
            <a:endParaRPr kumimoji="0" lang="zh-CN" altLang="en-US" sz="2000" b="1"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楷体" pitchFamily="49" charset="-122"/>
                <a:ea typeface="楷体" pitchFamily="49" charset="-122"/>
                <a:cs typeface="Times New Roman" pitchFamily="18" charset="0"/>
              </a:rPr>
              <a:t>雨滴在高空形成后，由静止开始沿竖直方向下落，雨滴受到气阻力的作用。当雨滴速度为</a:t>
            </a:r>
            <a:r>
              <a:rPr kumimoji="0" lang="en-US" altLang="zh-CN" sz="2000" b="1" i="1" u="none" strike="noStrike" cap="none" normalizeH="0" baseline="0" dirty="0" smtClean="0">
                <a:ln>
                  <a:noFill/>
                </a:ln>
                <a:solidFill>
                  <a:srgbClr val="000000"/>
                </a:solidFill>
                <a:effectLst/>
                <a:latin typeface="Book Antiqua" pitchFamily="18" charset="0"/>
                <a:cs typeface="Times New Roman" pitchFamily="18" charset="0"/>
              </a:rPr>
              <a:t>v</a:t>
            </a:r>
            <a:r>
              <a:rPr kumimoji="0" lang="en-US" altLang="zh-CN" sz="2000" b="1" i="0" u="none" strike="noStrike" cap="none" normalizeH="0" baseline="-30000" dirty="0" smtClean="0">
                <a:ln>
                  <a:noFill/>
                </a:ln>
                <a:solidFill>
                  <a:srgbClr val="000000"/>
                </a:solidFill>
                <a:effectLst/>
                <a:latin typeface="楷体" pitchFamily="49" charset="-122"/>
                <a:ea typeface="楷体" pitchFamily="49" charset="-122"/>
                <a:cs typeface="Times New Roman" pitchFamily="18" charset="0"/>
              </a:rPr>
              <a:t>0</a:t>
            </a:r>
            <a:r>
              <a:rPr kumimoji="0" lang="zh-CN" altLang="en-US" sz="2000" b="1" i="0" u="none" strike="noStrike" cap="none" normalizeH="0" baseline="0" dirty="0" smtClean="0">
                <a:ln>
                  <a:noFill/>
                </a:ln>
                <a:solidFill>
                  <a:srgbClr val="000000"/>
                </a:solidFill>
                <a:effectLst/>
                <a:latin typeface="楷体" pitchFamily="49" charset="-122"/>
                <a:ea typeface="楷体" pitchFamily="49" charset="-122"/>
                <a:cs typeface="Times New Roman" pitchFamily="18" charset="0"/>
              </a:rPr>
              <a:t>时开始计时，其运动的速度</a:t>
            </a:r>
            <a:r>
              <a:rPr kumimoji="0" lang="en-US" altLang="zh-CN" sz="2000" b="1" i="1" u="none" strike="noStrike" cap="none" normalizeH="0" baseline="0" dirty="0" smtClean="0">
                <a:ln>
                  <a:noFill/>
                </a:ln>
                <a:solidFill>
                  <a:srgbClr val="000000"/>
                </a:solidFill>
                <a:effectLst/>
                <a:latin typeface="Book Antiqua" pitchFamily="18" charset="0"/>
                <a:cs typeface="Times New Roman" pitchFamily="18" charset="0"/>
              </a:rPr>
              <a:t>v</a:t>
            </a:r>
            <a:r>
              <a:rPr kumimoji="0" lang="zh-CN" altLang="en-US" sz="2000" b="1" i="0" u="none" strike="noStrike" cap="none" normalizeH="0" baseline="0" dirty="0" smtClean="0">
                <a:ln>
                  <a:noFill/>
                </a:ln>
                <a:solidFill>
                  <a:srgbClr val="000000"/>
                </a:solidFill>
                <a:effectLst/>
                <a:latin typeface="楷体" pitchFamily="49" charset="-122"/>
                <a:ea typeface="楷体" pitchFamily="49" charset="-122"/>
                <a:cs typeface="Times New Roman" pitchFamily="18" charset="0"/>
              </a:rPr>
              <a:t>随时间</a:t>
            </a:r>
            <a:r>
              <a:rPr kumimoji="0" lang="en-US" altLang="zh-CN" sz="2000" b="1" i="1" u="none" strike="noStrike" cap="none" normalizeH="0" baseline="0" dirty="0" smtClean="0">
                <a:ln>
                  <a:noFill/>
                </a:ln>
                <a:solidFill>
                  <a:srgbClr val="000000"/>
                </a:solidFill>
                <a:effectLst/>
                <a:latin typeface="Times New Roman" pitchFamily="18" charset="0"/>
                <a:ea typeface="楷体" pitchFamily="49" charset="-122"/>
                <a:cs typeface="Times New Roman" pitchFamily="18" charset="0"/>
              </a:rPr>
              <a:t>t</a:t>
            </a:r>
            <a:r>
              <a:rPr kumimoji="0" lang="zh-CN" altLang="en-US" sz="2000" b="1" i="0" u="none" strike="noStrike" cap="none" normalizeH="0" baseline="0" dirty="0" smtClean="0">
                <a:ln>
                  <a:noFill/>
                </a:ln>
                <a:solidFill>
                  <a:srgbClr val="000000"/>
                </a:solidFill>
                <a:effectLst/>
                <a:latin typeface="楷体" pitchFamily="49" charset="-122"/>
                <a:ea typeface="楷体" pitchFamily="49" charset="-122"/>
                <a:cs typeface="Times New Roman" pitchFamily="18" charset="0"/>
              </a:rPr>
              <a:t>的变化关系如图</a:t>
            </a:r>
            <a:r>
              <a:rPr kumimoji="0" lang="en-US" altLang="zh-CN" sz="2000" b="1" i="0" u="none" strike="noStrike" cap="none" normalizeH="0" baseline="0" dirty="0" smtClean="0">
                <a:ln>
                  <a:noFill/>
                </a:ln>
                <a:solidFill>
                  <a:srgbClr val="000000"/>
                </a:solidFill>
                <a:effectLst/>
                <a:latin typeface="Times New Roman" pitchFamily="18" charset="0"/>
                <a:ea typeface="楷体" pitchFamily="49" charset="-122"/>
                <a:cs typeface="Times New Roman" pitchFamily="18" charset="0"/>
              </a:rPr>
              <a:t>6</a:t>
            </a:r>
            <a:r>
              <a:rPr kumimoji="0" lang="zh-CN" altLang="en-US" sz="2000" b="1" i="0" u="none" strike="noStrike" cap="none" normalizeH="0" baseline="0" dirty="0" smtClean="0">
                <a:ln>
                  <a:noFill/>
                </a:ln>
                <a:solidFill>
                  <a:srgbClr val="000000"/>
                </a:solidFill>
                <a:effectLst/>
                <a:latin typeface="楷体" pitchFamily="49" charset="-122"/>
                <a:ea typeface="楷体" pitchFamily="49" charset="-122"/>
                <a:cs typeface="Times New Roman" pitchFamily="18" charset="0"/>
              </a:rPr>
              <a:t>所示，经过时间</a:t>
            </a:r>
            <a:r>
              <a:rPr kumimoji="0" lang="en-US" altLang="zh-CN" sz="2000" b="1" i="1" u="none" strike="noStrike" cap="none" normalizeH="0" baseline="0" dirty="0" smtClean="0">
                <a:ln>
                  <a:noFill/>
                </a:ln>
                <a:solidFill>
                  <a:srgbClr val="000000"/>
                </a:solidFill>
                <a:effectLst/>
                <a:latin typeface="Times New Roman" pitchFamily="18" charset="0"/>
                <a:ea typeface="楷体" pitchFamily="49" charset="-122"/>
                <a:cs typeface="Times New Roman" pitchFamily="18" charset="0"/>
              </a:rPr>
              <a:t>t</a:t>
            </a:r>
            <a:r>
              <a:rPr kumimoji="0" lang="en-US" altLang="zh-CN" sz="2000" b="1" i="0" u="none" strike="noStrike" cap="none" normalizeH="0" baseline="-30000" dirty="0" smtClean="0">
                <a:ln>
                  <a:noFill/>
                </a:ln>
                <a:solidFill>
                  <a:srgbClr val="000000"/>
                </a:solidFill>
                <a:effectLst/>
                <a:latin typeface="Times New Roman" pitchFamily="18" charset="0"/>
                <a:ea typeface="楷体" pitchFamily="49" charset="-122"/>
                <a:cs typeface="Times New Roman" pitchFamily="18" charset="0"/>
              </a:rPr>
              <a:t>1</a:t>
            </a:r>
            <a:r>
              <a:rPr kumimoji="0" lang="zh-CN" altLang="en-US" sz="2000" b="1" i="0" u="none" strike="noStrike" cap="none" normalizeH="0" baseline="0" dirty="0" smtClean="0">
                <a:ln>
                  <a:noFill/>
                </a:ln>
                <a:solidFill>
                  <a:srgbClr val="000000"/>
                </a:solidFill>
                <a:effectLst/>
                <a:latin typeface="楷体" pitchFamily="49" charset="-122"/>
                <a:ea typeface="楷体" pitchFamily="49" charset="-122"/>
                <a:cs typeface="Times New Roman" pitchFamily="18" charset="0"/>
              </a:rPr>
              <a:t>，速度达到</a:t>
            </a:r>
            <a:r>
              <a:rPr kumimoji="0" lang="en-US" altLang="zh-CN" sz="2000" b="1" i="1" u="none" strike="noStrike" cap="none" normalizeH="0" baseline="0" dirty="0" smtClean="0">
                <a:ln>
                  <a:noFill/>
                </a:ln>
                <a:solidFill>
                  <a:srgbClr val="000000"/>
                </a:solidFill>
                <a:effectLst/>
                <a:latin typeface="Book Antiqua" pitchFamily="18" charset="0"/>
                <a:cs typeface="Times New Roman" pitchFamily="18" charset="0"/>
              </a:rPr>
              <a:t>v</a:t>
            </a:r>
            <a:r>
              <a:rPr kumimoji="0" lang="en-US" altLang="zh-CN" sz="2000" b="1" i="0" u="none" strike="noStrike" cap="none" normalizeH="0" baseline="-30000" dirty="0" smtClean="0">
                <a:ln>
                  <a:noFill/>
                </a:ln>
                <a:solidFill>
                  <a:srgbClr val="000000"/>
                </a:solidFill>
                <a:effectLst/>
                <a:latin typeface="Times New Roman" pitchFamily="18" charset="0"/>
                <a:ea typeface="楷体" pitchFamily="49" charset="-122"/>
                <a:cs typeface="Times New Roman" pitchFamily="18" charset="0"/>
              </a:rPr>
              <a:t>1</a:t>
            </a:r>
            <a:r>
              <a:rPr kumimoji="0" lang="zh-CN" altLang="en-US" sz="2000" b="1" i="0" u="none" strike="noStrike" cap="none" normalizeH="0" baseline="0" dirty="0" smtClean="0">
                <a:ln>
                  <a:noFill/>
                </a:ln>
                <a:solidFill>
                  <a:srgbClr val="000000"/>
                </a:solidFill>
                <a:effectLst/>
                <a:latin typeface="楷体" pitchFamily="49" charset="-122"/>
                <a:ea typeface="楷体" pitchFamily="49" charset="-122"/>
                <a:cs typeface="Times New Roman" pitchFamily="18" charset="0"/>
              </a:rPr>
              <a:t>。假设在</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0</a:t>
            </a:r>
            <a:r>
              <a:rPr kumimoji="0" lang="zh-CN" altLang="en-US" sz="2000" b="1" i="0" u="none" strike="noStrike" cap="none" normalizeH="0" baseline="0" dirty="0" smtClean="0">
                <a:ln>
                  <a:noFill/>
                </a:ln>
                <a:solidFill>
                  <a:srgbClr val="000000"/>
                </a:solidFill>
                <a:effectLst/>
                <a:latin typeface="Times New Roman" pitchFamily="18" charset="0"/>
              </a:rPr>
              <a:t>～</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t</a:t>
            </a:r>
            <a:r>
              <a:rPr kumimoji="0" lang="en-US" altLang="zh-CN" sz="2000" b="1"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zh-CN" altLang="en-US" sz="2000" b="1" i="0" u="none" strike="noStrike" cap="none" normalizeH="0" baseline="0" dirty="0" smtClean="0">
                <a:ln>
                  <a:noFill/>
                </a:ln>
                <a:solidFill>
                  <a:srgbClr val="000000"/>
                </a:solidFill>
                <a:effectLst/>
                <a:latin typeface="楷体" pitchFamily="49" charset="-122"/>
                <a:ea typeface="楷体" pitchFamily="49" charset="-122"/>
                <a:cs typeface="Times New Roman" pitchFamily="18" charset="0"/>
              </a:rPr>
              <a:t>时间内雨滴的质量不变。</a:t>
            </a: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18</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合格考）</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9</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zh-CN" altLang="en-US" sz="2000" b="1" i="0" u="none" strike="noStrike" cap="none" normalizeH="0" baseline="0" dirty="0" smtClean="0">
                <a:ln>
                  <a:noFill/>
                </a:ln>
                <a:solidFill>
                  <a:srgbClr val="000000"/>
                </a:solidFill>
                <a:effectLst/>
                <a:latin typeface="Times New Roman" pitchFamily="18" charset="0"/>
              </a:rPr>
              <a:t>在</a:t>
            </a:r>
            <a:r>
              <a:rPr kumimoji="0" lang="en-US" altLang="zh-CN" sz="2000" b="1" i="0" u="none" strike="noStrike" cap="none" normalizeH="0" baseline="0" dirty="0" smtClean="0">
                <a:ln>
                  <a:noFill/>
                </a:ln>
                <a:solidFill>
                  <a:srgbClr val="000000"/>
                </a:solidFill>
                <a:effectLst/>
                <a:latin typeface="Times New Roman" pitchFamily="18" charset="0"/>
              </a:rPr>
              <a:t>0</a:t>
            </a:r>
            <a:r>
              <a:rPr kumimoji="0" lang="zh-CN" altLang="en-US" sz="2000" b="1" i="0" u="none" strike="noStrike" cap="none" normalizeH="0" baseline="0" dirty="0" smtClean="0">
                <a:ln>
                  <a:noFill/>
                </a:ln>
                <a:solidFill>
                  <a:srgbClr val="000000"/>
                </a:solidFill>
                <a:effectLst/>
                <a:latin typeface="Times New Roman" pitchFamily="18" charset="0"/>
              </a:rPr>
              <a:t>～</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t</a:t>
            </a:r>
            <a:r>
              <a:rPr kumimoji="0" lang="en-US" altLang="zh-CN" sz="2000" b="1" i="0" u="none" strike="noStrike" cap="none" normalizeH="0" baseline="-30000" dirty="0" smtClean="0">
                <a:ln>
                  <a:noFill/>
                </a:ln>
                <a:solidFill>
                  <a:srgbClr val="000000"/>
                </a:solidFill>
                <a:effectLst/>
                <a:latin typeface="Times New Roman" pitchFamily="18" charset="0"/>
              </a:rPr>
              <a:t>1</a:t>
            </a:r>
            <a:r>
              <a:rPr kumimoji="0" lang="zh-CN" altLang="en-US" sz="2000" b="1" i="0" u="none" strike="noStrike" cap="none" normalizeH="0" baseline="0" dirty="0" smtClean="0">
                <a:ln>
                  <a:noFill/>
                </a:ln>
                <a:solidFill>
                  <a:srgbClr val="000000"/>
                </a:solidFill>
                <a:effectLst/>
                <a:latin typeface="Times New Roman" pitchFamily="18" charset="0"/>
              </a:rPr>
              <a:t>时间内，</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雨滴运动的速度</a:t>
            </a: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．不变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B</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．减小     </a:t>
            </a: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．增大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D</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．先增大后减小</a:t>
            </a: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18</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合格考）</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10</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．在</a:t>
            </a:r>
            <a:r>
              <a:rPr kumimoji="0" lang="en-US" altLang="zh-CN" sz="2000" b="1" i="0" u="none" strike="noStrike" cap="none" normalizeH="0" baseline="0" dirty="0" smtClean="0">
                <a:ln>
                  <a:noFill/>
                </a:ln>
                <a:solidFill>
                  <a:srgbClr val="000000"/>
                </a:solidFill>
                <a:effectLst/>
                <a:latin typeface="Times New Roman" pitchFamily="18" charset="0"/>
              </a:rPr>
              <a:t>0</a:t>
            </a:r>
            <a:r>
              <a:rPr kumimoji="0" lang="zh-CN" altLang="en-US" sz="2000" b="1" i="0" u="none" strike="noStrike" cap="none" normalizeH="0" baseline="0" dirty="0" smtClean="0">
                <a:ln>
                  <a:noFill/>
                </a:ln>
                <a:solidFill>
                  <a:srgbClr val="000000"/>
                </a:solidFill>
                <a:effectLst/>
                <a:latin typeface="Times New Roman" pitchFamily="18" charset="0"/>
              </a:rPr>
              <a:t>～</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t</a:t>
            </a:r>
            <a:r>
              <a:rPr kumimoji="0" lang="en-US" altLang="zh-CN" sz="2000" b="1" i="0" u="none" strike="noStrike" cap="none" normalizeH="0" baseline="-30000" dirty="0" smtClean="0">
                <a:ln>
                  <a:noFill/>
                </a:ln>
                <a:solidFill>
                  <a:srgbClr val="000000"/>
                </a:solidFill>
                <a:effectLst/>
                <a:latin typeface="Times New Roman" pitchFamily="18" charset="0"/>
              </a:rPr>
              <a:t>1</a:t>
            </a:r>
            <a:r>
              <a:rPr kumimoji="0" lang="zh-CN" altLang="en-US" sz="2000" b="1" i="0" u="none" strike="noStrike" cap="none" normalizeH="0" baseline="0" dirty="0" smtClean="0">
                <a:ln>
                  <a:noFill/>
                </a:ln>
                <a:solidFill>
                  <a:srgbClr val="000000"/>
                </a:solidFill>
                <a:effectLst/>
                <a:latin typeface="Times New Roman" pitchFamily="18" charset="0"/>
              </a:rPr>
              <a:t>时间内</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，雨滴运动的加速度</a:t>
            </a: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．不变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B</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．减小     </a:t>
            </a: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．增大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D</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．先增大后减小</a:t>
            </a: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18</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合格考）</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11</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．在</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0</a:t>
            </a:r>
            <a:r>
              <a:rPr kumimoji="0" lang="zh-CN" altLang="en-US" sz="2000" b="1" i="0" u="none" strike="noStrike" cap="none" normalizeH="0" baseline="0" dirty="0" smtClean="0">
                <a:ln>
                  <a:noFill/>
                </a:ln>
                <a:solidFill>
                  <a:srgbClr val="000000"/>
                </a:solidFill>
                <a:effectLst/>
                <a:latin typeface="Times New Roman" pitchFamily="18" charset="0"/>
              </a:rPr>
              <a:t>～</a:t>
            </a:r>
            <a:r>
              <a:rPr kumimoji="0" lang="en-US" altLang="zh-CN" sz="2000" b="1" i="1" u="none" strike="noStrike" cap="none" normalizeH="0" baseline="0" dirty="0" smtClean="0">
                <a:ln>
                  <a:noFill/>
                </a:ln>
                <a:solidFill>
                  <a:srgbClr val="000000"/>
                </a:solidFill>
                <a:effectLst/>
                <a:latin typeface="Times New Roman" pitchFamily="18" charset="0"/>
                <a:cs typeface="Times New Roman" pitchFamily="18" charset="0"/>
              </a:rPr>
              <a:t>t</a:t>
            </a:r>
            <a:r>
              <a:rPr kumimoji="0" lang="en-US" altLang="zh-CN" sz="2000" b="1" i="0" u="none" strike="noStrike" cap="none" normalizeH="0" baseline="-30000" dirty="0" smtClean="0">
                <a:ln>
                  <a:noFill/>
                </a:ln>
                <a:solidFill>
                  <a:srgbClr val="000000"/>
                </a:solidFill>
                <a:effectLst/>
                <a:latin typeface="Times New Roman" pitchFamily="18" charset="0"/>
                <a:cs typeface="Times New Roman" pitchFamily="18" charset="0"/>
              </a:rPr>
              <a:t>1</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时间内，雨滴受到的阻力</a:t>
            </a: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A</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．不变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B</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．减小     </a:t>
            </a:r>
            <a:endParaRPr kumimoji="0" lang="zh-CN" altLang="en-US" sz="2000" b="1" i="0" u="none" strike="noStrike" cap="none" normalizeH="0" baseline="0" dirty="0" smtClean="0">
              <a:ln>
                <a:noFill/>
              </a:ln>
              <a:solidFill>
                <a:srgbClr val="00000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．增大                  </a:t>
            </a:r>
            <a:r>
              <a:rPr kumimoji="0" lang="en-US" altLang="zh-CN" sz="2000" b="1" i="0" u="none" strike="noStrike" cap="none" normalizeH="0" baseline="0" dirty="0" smtClean="0">
                <a:ln>
                  <a:noFill/>
                </a:ln>
                <a:solidFill>
                  <a:srgbClr val="000000"/>
                </a:solidFill>
                <a:effectLst/>
                <a:latin typeface="Times New Roman" pitchFamily="18" charset="0"/>
                <a:cs typeface="Times New Roman" pitchFamily="18" charset="0"/>
              </a:rPr>
              <a:t>D</a:t>
            </a:r>
            <a:r>
              <a:rPr kumimoji="0" lang="zh-CN" altLang="en-US" sz="2000" b="1" i="0" u="none" strike="noStrike" cap="none" normalizeH="0" baseline="0" dirty="0" smtClean="0">
                <a:ln>
                  <a:noFill/>
                </a:ln>
                <a:solidFill>
                  <a:srgbClr val="000000"/>
                </a:solidFill>
                <a:effectLst/>
                <a:latin typeface="Times New Roman" pitchFamily="18" charset="0"/>
                <a:cs typeface="Times New Roman" pitchFamily="18" charset="0"/>
              </a:rPr>
              <a:t>．先增大后减小</a:t>
            </a:r>
            <a:endParaRPr kumimoji="0" lang="zh-CN" altLang="en-US" sz="2000" b="1" i="0" u="none" strike="noStrike" cap="none" normalizeH="0" baseline="0" dirty="0" smtClean="0">
              <a:ln>
                <a:noFill/>
              </a:ln>
              <a:solidFill>
                <a:srgbClr val="000000"/>
              </a:solidFill>
              <a:effectLst/>
            </a:endParaRPr>
          </a:p>
        </p:txBody>
      </p:sp>
      <p:pic>
        <p:nvPicPr>
          <p:cNvPr id="7217" name="Picture 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8705" y="2636912"/>
            <a:ext cx="2484448" cy="236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515166" y="311696"/>
            <a:ext cx="804281" cy="572464"/>
          </a:xfrm>
          <a:prstGeom prst="rect">
            <a:avLst/>
          </a:prstGeom>
          <a:noFill/>
          <a:ln w="38100">
            <a:solidFill>
              <a:srgbClr val="C00000"/>
            </a:solidFill>
          </a:ln>
        </p:spPr>
        <p:txBody>
          <a:bodyPr wrap="square" rtlCol="0">
            <a:spAutoFit/>
          </a:bodyPr>
          <a:lstStyle/>
          <a:p>
            <a:pPr>
              <a:lnSpc>
                <a:spcPct val="130000"/>
              </a:lnSpc>
            </a:pPr>
            <a:r>
              <a:rPr lang="zh-CN" altLang="en-US" sz="2400" b="1" dirty="0" smtClean="0">
                <a:solidFill>
                  <a:srgbClr val="000000"/>
                </a:solidFill>
                <a:latin typeface="Arial" panose="020B0604020202020204" pitchFamily="34" charset="0"/>
                <a:ea typeface="微软雅黑" panose="020B0503020204020204" pitchFamily="34" charset="-122"/>
              </a:rPr>
              <a:t>变化</a:t>
            </a:r>
          </a:p>
        </p:txBody>
      </p:sp>
    </p:spTree>
    <p:extLst>
      <p:ext uri="{BB962C8B-B14F-4D97-AF65-F5344CB8AC3E}">
        <p14:creationId xmlns:p14="http://schemas.microsoft.com/office/powerpoint/2010/main" val="1427601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207" name="对象 8206"/>
          <p:cNvGraphicFramePr>
            <a:graphicFrameLocks noChangeAspect="1"/>
          </p:cNvGraphicFramePr>
          <p:nvPr>
            <p:extLst>
              <p:ext uri="{D42A27DB-BD31-4B8C-83A1-F6EECF244321}">
                <p14:modId xmlns:p14="http://schemas.microsoft.com/office/powerpoint/2010/main" val="3602882972"/>
              </p:ext>
            </p:extLst>
          </p:nvPr>
        </p:nvGraphicFramePr>
        <p:xfrm>
          <a:off x="465138" y="192088"/>
          <a:ext cx="7940675" cy="6946900"/>
        </p:xfrm>
        <a:graphic>
          <a:graphicData uri="http://schemas.openxmlformats.org/presentationml/2006/ole">
            <mc:AlternateContent xmlns:mc="http://schemas.openxmlformats.org/markup-compatibility/2006">
              <mc:Choice xmlns:v="urn:schemas-microsoft-com:vml" Requires="v">
                <p:oleObj spid="_x0000_s8486" name="文档" r:id="rId4" imgW="6554035" imgH="5740770" progId="Word.Document.12">
                  <p:embed/>
                </p:oleObj>
              </mc:Choice>
              <mc:Fallback>
                <p:oleObj name="文档" r:id="rId4" imgW="6554035" imgH="5740770" progId="Word.Document.12">
                  <p:embed/>
                  <p:pic>
                    <p:nvPicPr>
                      <p:cNvPr id="0" name="Picture 2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38" y="192088"/>
                        <a:ext cx="7940675" cy="694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79738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对象 23"/>
          <p:cNvGraphicFramePr>
            <a:graphicFrameLocks noChangeAspect="1"/>
          </p:cNvGraphicFramePr>
          <p:nvPr>
            <p:extLst>
              <p:ext uri="{D42A27DB-BD31-4B8C-83A1-F6EECF244321}">
                <p14:modId xmlns:p14="http://schemas.microsoft.com/office/powerpoint/2010/main" val="594787439"/>
              </p:ext>
            </p:extLst>
          </p:nvPr>
        </p:nvGraphicFramePr>
        <p:xfrm>
          <a:off x="465138" y="1058863"/>
          <a:ext cx="7667625" cy="4764087"/>
        </p:xfrm>
        <a:graphic>
          <a:graphicData uri="http://schemas.openxmlformats.org/presentationml/2006/ole">
            <mc:AlternateContent xmlns:mc="http://schemas.openxmlformats.org/markup-compatibility/2006">
              <mc:Choice xmlns:v="urn:schemas-microsoft-com:vml" Requires="v">
                <p:oleObj spid="_x0000_s9327" name="文档" r:id="rId4" imgW="7992287" imgH="4978310" progId="Word.Document.12">
                  <p:embed/>
                </p:oleObj>
              </mc:Choice>
              <mc:Fallback>
                <p:oleObj name="文档" r:id="rId4" imgW="7992287" imgH="4978310" progId="Word.Document.12">
                  <p:embed/>
                  <p:pic>
                    <p:nvPicPr>
                      <p:cNvPr id="0" name="Picture 1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38" y="1058863"/>
                        <a:ext cx="7667625" cy="476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039330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00"/>
                </a:solidFill>
                <a:latin typeface="华文行楷" panose="02010800040101010101" pitchFamily="2" charset="-122"/>
                <a:ea typeface="华文行楷" panose="02010800040101010101" pitchFamily="2" charset="-122"/>
              </a:rPr>
              <a:t>命题的立意</a:t>
            </a:r>
            <a:endParaRPr lang="zh-CN" altLang="en-US" dirty="0">
              <a:solidFill>
                <a:srgbClr val="00000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sz="quarter" idx="1"/>
          </p:nvPr>
        </p:nvSpPr>
        <p:spPr/>
        <p:txBody>
          <a:bodyPr/>
          <a:lstStyle/>
          <a:p>
            <a:pPr>
              <a:spcBef>
                <a:spcPts val="2400"/>
              </a:spcBef>
              <a:buFont typeface="Wingdings" panose="05000000000000000000" pitchFamily="2" charset="2"/>
              <a:buChar char="ü"/>
            </a:pPr>
            <a:r>
              <a:rPr lang="zh-CN" altLang="en-US" b="1" dirty="0" smtClean="0">
                <a:solidFill>
                  <a:schemeClr val="tx1"/>
                </a:solidFill>
              </a:rPr>
              <a:t>注重基础知识</a:t>
            </a:r>
            <a:endParaRPr lang="en-US" altLang="zh-CN" b="1" dirty="0" smtClean="0">
              <a:solidFill>
                <a:schemeClr val="tx1"/>
              </a:solidFill>
            </a:endParaRPr>
          </a:p>
          <a:p>
            <a:pPr>
              <a:spcBef>
                <a:spcPts val="2400"/>
              </a:spcBef>
              <a:buFont typeface="Wingdings" panose="05000000000000000000" pitchFamily="2" charset="2"/>
              <a:buChar char="ü"/>
            </a:pPr>
            <a:r>
              <a:rPr lang="zh-CN" altLang="en-US" b="1" dirty="0" smtClean="0">
                <a:solidFill>
                  <a:schemeClr val="tx1"/>
                </a:solidFill>
              </a:rPr>
              <a:t>注重联系实际</a:t>
            </a:r>
            <a:endParaRPr lang="en-US" altLang="zh-CN" b="1" dirty="0" smtClean="0">
              <a:solidFill>
                <a:schemeClr val="tx1"/>
              </a:solidFill>
            </a:endParaRPr>
          </a:p>
          <a:p>
            <a:pPr>
              <a:spcBef>
                <a:spcPts val="2400"/>
              </a:spcBef>
              <a:buFont typeface="Wingdings" panose="05000000000000000000" pitchFamily="2" charset="2"/>
              <a:buChar char="ü"/>
            </a:pPr>
            <a:r>
              <a:rPr lang="zh-CN" altLang="en-US" b="1" dirty="0" smtClean="0">
                <a:solidFill>
                  <a:schemeClr val="tx1"/>
                </a:solidFill>
              </a:rPr>
              <a:t>关注科技前沿</a:t>
            </a:r>
            <a:endParaRPr lang="en-US" altLang="zh-CN" b="1" dirty="0" smtClean="0">
              <a:solidFill>
                <a:schemeClr val="tx1"/>
              </a:solidFill>
            </a:endParaRPr>
          </a:p>
          <a:p>
            <a:pPr>
              <a:spcBef>
                <a:spcPts val="2400"/>
              </a:spcBef>
              <a:buFont typeface="Wingdings" panose="05000000000000000000" pitchFamily="2" charset="2"/>
              <a:buChar char="ü"/>
            </a:pPr>
            <a:r>
              <a:rPr lang="zh-CN" altLang="en-US" b="1" dirty="0">
                <a:solidFill>
                  <a:schemeClr val="tx1"/>
                </a:solidFill>
              </a:rPr>
              <a:t>强化考查</a:t>
            </a:r>
            <a:r>
              <a:rPr lang="zh-CN" altLang="en-US" b="1" dirty="0" smtClean="0">
                <a:solidFill>
                  <a:schemeClr val="tx1"/>
                </a:solidFill>
              </a:rPr>
              <a:t>实验</a:t>
            </a:r>
            <a:endParaRPr lang="en-US" altLang="zh-CN" b="1" dirty="0" smtClean="0">
              <a:solidFill>
                <a:schemeClr val="tx1"/>
              </a:solidFill>
            </a:endParaRPr>
          </a:p>
          <a:p>
            <a:pPr>
              <a:spcBef>
                <a:spcPts val="2400"/>
              </a:spcBef>
              <a:buFont typeface="Wingdings" panose="05000000000000000000" pitchFamily="2" charset="2"/>
              <a:buChar char="ü"/>
            </a:pPr>
            <a:r>
              <a:rPr lang="zh-CN" altLang="en-US" b="1" dirty="0">
                <a:solidFill>
                  <a:schemeClr val="tx1"/>
                </a:solidFill>
              </a:rPr>
              <a:t>强化</a:t>
            </a:r>
            <a:r>
              <a:rPr lang="zh-CN" altLang="en-US" b="1" dirty="0" smtClean="0">
                <a:solidFill>
                  <a:schemeClr val="tx1"/>
                </a:solidFill>
              </a:rPr>
              <a:t>考查能力</a:t>
            </a:r>
            <a:endParaRPr lang="en-US" altLang="zh-CN" b="1" dirty="0" smtClean="0">
              <a:solidFill>
                <a:schemeClr val="tx1"/>
              </a:solidFill>
            </a:endParaRPr>
          </a:p>
          <a:p>
            <a:pPr>
              <a:spcBef>
                <a:spcPts val="2400"/>
              </a:spcBef>
              <a:buFont typeface="Wingdings" panose="05000000000000000000" pitchFamily="2" charset="2"/>
              <a:buChar char="ü"/>
            </a:pPr>
            <a:r>
              <a:rPr lang="zh-CN" altLang="en-US" b="1" dirty="0" smtClean="0">
                <a:solidFill>
                  <a:schemeClr val="tx1"/>
                </a:solidFill>
              </a:rPr>
              <a:t>渗透学科德育</a:t>
            </a:r>
            <a:endParaRPr lang="en-US" altLang="zh-CN" b="1" dirty="0">
              <a:solidFill>
                <a:schemeClr val="tx1"/>
              </a:solidFill>
            </a:endParaRPr>
          </a:p>
          <a:p>
            <a:pPr>
              <a:buFont typeface="Wingdings" panose="05000000000000000000" pitchFamily="2" charset="2"/>
              <a:buChar char="ü"/>
            </a:pPr>
            <a:endParaRPr lang="en-US" altLang="zh-CN" b="1" dirty="0">
              <a:solidFill>
                <a:schemeClr val="tx1"/>
              </a:solidFill>
            </a:endParaRPr>
          </a:p>
          <a:p>
            <a:pPr>
              <a:buFont typeface="Wingdings" panose="05000000000000000000" pitchFamily="2" charset="2"/>
              <a:buChar char="ü"/>
            </a:pPr>
            <a:endParaRPr lang="en-US" altLang="zh-CN" b="1" dirty="0">
              <a:solidFill>
                <a:schemeClr val="tx1"/>
              </a:solidFill>
            </a:endParaRPr>
          </a:p>
          <a:p>
            <a:pPr>
              <a:buFont typeface="Wingdings" panose="05000000000000000000" pitchFamily="2" charset="2"/>
              <a:buChar char="ü"/>
            </a:pPr>
            <a:endParaRPr lang="en-US" altLang="zh-CN" b="1" dirty="0" smtClean="0">
              <a:solidFill>
                <a:schemeClr val="tx1"/>
              </a:solidFill>
            </a:endParaRPr>
          </a:p>
          <a:p>
            <a:pPr>
              <a:buFont typeface="Wingdings" panose="05000000000000000000" pitchFamily="2" charset="2"/>
              <a:buChar char="ü"/>
            </a:pPr>
            <a:endParaRPr lang="en-US" altLang="zh-CN" b="1" dirty="0" smtClean="0">
              <a:solidFill>
                <a:schemeClr val="tx1"/>
              </a:solidFill>
            </a:endParaRPr>
          </a:p>
          <a:p>
            <a:pPr>
              <a:buFont typeface="Wingdings" panose="05000000000000000000" pitchFamily="2" charset="2"/>
              <a:buChar char="ü"/>
            </a:pPr>
            <a:endParaRPr lang="zh-CN" altLang="en-US" dirty="0">
              <a:solidFill>
                <a:schemeClr val="tx1"/>
              </a:solidFill>
            </a:endParaRPr>
          </a:p>
        </p:txBody>
      </p:sp>
    </p:spTree>
    <p:extLst>
      <p:ext uri="{BB962C8B-B14F-4D97-AF65-F5344CB8AC3E}">
        <p14:creationId xmlns:p14="http://schemas.microsoft.com/office/powerpoint/2010/main" val="32171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b="1" dirty="0" smtClean="0"/>
              <a:t>高考要求</a:t>
            </a:r>
            <a:endParaRPr lang="zh-CN" altLang="en-US" b="1" dirty="0"/>
          </a:p>
        </p:txBody>
      </p:sp>
      <p:graphicFrame>
        <p:nvGraphicFramePr>
          <p:cNvPr id="3" name="表格 2"/>
          <p:cNvGraphicFramePr>
            <a:graphicFrameLocks noGrp="1"/>
          </p:cNvGraphicFramePr>
          <p:nvPr>
            <p:extLst>
              <p:ext uri="{D42A27DB-BD31-4B8C-83A1-F6EECF244321}">
                <p14:modId xmlns:p14="http://schemas.microsoft.com/office/powerpoint/2010/main" val="1329206199"/>
              </p:ext>
            </p:extLst>
          </p:nvPr>
        </p:nvGraphicFramePr>
        <p:xfrm>
          <a:off x="467544" y="1340768"/>
          <a:ext cx="7632848" cy="4320480"/>
        </p:xfrm>
        <a:graphic>
          <a:graphicData uri="http://schemas.openxmlformats.org/drawingml/2006/table">
            <a:tbl>
              <a:tblPr firstRow="1" bandRow="1">
                <a:tableStyleId>{5C22544A-7EE6-4342-B048-85BDC9FD1C3A}</a:tableStyleId>
              </a:tblPr>
              <a:tblGrid>
                <a:gridCol w="5976664"/>
                <a:gridCol w="1656184"/>
              </a:tblGrid>
              <a:tr h="540060">
                <a:tc>
                  <a:txBody>
                    <a:bodyPr/>
                    <a:lstStyle/>
                    <a:p>
                      <a:pPr algn="ctr"/>
                      <a:r>
                        <a:rPr lang="zh-CN" altLang="en-US" sz="2400" dirty="0" smtClean="0">
                          <a:solidFill>
                            <a:srgbClr val="000000"/>
                          </a:solidFill>
                          <a:latin typeface="黑体" panose="02010609060101010101" pitchFamily="49" charset="-122"/>
                          <a:ea typeface="黑体" panose="02010609060101010101" pitchFamily="49" charset="-122"/>
                        </a:rPr>
                        <a:t>内容</a:t>
                      </a:r>
                      <a:endParaRPr lang="zh-CN" altLang="en-US" sz="2400" dirty="0">
                        <a:solidFill>
                          <a:srgbClr val="000000"/>
                        </a:solidFill>
                        <a:latin typeface="黑体" panose="02010609060101010101" pitchFamily="49" charset="-122"/>
                        <a:ea typeface="黑体" panose="02010609060101010101" pitchFamily="49" charset="-122"/>
                      </a:endParaRPr>
                    </a:p>
                  </a:txBody>
                  <a:tcPr/>
                </a:tc>
                <a:tc>
                  <a:txBody>
                    <a:bodyPr/>
                    <a:lstStyle/>
                    <a:p>
                      <a:pPr algn="ctr"/>
                      <a:r>
                        <a:rPr lang="zh-CN" altLang="en-US" sz="2400" dirty="0" smtClean="0">
                          <a:solidFill>
                            <a:srgbClr val="000000"/>
                          </a:solidFill>
                          <a:latin typeface="黑体" panose="02010609060101010101" pitchFamily="49" charset="-122"/>
                          <a:ea typeface="黑体" panose="02010609060101010101" pitchFamily="49" charset="-122"/>
                        </a:rPr>
                        <a:t>要求</a:t>
                      </a:r>
                      <a:endParaRPr lang="zh-CN" altLang="en-US" sz="2400" dirty="0">
                        <a:solidFill>
                          <a:srgbClr val="000000"/>
                        </a:solidFill>
                        <a:latin typeface="黑体" panose="02010609060101010101" pitchFamily="49" charset="-122"/>
                        <a:ea typeface="黑体" panose="02010609060101010101" pitchFamily="49" charset="-122"/>
                      </a:endParaRPr>
                    </a:p>
                  </a:txBody>
                  <a:tcPr/>
                </a:tc>
              </a:tr>
              <a:tr h="540060">
                <a:tc>
                  <a:txBody>
                    <a:bodyPr/>
                    <a:lstStyle/>
                    <a:p>
                      <a:pPr algn="l"/>
                      <a:r>
                        <a:rPr lang="en-US" altLang="zh-CN" sz="2400" dirty="0" smtClean="0">
                          <a:solidFill>
                            <a:srgbClr val="000000"/>
                          </a:solidFill>
                          <a:latin typeface="黑体" panose="02010609060101010101" pitchFamily="49" charset="-122"/>
                          <a:ea typeface="黑体" panose="02010609060101010101" pitchFamily="49" charset="-122"/>
                        </a:rPr>
                        <a:t>1</a:t>
                      </a:r>
                      <a:r>
                        <a:rPr lang="zh-CN" altLang="en-US" sz="2400" dirty="0" smtClean="0">
                          <a:solidFill>
                            <a:srgbClr val="000000"/>
                          </a:solidFill>
                          <a:latin typeface="黑体" panose="02010609060101010101" pitchFamily="49" charset="-122"/>
                          <a:ea typeface="黑体" panose="02010609060101010101" pitchFamily="49" charset="-122"/>
                        </a:rPr>
                        <a:t>、滑动摩擦、动摩擦因数</a:t>
                      </a:r>
                      <a:endParaRPr lang="zh-CN" altLang="en-US" sz="2400" dirty="0">
                        <a:solidFill>
                          <a:srgbClr val="000000"/>
                        </a:solidFill>
                        <a:latin typeface="黑体" panose="02010609060101010101" pitchFamily="49" charset="-122"/>
                        <a:ea typeface="黑体" panose="02010609060101010101" pitchFamily="49" charset="-122"/>
                      </a:endParaRPr>
                    </a:p>
                  </a:txBody>
                  <a:tcPr/>
                </a:tc>
                <a:tc>
                  <a:txBody>
                    <a:bodyPr/>
                    <a:lstStyle/>
                    <a:p>
                      <a:pPr algn="ctr"/>
                      <a:r>
                        <a:rPr lang="en-US" altLang="zh-CN" sz="2400" dirty="0" smtClean="0">
                          <a:solidFill>
                            <a:srgbClr val="000000"/>
                          </a:solidFill>
                          <a:latin typeface="黑体" panose="02010609060101010101" pitchFamily="49" charset="-122"/>
                          <a:ea typeface="黑体" panose="02010609060101010101" pitchFamily="49" charset="-122"/>
                        </a:rPr>
                        <a:t>Ⅱ</a:t>
                      </a:r>
                      <a:endParaRPr lang="zh-CN" altLang="en-US" sz="2400" dirty="0">
                        <a:solidFill>
                          <a:srgbClr val="000000"/>
                        </a:solidFill>
                        <a:latin typeface="黑体" panose="02010609060101010101" pitchFamily="49" charset="-122"/>
                        <a:ea typeface="黑体" panose="02010609060101010101" pitchFamily="49" charset="-122"/>
                      </a:endParaRPr>
                    </a:p>
                  </a:txBody>
                  <a:tcPr/>
                </a:tc>
              </a:tr>
              <a:tr h="540060">
                <a:tc>
                  <a:txBody>
                    <a:bodyPr/>
                    <a:lstStyle/>
                    <a:p>
                      <a:pPr algn="l"/>
                      <a:r>
                        <a:rPr lang="en-US" altLang="zh-CN" sz="2400" dirty="0" smtClean="0">
                          <a:solidFill>
                            <a:srgbClr val="000000"/>
                          </a:solidFill>
                          <a:latin typeface="黑体" panose="02010609060101010101" pitchFamily="49" charset="-122"/>
                          <a:ea typeface="黑体" panose="02010609060101010101" pitchFamily="49" charset="-122"/>
                        </a:rPr>
                        <a:t>2</a:t>
                      </a:r>
                      <a:r>
                        <a:rPr lang="zh-CN" altLang="en-US" sz="2400" dirty="0" smtClean="0">
                          <a:solidFill>
                            <a:srgbClr val="000000"/>
                          </a:solidFill>
                          <a:latin typeface="黑体" panose="02010609060101010101" pitchFamily="49" charset="-122"/>
                          <a:ea typeface="黑体" panose="02010609060101010101" pitchFamily="49" charset="-122"/>
                        </a:rPr>
                        <a:t>、静摩擦、最大静摩擦力</a:t>
                      </a:r>
                      <a:endParaRPr lang="zh-CN" altLang="en-US" sz="2400" dirty="0">
                        <a:solidFill>
                          <a:srgbClr val="000000"/>
                        </a:solidFill>
                        <a:latin typeface="黑体" panose="02010609060101010101" pitchFamily="49" charset="-122"/>
                        <a:ea typeface="黑体" panose="02010609060101010101" pitchFamily="49" charset="-122"/>
                      </a:endParaRPr>
                    </a:p>
                  </a:txBody>
                  <a:tcPr/>
                </a:tc>
                <a:tc>
                  <a:txBody>
                    <a:bodyPr/>
                    <a:lstStyle/>
                    <a:p>
                      <a:pPr algn="ctr"/>
                      <a:r>
                        <a:rPr lang="en-US" altLang="zh-CN" sz="2400" dirty="0" smtClean="0">
                          <a:solidFill>
                            <a:srgbClr val="000000"/>
                          </a:solidFill>
                          <a:latin typeface="黑体" panose="02010609060101010101" pitchFamily="49" charset="-122"/>
                          <a:ea typeface="黑体" panose="02010609060101010101" pitchFamily="49" charset="-122"/>
                        </a:rPr>
                        <a:t>Ⅰ</a:t>
                      </a:r>
                      <a:endParaRPr lang="zh-CN" altLang="en-US" sz="2400" dirty="0">
                        <a:solidFill>
                          <a:srgbClr val="000000"/>
                        </a:solidFill>
                        <a:latin typeface="黑体" panose="02010609060101010101" pitchFamily="49" charset="-122"/>
                        <a:ea typeface="黑体" panose="02010609060101010101" pitchFamily="49" charset="-122"/>
                      </a:endParaRPr>
                    </a:p>
                  </a:txBody>
                  <a:tcPr/>
                </a:tc>
              </a:tr>
              <a:tr h="540060">
                <a:tc>
                  <a:txBody>
                    <a:bodyPr/>
                    <a:lstStyle/>
                    <a:p>
                      <a:pPr algn="l"/>
                      <a:r>
                        <a:rPr lang="en-US" altLang="zh-CN" sz="2400" dirty="0" smtClean="0">
                          <a:solidFill>
                            <a:srgbClr val="000000"/>
                          </a:solidFill>
                          <a:latin typeface="黑体" panose="02010609060101010101" pitchFamily="49" charset="-122"/>
                          <a:ea typeface="黑体" panose="02010609060101010101" pitchFamily="49" charset="-122"/>
                        </a:rPr>
                        <a:t>3</a:t>
                      </a:r>
                      <a:r>
                        <a:rPr lang="zh-CN" altLang="en-US" sz="2400" dirty="0" smtClean="0">
                          <a:solidFill>
                            <a:srgbClr val="000000"/>
                          </a:solidFill>
                          <a:latin typeface="黑体" panose="02010609060101010101" pitchFamily="49" charset="-122"/>
                          <a:ea typeface="黑体" panose="02010609060101010101" pitchFamily="49" charset="-122"/>
                        </a:rPr>
                        <a:t>、形变、弹力、胡克定律</a:t>
                      </a:r>
                      <a:endParaRPr lang="zh-CN" altLang="en-US" sz="2400" dirty="0">
                        <a:solidFill>
                          <a:srgbClr val="000000"/>
                        </a:solidFill>
                        <a:latin typeface="黑体" panose="02010609060101010101" pitchFamily="49" charset="-122"/>
                        <a:ea typeface="黑体" panose="02010609060101010101" pitchFamily="49" charset="-122"/>
                      </a:endParaRPr>
                    </a:p>
                  </a:txBody>
                  <a:tcPr/>
                </a:tc>
                <a:tc>
                  <a:txBody>
                    <a:bodyPr/>
                    <a:lstStyle/>
                    <a:p>
                      <a:pPr algn="ctr"/>
                      <a:r>
                        <a:rPr lang="en-US" altLang="zh-CN" sz="2400" dirty="0" smtClean="0">
                          <a:solidFill>
                            <a:srgbClr val="000000"/>
                          </a:solidFill>
                          <a:latin typeface="黑体" panose="02010609060101010101" pitchFamily="49" charset="-122"/>
                          <a:ea typeface="黑体" panose="02010609060101010101" pitchFamily="49" charset="-122"/>
                        </a:rPr>
                        <a:t>Ⅱ</a:t>
                      </a:r>
                      <a:endParaRPr lang="zh-CN" altLang="en-US" sz="2400" dirty="0">
                        <a:solidFill>
                          <a:srgbClr val="000000"/>
                        </a:solidFill>
                        <a:latin typeface="黑体" panose="02010609060101010101" pitchFamily="49" charset="-122"/>
                        <a:ea typeface="黑体" panose="02010609060101010101" pitchFamily="49" charset="-122"/>
                      </a:endParaRPr>
                    </a:p>
                  </a:txBody>
                  <a:tcPr/>
                </a:tc>
              </a:tr>
              <a:tr h="540060">
                <a:tc>
                  <a:txBody>
                    <a:bodyPr/>
                    <a:lstStyle/>
                    <a:p>
                      <a:pPr algn="l"/>
                      <a:r>
                        <a:rPr lang="en-US" altLang="zh-CN" sz="2400" dirty="0" smtClean="0">
                          <a:solidFill>
                            <a:srgbClr val="000000"/>
                          </a:solidFill>
                          <a:latin typeface="黑体" panose="02010609060101010101" pitchFamily="49" charset="-122"/>
                          <a:ea typeface="黑体" panose="02010609060101010101" pitchFamily="49" charset="-122"/>
                        </a:rPr>
                        <a:t>4</a:t>
                      </a:r>
                      <a:r>
                        <a:rPr lang="zh-CN" altLang="en-US" sz="2400" dirty="0" smtClean="0">
                          <a:solidFill>
                            <a:srgbClr val="000000"/>
                          </a:solidFill>
                          <a:latin typeface="黑体" panose="02010609060101010101" pitchFamily="49" charset="-122"/>
                          <a:ea typeface="黑体" panose="02010609060101010101" pitchFamily="49" charset="-122"/>
                        </a:rPr>
                        <a:t>、力是矢量，矢量和标量</a:t>
                      </a:r>
                      <a:endParaRPr lang="zh-CN" altLang="en-US" sz="2400" dirty="0">
                        <a:solidFill>
                          <a:srgbClr val="000000"/>
                        </a:solidFill>
                        <a:latin typeface="黑体" panose="02010609060101010101" pitchFamily="49" charset="-122"/>
                        <a:ea typeface="黑体" panose="02010609060101010101" pitchFamily="49" charset="-122"/>
                      </a:endParaRPr>
                    </a:p>
                  </a:txBody>
                  <a:tcPr/>
                </a:tc>
                <a:tc>
                  <a:txBody>
                    <a:bodyPr/>
                    <a:lstStyle/>
                    <a:p>
                      <a:pPr algn="ctr"/>
                      <a:r>
                        <a:rPr lang="en-US" altLang="zh-CN" sz="2400" dirty="0" smtClean="0">
                          <a:solidFill>
                            <a:srgbClr val="000000"/>
                          </a:solidFill>
                          <a:latin typeface="黑体" panose="02010609060101010101" pitchFamily="49" charset="-122"/>
                          <a:ea typeface="黑体" panose="02010609060101010101" pitchFamily="49" charset="-122"/>
                        </a:rPr>
                        <a:t>Ⅰ</a:t>
                      </a:r>
                      <a:endParaRPr lang="zh-CN" altLang="en-US" sz="2400" dirty="0">
                        <a:solidFill>
                          <a:srgbClr val="000000"/>
                        </a:solidFill>
                        <a:latin typeface="黑体" panose="02010609060101010101" pitchFamily="49" charset="-122"/>
                        <a:ea typeface="黑体" panose="02010609060101010101" pitchFamily="49" charset="-122"/>
                      </a:endParaRPr>
                    </a:p>
                  </a:txBody>
                  <a:tcPr/>
                </a:tc>
              </a:tr>
              <a:tr h="540060">
                <a:tc>
                  <a:txBody>
                    <a:bodyPr/>
                    <a:lstStyle/>
                    <a:p>
                      <a:pPr algn="l"/>
                      <a:r>
                        <a:rPr lang="en-US" altLang="zh-CN" sz="2400" dirty="0" smtClean="0">
                          <a:solidFill>
                            <a:srgbClr val="000000"/>
                          </a:solidFill>
                          <a:latin typeface="黑体" panose="02010609060101010101" pitchFamily="49" charset="-122"/>
                          <a:ea typeface="黑体" panose="02010609060101010101" pitchFamily="49" charset="-122"/>
                        </a:rPr>
                        <a:t>5</a:t>
                      </a:r>
                      <a:r>
                        <a:rPr lang="zh-CN" altLang="en-US" sz="2400" dirty="0" smtClean="0">
                          <a:solidFill>
                            <a:srgbClr val="000000"/>
                          </a:solidFill>
                          <a:latin typeface="黑体" panose="02010609060101010101" pitchFamily="49" charset="-122"/>
                          <a:ea typeface="黑体" panose="02010609060101010101" pitchFamily="49" charset="-122"/>
                        </a:rPr>
                        <a:t>、力的合成和分解</a:t>
                      </a:r>
                      <a:endParaRPr lang="en-US" altLang="zh-CN" sz="2400" dirty="0" smtClean="0">
                        <a:solidFill>
                          <a:srgbClr val="000000"/>
                        </a:solidFill>
                        <a:latin typeface="黑体" panose="02010609060101010101" pitchFamily="49" charset="-122"/>
                        <a:ea typeface="黑体" panose="02010609060101010101" pitchFamily="49" charset="-122"/>
                      </a:endParaRPr>
                    </a:p>
                  </a:txBody>
                  <a:tcPr/>
                </a:tc>
                <a:tc>
                  <a:txBody>
                    <a:bodyPr/>
                    <a:lstStyle/>
                    <a:p>
                      <a:pPr algn="ctr"/>
                      <a:r>
                        <a:rPr lang="en-US" altLang="zh-CN" sz="2400" dirty="0" smtClean="0">
                          <a:solidFill>
                            <a:srgbClr val="000000"/>
                          </a:solidFill>
                          <a:latin typeface="黑体" panose="02010609060101010101" pitchFamily="49" charset="-122"/>
                          <a:ea typeface="黑体" panose="02010609060101010101" pitchFamily="49" charset="-122"/>
                        </a:rPr>
                        <a:t>Ⅱ</a:t>
                      </a:r>
                      <a:endParaRPr lang="zh-CN" altLang="en-US" sz="2400" dirty="0">
                        <a:solidFill>
                          <a:srgbClr val="000000"/>
                        </a:solidFill>
                        <a:latin typeface="黑体" panose="02010609060101010101" pitchFamily="49" charset="-122"/>
                        <a:ea typeface="黑体" panose="02010609060101010101" pitchFamily="49" charset="-122"/>
                      </a:endParaRPr>
                    </a:p>
                  </a:txBody>
                  <a:tcPr/>
                </a:tc>
              </a:tr>
              <a:tr h="540060">
                <a:tc>
                  <a:txBody>
                    <a:bodyPr/>
                    <a:lstStyle/>
                    <a:p>
                      <a:pPr algn="l"/>
                      <a:r>
                        <a:rPr lang="en-US" altLang="zh-CN" sz="2400" dirty="0" smtClean="0">
                          <a:solidFill>
                            <a:srgbClr val="000000"/>
                          </a:solidFill>
                          <a:latin typeface="黑体" panose="02010609060101010101" pitchFamily="49" charset="-122"/>
                          <a:ea typeface="黑体" panose="02010609060101010101" pitchFamily="49" charset="-122"/>
                        </a:rPr>
                        <a:t>6</a:t>
                      </a:r>
                      <a:r>
                        <a:rPr lang="zh-CN" altLang="en-US" sz="2400" dirty="0" smtClean="0">
                          <a:solidFill>
                            <a:srgbClr val="000000"/>
                          </a:solidFill>
                          <a:latin typeface="黑体" panose="02010609060101010101" pitchFamily="49" charset="-122"/>
                          <a:ea typeface="黑体" panose="02010609060101010101" pitchFamily="49" charset="-122"/>
                        </a:rPr>
                        <a:t>、牛顿运动定律及其应用</a:t>
                      </a:r>
                      <a:endParaRPr lang="zh-CN" altLang="en-US" sz="2400" dirty="0">
                        <a:solidFill>
                          <a:srgbClr val="000000"/>
                        </a:solidFill>
                        <a:latin typeface="黑体" panose="02010609060101010101" pitchFamily="49" charset="-122"/>
                        <a:ea typeface="黑体" panose="02010609060101010101" pitchFamily="49" charset="-122"/>
                      </a:endParaRPr>
                    </a:p>
                  </a:txBody>
                  <a:tcPr/>
                </a:tc>
                <a:tc>
                  <a:txBody>
                    <a:bodyPr/>
                    <a:lstStyle/>
                    <a:p>
                      <a:pPr algn="ctr"/>
                      <a:r>
                        <a:rPr lang="en-US" altLang="zh-CN" sz="2400" dirty="0" smtClean="0">
                          <a:solidFill>
                            <a:srgbClr val="000000"/>
                          </a:solidFill>
                          <a:latin typeface="黑体" panose="02010609060101010101" pitchFamily="49" charset="-122"/>
                          <a:ea typeface="黑体" panose="02010609060101010101" pitchFamily="49" charset="-122"/>
                        </a:rPr>
                        <a:t>Ⅱ</a:t>
                      </a:r>
                      <a:endParaRPr lang="zh-CN" altLang="en-US" sz="2400" dirty="0">
                        <a:solidFill>
                          <a:srgbClr val="000000"/>
                        </a:solidFill>
                        <a:latin typeface="黑体" panose="02010609060101010101" pitchFamily="49" charset="-122"/>
                        <a:ea typeface="黑体" panose="02010609060101010101" pitchFamily="49" charset="-122"/>
                      </a:endParaRPr>
                    </a:p>
                  </a:txBody>
                  <a:tcPr/>
                </a:tc>
              </a:tr>
              <a:tr h="540060">
                <a:tc>
                  <a:txBody>
                    <a:bodyPr/>
                    <a:lstStyle/>
                    <a:p>
                      <a:pPr algn="l"/>
                      <a:r>
                        <a:rPr lang="en-US" altLang="zh-CN" sz="2400" dirty="0" smtClean="0">
                          <a:solidFill>
                            <a:srgbClr val="000000"/>
                          </a:solidFill>
                          <a:latin typeface="黑体" panose="02010609060101010101" pitchFamily="49" charset="-122"/>
                          <a:ea typeface="黑体" panose="02010609060101010101" pitchFamily="49" charset="-122"/>
                        </a:rPr>
                        <a:t>7</a:t>
                      </a:r>
                      <a:r>
                        <a:rPr lang="zh-CN" altLang="en-US" sz="2400" dirty="0" smtClean="0">
                          <a:solidFill>
                            <a:srgbClr val="000000"/>
                          </a:solidFill>
                          <a:latin typeface="黑体" panose="02010609060101010101" pitchFamily="49" charset="-122"/>
                          <a:ea typeface="黑体" panose="02010609060101010101" pitchFamily="49" charset="-122"/>
                        </a:rPr>
                        <a:t>、超重和失重</a:t>
                      </a:r>
                      <a:endParaRPr lang="zh-CN" altLang="en-US" sz="2400" dirty="0">
                        <a:solidFill>
                          <a:srgbClr val="000000"/>
                        </a:solidFill>
                        <a:latin typeface="黑体" panose="02010609060101010101" pitchFamily="49" charset="-122"/>
                        <a:ea typeface="黑体" panose="02010609060101010101" pitchFamily="49" charset="-122"/>
                      </a:endParaRPr>
                    </a:p>
                  </a:txBody>
                  <a:tcPr/>
                </a:tc>
                <a:tc>
                  <a:txBody>
                    <a:bodyPr/>
                    <a:lstStyle/>
                    <a:p>
                      <a:pPr algn="ctr"/>
                      <a:r>
                        <a:rPr lang="en-US" altLang="zh-CN" sz="2400" dirty="0" smtClean="0">
                          <a:solidFill>
                            <a:srgbClr val="000000"/>
                          </a:solidFill>
                          <a:latin typeface="黑体" panose="02010609060101010101" pitchFamily="49" charset="-122"/>
                          <a:ea typeface="黑体" panose="02010609060101010101" pitchFamily="49" charset="-122"/>
                        </a:rPr>
                        <a:t>Ⅰ</a:t>
                      </a:r>
                      <a:endParaRPr lang="zh-CN" altLang="en-US" sz="2400" dirty="0">
                        <a:solidFill>
                          <a:srgbClr val="000000"/>
                        </a:solidFill>
                        <a:latin typeface="黑体" panose="02010609060101010101" pitchFamily="49" charset="-122"/>
                        <a:ea typeface="黑体" panose="02010609060101010101" pitchFamily="49" charset="-122"/>
                      </a:endParaRPr>
                    </a:p>
                  </a:txBody>
                  <a:tcPr/>
                </a:tc>
              </a:tr>
            </a:tbl>
          </a:graphicData>
        </a:graphic>
      </p:graphicFrame>
      <p:grpSp>
        <p:nvGrpSpPr>
          <p:cNvPr id="9" name="组合 8"/>
          <p:cNvGrpSpPr/>
          <p:nvPr/>
        </p:nvGrpSpPr>
        <p:grpSpPr>
          <a:xfrm>
            <a:off x="172249" y="1340768"/>
            <a:ext cx="8452743" cy="4247317"/>
            <a:chOff x="253909" y="1308516"/>
            <a:chExt cx="8452743" cy="4247317"/>
          </a:xfrm>
        </p:grpSpPr>
        <p:sp>
          <p:nvSpPr>
            <p:cNvPr id="10" name="TextBox 9"/>
            <p:cNvSpPr txBox="1"/>
            <p:nvPr/>
          </p:nvSpPr>
          <p:spPr>
            <a:xfrm>
              <a:off x="253909" y="1308516"/>
              <a:ext cx="8452743" cy="4247317"/>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black"/>
                </a:solidFill>
                <a:effectLst/>
                <a:uLnTx/>
                <a:uFillTx/>
                <a:latin typeface="Calibri"/>
                <a:ea typeface="宋体"/>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black"/>
                </a:solidFill>
                <a:effectLst/>
                <a:uLnTx/>
                <a:uFillTx/>
                <a:latin typeface="Calibri"/>
                <a:ea typeface="宋体"/>
              </a:endParaRPr>
            </a:p>
          </p:txBody>
        </p:sp>
        <p:pic>
          <p:nvPicPr>
            <p:cNvPr id="11"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484784"/>
              <a:ext cx="8266113" cy="37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00123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00"/>
                </a:solidFill>
              </a:rPr>
              <a:t>三、</a:t>
            </a:r>
            <a:r>
              <a:rPr lang="en-US" altLang="zh-CN" b="1" dirty="0" smtClean="0">
                <a:solidFill>
                  <a:srgbClr val="000000"/>
                </a:solidFill>
              </a:rPr>
              <a:t>《</a:t>
            </a:r>
            <a:r>
              <a:rPr lang="zh-CN" altLang="en-US" b="1" dirty="0" smtClean="0">
                <a:solidFill>
                  <a:srgbClr val="000000"/>
                </a:solidFill>
              </a:rPr>
              <a:t>相互作用</a:t>
            </a:r>
            <a:r>
              <a:rPr lang="en-US" altLang="zh-CN" b="1" dirty="0" smtClean="0">
                <a:solidFill>
                  <a:srgbClr val="000000"/>
                </a:solidFill>
              </a:rPr>
              <a:t>》</a:t>
            </a:r>
            <a:r>
              <a:rPr lang="zh-CN" altLang="en-US" b="1" dirty="0" smtClean="0">
                <a:solidFill>
                  <a:srgbClr val="000000"/>
                </a:solidFill>
              </a:rPr>
              <a:t>教学建议</a:t>
            </a:r>
            <a:endParaRPr lang="zh-CN" altLang="en-US" b="1" dirty="0">
              <a:solidFill>
                <a:srgbClr val="000000"/>
              </a:solidFill>
            </a:endParaRPr>
          </a:p>
        </p:txBody>
      </p:sp>
    </p:spTree>
    <p:extLst>
      <p:ext uri="{BB962C8B-B14F-4D97-AF65-F5344CB8AC3E}">
        <p14:creationId xmlns:p14="http://schemas.microsoft.com/office/powerpoint/2010/main" val="37986469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rPr>
              <a:t>一、新课标要求</a:t>
            </a:r>
            <a:endParaRPr lang="zh-CN" altLang="en-US" b="1" dirty="0">
              <a:solidFill>
                <a:schemeClr val="tx1"/>
              </a:solidFill>
            </a:endParaRPr>
          </a:p>
        </p:txBody>
      </p:sp>
    </p:spTree>
    <p:extLst>
      <p:ext uri="{BB962C8B-B14F-4D97-AF65-F5344CB8AC3E}">
        <p14:creationId xmlns:p14="http://schemas.microsoft.com/office/powerpoint/2010/main" val="2192189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600" b="1" kern="0" dirty="0">
                <a:solidFill>
                  <a:srgbClr val="FF0000"/>
                </a:solidFill>
                <a:latin typeface="Calibri"/>
                <a:ea typeface="宋体"/>
              </a:rPr>
              <a:t>本章教材地位</a:t>
            </a:r>
            <a:endParaRPr lang="zh-CN" altLang="en-US" sz="2400" dirty="0"/>
          </a:p>
        </p:txBody>
      </p:sp>
      <p:sp>
        <p:nvSpPr>
          <p:cNvPr id="3" name="Text Box 14"/>
          <p:cNvSpPr txBox="1">
            <a:spLocks noChangeArrowheads="1"/>
          </p:cNvSpPr>
          <p:nvPr/>
        </p:nvSpPr>
        <p:spPr bwMode="auto">
          <a:xfrm>
            <a:off x="660254" y="1268760"/>
            <a:ext cx="7991475"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0" eaLnBrk="1" fontAlgn="base" hangingPunct="1">
              <a:spcBef>
                <a:spcPct val="50000"/>
              </a:spcBef>
              <a:spcAft>
                <a:spcPct val="0"/>
              </a:spcAft>
            </a:pPr>
            <a:r>
              <a:rPr kumimoji="0" lang="zh-CN" altLang="en-US" sz="2400" b="1" i="0" u="none" strike="noStrike" kern="0" cap="none" spc="0" normalizeH="0" baseline="0" noProof="0" dirty="0" smtClean="0">
                <a:ln>
                  <a:noFill/>
                </a:ln>
                <a:solidFill>
                  <a:srgbClr val="000000"/>
                </a:solidFill>
                <a:effectLst/>
                <a:uLnTx/>
                <a:uFillTx/>
                <a:latin typeface="Arial" pitchFamily="34" charset="0"/>
                <a:ea typeface="宋体" pitchFamily="2" charset="-122"/>
              </a:rPr>
              <a:t>         </a:t>
            </a:r>
            <a:r>
              <a:rPr kumimoji="0" lang="zh-CN" altLang="en-US" sz="2800" b="1" i="0" u="none" strike="noStrike" kern="0" cap="none" spc="0" normalizeH="0" baseline="0" noProof="0" dirty="0" smtClean="0">
                <a:ln>
                  <a:noFill/>
                </a:ln>
                <a:solidFill>
                  <a:srgbClr val="000000"/>
                </a:solidFill>
                <a:effectLst/>
                <a:uLnTx/>
                <a:uFillTx/>
              </a:rPr>
              <a:t>本章讲述的是有关“力”的基础知识，是研究静力学和动力学所必需的预备知识，因此本章内容具有基础性和预备性，目的是通过学习一些具体的力：如重力、弹力、摩擦力，为以后了解和掌握抽象的力的概念做一些</a:t>
            </a:r>
            <a:r>
              <a:rPr lang="zh-CN" altLang="en-US" sz="2800" b="1" kern="0" dirty="0">
                <a:solidFill>
                  <a:srgbClr val="000000"/>
                </a:solidFill>
              </a:rPr>
              <a:t>铺垫</a:t>
            </a:r>
            <a:r>
              <a:rPr lang="zh-CN" altLang="en-US" sz="2800" b="1" kern="0" dirty="0" smtClean="0">
                <a:solidFill>
                  <a:srgbClr val="000000"/>
                </a:solidFill>
              </a:rPr>
              <a:t>。</a:t>
            </a:r>
            <a:endParaRPr lang="en-US" altLang="zh-CN" sz="2800" b="1" kern="0" dirty="0" smtClean="0">
              <a:solidFill>
                <a:srgbClr val="000000"/>
              </a:solidFill>
            </a:endParaRPr>
          </a:p>
          <a:p>
            <a:pPr lvl="0" eaLnBrk="1" fontAlgn="base" hangingPunct="1">
              <a:spcBef>
                <a:spcPct val="50000"/>
              </a:spcBef>
              <a:spcAft>
                <a:spcPct val="0"/>
              </a:spcAft>
            </a:pPr>
            <a:r>
              <a:rPr lang="en-US" altLang="zh-CN" sz="2800" b="1" kern="0" dirty="0">
                <a:solidFill>
                  <a:srgbClr val="000000"/>
                </a:solidFill>
              </a:rPr>
              <a:t> </a:t>
            </a:r>
            <a:r>
              <a:rPr lang="en-US" altLang="zh-CN" sz="2800" b="1" kern="0" dirty="0" smtClean="0">
                <a:solidFill>
                  <a:srgbClr val="000000"/>
                </a:solidFill>
              </a:rPr>
              <a:t>       </a:t>
            </a:r>
            <a:r>
              <a:rPr lang="zh-CN" altLang="en-US" sz="2800" b="1" kern="0" dirty="0" smtClean="0">
                <a:solidFill>
                  <a:srgbClr val="000000"/>
                </a:solidFill>
              </a:rPr>
              <a:t>除介绍力的概念外，本章的另一个目的是完善对矢量及其合成法则的认识。</a:t>
            </a:r>
            <a:endParaRPr kumimoji="0" lang="zh-CN" altLang="en-US" sz="2800" b="1"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320723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sz="3200" b="1" kern="0" dirty="0">
                <a:solidFill>
                  <a:srgbClr val="FF0000"/>
                </a:solidFill>
                <a:latin typeface="Calibri"/>
                <a:ea typeface="宋体"/>
                <a:cs typeface="+mn-cs"/>
              </a:rPr>
              <a:t>本章课时</a:t>
            </a:r>
            <a:r>
              <a:rPr lang="zh-CN" altLang="en-US" sz="3200" b="1" kern="0" dirty="0" smtClean="0">
                <a:solidFill>
                  <a:srgbClr val="FF0000"/>
                </a:solidFill>
                <a:latin typeface="Calibri"/>
                <a:ea typeface="宋体"/>
                <a:cs typeface="+mn-cs"/>
              </a:rPr>
              <a:t>建议</a:t>
            </a:r>
            <a:endParaRPr lang="zh-CN" altLang="en-US" sz="3200" dirty="0"/>
          </a:p>
        </p:txBody>
      </p:sp>
      <p:sp>
        <p:nvSpPr>
          <p:cNvPr id="3" name="TextBox 2"/>
          <p:cNvSpPr txBox="1"/>
          <p:nvPr/>
        </p:nvSpPr>
        <p:spPr>
          <a:xfrm>
            <a:off x="323528" y="1412776"/>
            <a:ext cx="8568952" cy="344710"/>
          </a:xfrm>
          <a:prstGeom prst="rect">
            <a:avLst/>
          </a:prstGeom>
          <a:noFill/>
        </p:spPr>
        <p:txBody>
          <a:bodyPr wrap="square" rtlCol="0">
            <a:spAutoFit/>
          </a:bodyPr>
          <a:lstStyle/>
          <a:p>
            <a:pPr>
              <a:lnSpc>
                <a:spcPct val="130000"/>
              </a:lnSpc>
            </a:pPr>
            <a:endParaRPr lang="zh-CN" altLang="en-US" sz="1400" dirty="0" smtClean="0">
              <a:latin typeface="Arial" panose="020B0604020202020204" pitchFamily="34" charset="0"/>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096242507"/>
              </p:ext>
            </p:extLst>
          </p:nvPr>
        </p:nvGraphicFramePr>
        <p:xfrm>
          <a:off x="827584" y="1268760"/>
          <a:ext cx="7128792" cy="4464495"/>
        </p:xfrm>
        <a:graphic>
          <a:graphicData uri="http://schemas.openxmlformats.org/drawingml/2006/table">
            <a:tbl>
              <a:tblPr firstRow="1" bandRow="1">
                <a:tableStyleId>{C4B1156A-380E-4F78-BDF5-A606A8083BF9}</a:tableStyleId>
              </a:tblPr>
              <a:tblGrid>
                <a:gridCol w="5294920"/>
                <a:gridCol w="1833872"/>
              </a:tblGrid>
              <a:tr h="637785">
                <a:tc>
                  <a:txBody>
                    <a:bodyPr/>
                    <a:lstStyle/>
                    <a:p>
                      <a:r>
                        <a:rPr kumimoji="0" lang="en-US" altLang="zh-CN" sz="2800" b="1" u="none" strike="noStrike" kern="0" cap="none" spc="0" normalizeH="0" baseline="0" noProof="0" dirty="0" smtClean="0">
                          <a:ln>
                            <a:noFill/>
                          </a:ln>
                          <a:solidFill>
                            <a:srgbClr val="000000"/>
                          </a:solidFill>
                          <a:effectLst/>
                          <a:uLnTx/>
                          <a:uFillTx/>
                        </a:rPr>
                        <a:t>1</a:t>
                      </a:r>
                      <a:r>
                        <a:rPr kumimoji="0" lang="zh-CN" altLang="en-US" sz="2800" b="1" u="none" strike="noStrike" kern="0" cap="none" spc="0" normalizeH="0" baseline="0" noProof="0" dirty="0" smtClean="0">
                          <a:ln>
                            <a:noFill/>
                          </a:ln>
                          <a:solidFill>
                            <a:srgbClr val="000000"/>
                          </a:solidFill>
                          <a:effectLst/>
                          <a:uLnTx/>
                          <a:uFillTx/>
                        </a:rPr>
                        <a:t>、重力     基本相互作用</a:t>
                      </a:r>
                      <a:endParaRPr lang="zh-CN" altLang="en-US" sz="2800" b="1" dirty="0">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rgbClr val="000000"/>
                          </a:solidFill>
                          <a:effectLst/>
                          <a:uLnTx/>
                          <a:uFillTx/>
                          <a:latin typeface="Calibri"/>
                          <a:ea typeface="宋体"/>
                          <a:cs typeface="+mn-cs"/>
                        </a:rPr>
                        <a:t>1</a:t>
                      </a:r>
                      <a:r>
                        <a:rPr kumimoji="0" lang="zh-CN" altLang="en-US" sz="2800" b="1" i="0" u="none" strike="noStrike" kern="0" cap="none" spc="0" normalizeH="0" baseline="0" noProof="0" dirty="0" smtClean="0">
                          <a:ln>
                            <a:noFill/>
                          </a:ln>
                          <a:solidFill>
                            <a:srgbClr val="000000"/>
                          </a:solidFill>
                          <a:effectLst/>
                          <a:uLnTx/>
                          <a:uFillTx/>
                          <a:latin typeface="Calibri"/>
                          <a:ea typeface="宋体"/>
                          <a:cs typeface="+mn-cs"/>
                        </a:rPr>
                        <a:t>课时        </a:t>
                      </a:r>
                      <a:endParaRPr kumimoji="0" lang="en-US" altLang="zh-CN" sz="2800" b="1" i="0" u="none" strike="noStrike" kern="0" cap="none" spc="0" normalizeH="0" baseline="0" noProof="0" dirty="0" smtClean="0">
                        <a:ln>
                          <a:noFill/>
                        </a:ln>
                        <a:solidFill>
                          <a:srgbClr val="000000"/>
                        </a:solidFill>
                        <a:effectLst/>
                        <a:uLnTx/>
                        <a:uFillTx/>
                        <a:latin typeface="Calibri"/>
                        <a:ea typeface="宋体"/>
                        <a:cs typeface="+mn-cs"/>
                      </a:endParaRPr>
                    </a:p>
                  </a:txBody>
                  <a:tcPr/>
                </a:tc>
              </a:tr>
              <a:tr h="637785">
                <a:tc>
                  <a:txBody>
                    <a:bodyPr/>
                    <a:lstStyle/>
                    <a:p>
                      <a:r>
                        <a:rPr kumimoji="0" lang="en-US" altLang="zh-CN" sz="2800" b="1" u="none" strike="noStrike" kern="0" cap="none" spc="0" normalizeH="0" baseline="0" noProof="0" dirty="0" smtClean="0">
                          <a:ln>
                            <a:noFill/>
                          </a:ln>
                          <a:solidFill>
                            <a:srgbClr val="000000"/>
                          </a:solidFill>
                          <a:effectLst/>
                          <a:uLnTx/>
                          <a:uFillTx/>
                        </a:rPr>
                        <a:t>2</a:t>
                      </a:r>
                      <a:r>
                        <a:rPr kumimoji="0" lang="zh-CN" altLang="en-US" sz="2800" b="1" u="none" strike="noStrike" kern="0" cap="none" spc="0" normalizeH="0" baseline="0" noProof="0" dirty="0" smtClean="0">
                          <a:ln>
                            <a:noFill/>
                          </a:ln>
                          <a:solidFill>
                            <a:srgbClr val="000000"/>
                          </a:solidFill>
                          <a:effectLst/>
                          <a:uLnTx/>
                          <a:uFillTx/>
                        </a:rPr>
                        <a:t>、弹力</a:t>
                      </a:r>
                      <a:endParaRPr lang="zh-CN" altLang="en-US" sz="2800" b="1" dirty="0">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rgbClr val="000000"/>
                          </a:solidFill>
                          <a:effectLst/>
                          <a:uLnTx/>
                          <a:uFillTx/>
                          <a:latin typeface="Calibri"/>
                          <a:ea typeface="宋体"/>
                          <a:cs typeface="+mn-cs"/>
                        </a:rPr>
                        <a:t>2</a:t>
                      </a:r>
                      <a:r>
                        <a:rPr kumimoji="0" lang="zh-CN" altLang="en-US" sz="2800" b="1" i="0" u="none" strike="noStrike" kern="0" cap="none" spc="0" normalizeH="0" baseline="0" noProof="0" dirty="0" smtClean="0">
                          <a:ln>
                            <a:noFill/>
                          </a:ln>
                          <a:solidFill>
                            <a:srgbClr val="000000"/>
                          </a:solidFill>
                          <a:effectLst/>
                          <a:uLnTx/>
                          <a:uFillTx/>
                          <a:latin typeface="Calibri"/>
                          <a:ea typeface="宋体"/>
                          <a:cs typeface="+mn-cs"/>
                        </a:rPr>
                        <a:t>课时</a:t>
                      </a:r>
                    </a:p>
                  </a:txBody>
                  <a:tcPr/>
                </a:tc>
              </a:tr>
              <a:tr h="637785">
                <a:tc>
                  <a:txBody>
                    <a:bodyPr/>
                    <a:lstStyle/>
                    <a:p>
                      <a:r>
                        <a:rPr kumimoji="0" lang="en-US" altLang="zh-CN" sz="2800" b="1" u="none" strike="noStrike" kern="0" cap="none" spc="0" normalizeH="0" baseline="0" noProof="0" dirty="0" smtClean="0">
                          <a:ln>
                            <a:noFill/>
                          </a:ln>
                          <a:solidFill>
                            <a:srgbClr val="000000"/>
                          </a:solidFill>
                          <a:effectLst/>
                          <a:uLnTx/>
                          <a:uFillTx/>
                        </a:rPr>
                        <a:t>3</a:t>
                      </a:r>
                      <a:r>
                        <a:rPr kumimoji="0" lang="zh-CN" altLang="en-US" sz="2800" b="1" u="none" strike="noStrike" kern="0" cap="none" spc="0" normalizeH="0" baseline="0" noProof="0" dirty="0" smtClean="0">
                          <a:ln>
                            <a:noFill/>
                          </a:ln>
                          <a:solidFill>
                            <a:srgbClr val="000000"/>
                          </a:solidFill>
                          <a:effectLst/>
                          <a:uLnTx/>
                          <a:uFillTx/>
                        </a:rPr>
                        <a:t>、摩擦力</a:t>
                      </a:r>
                      <a:endParaRPr lang="zh-CN" altLang="en-US" sz="2800" b="1" dirty="0">
                        <a:solidFill>
                          <a:srgbClr val="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800" b="1" kern="0" dirty="0" smtClean="0">
                          <a:solidFill>
                            <a:srgbClr val="000000"/>
                          </a:solidFill>
                          <a:latin typeface="Calibri"/>
                          <a:ea typeface="宋体"/>
                        </a:rPr>
                        <a:t>2</a:t>
                      </a:r>
                      <a:r>
                        <a:rPr lang="zh-CN" altLang="en-US" sz="2800" b="1" kern="0" dirty="0" smtClean="0">
                          <a:solidFill>
                            <a:srgbClr val="000000"/>
                          </a:solidFill>
                          <a:latin typeface="Calibri"/>
                          <a:ea typeface="宋体"/>
                        </a:rPr>
                        <a:t>课时</a:t>
                      </a:r>
                    </a:p>
                  </a:txBody>
                  <a:tcPr/>
                </a:tc>
              </a:tr>
              <a:tr h="637785">
                <a:tc>
                  <a:txBody>
                    <a:bodyPr/>
                    <a:lstStyle/>
                    <a:p>
                      <a:r>
                        <a:rPr kumimoji="0" lang="en-US" altLang="zh-CN" sz="2800" b="1" u="none" strike="noStrike" kern="0" cap="none" spc="0" normalizeH="0" baseline="0" noProof="0" dirty="0" smtClean="0">
                          <a:ln>
                            <a:noFill/>
                          </a:ln>
                          <a:solidFill>
                            <a:srgbClr val="000000"/>
                          </a:solidFill>
                          <a:effectLst/>
                          <a:uLnTx/>
                          <a:uFillTx/>
                        </a:rPr>
                        <a:t>4</a:t>
                      </a:r>
                      <a:r>
                        <a:rPr kumimoji="0" lang="zh-CN" altLang="en-US" sz="2800" b="1" u="none" strike="noStrike" kern="0" cap="none" spc="0" normalizeH="0" baseline="0" noProof="0" dirty="0" smtClean="0">
                          <a:ln>
                            <a:noFill/>
                          </a:ln>
                          <a:solidFill>
                            <a:srgbClr val="000000"/>
                          </a:solidFill>
                          <a:effectLst/>
                          <a:uLnTx/>
                          <a:uFillTx/>
                        </a:rPr>
                        <a:t>、力的合成 </a:t>
                      </a:r>
                      <a:endParaRPr lang="zh-CN" altLang="en-US" sz="2800" b="1" dirty="0">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rgbClr val="000000"/>
                          </a:solidFill>
                          <a:effectLst/>
                          <a:uLnTx/>
                          <a:uFillTx/>
                          <a:latin typeface="Calibri"/>
                          <a:ea typeface="宋体"/>
                          <a:cs typeface="+mn-cs"/>
                        </a:rPr>
                        <a:t>2</a:t>
                      </a:r>
                      <a:r>
                        <a:rPr kumimoji="0" lang="zh-CN" altLang="en-US" sz="2800" b="1" i="0" u="none" strike="noStrike" kern="0" cap="none" spc="0" normalizeH="0" baseline="0" noProof="0" dirty="0" smtClean="0">
                          <a:ln>
                            <a:noFill/>
                          </a:ln>
                          <a:solidFill>
                            <a:srgbClr val="000000"/>
                          </a:solidFill>
                          <a:effectLst/>
                          <a:uLnTx/>
                          <a:uFillTx/>
                          <a:latin typeface="Calibri"/>
                          <a:ea typeface="宋体"/>
                          <a:cs typeface="+mn-cs"/>
                        </a:rPr>
                        <a:t>课时</a:t>
                      </a:r>
                    </a:p>
                  </a:txBody>
                  <a:tcPr/>
                </a:tc>
              </a:tr>
              <a:tr h="637785">
                <a:tc>
                  <a:txBody>
                    <a:bodyPr/>
                    <a:lstStyle/>
                    <a:p>
                      <a:r>
                        <a:rPr kumimoji="0" lang="en-US" altLang="zh-CN" sz="2800" b="1" u="none" strike="noStrike" kern="0" cap="none" spc="0" normalizeH="0" baseline="0" noProof="0" dirty="0" smtClean="0">
                          <a:ln>
                            <a:noFill/>
                          </a:ln>
                          <a:solidFill>
                            <a:srgbClr val="000000"/>
                          </a:solidFill>
                          <a:effectLst/>
                          <a:uLnTx/>
                          <a:uFillTx/>
                        </a:rPr>
                        <a:t>5</a:t>
                      </a:r>
                      <a:r>
                        <a:rPr kumimoji="0" lang="zh-CN" altLang="en-US" sz="2800" b="1" u="none" strike="noStrike" kern="0" cap="none" spc="0" normalizeH="0" baseline="0" noProof="0" dirty="0" smtClean="0">
                          <a:ln>
                            <a:noFill/>
                          </a:ln>
                          <a:solidFill>
                            <a:srgbClr val="000000"/>
                          </a:solidFill>
                          <a:effectLst/>
                          <a:uLnTx/>
                          <a:uFillTx/>
                        </a:rPr>
                        <a:t>、力的分解</a:t>
                      </a:r>
                      <a:endParaRPr lang="zh-CN" altLang="en-US" sz="2800" b="1" dirty="0">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rgbClr val="000000"/>
                          </a:solidFill>
                          <a:effectLst/>
                          <a:uLnTx/>
                          <a:uFillTx/>
                          <a:latin typeface="Calibri"/>
                          <a:ea typeface="宋体"/>
                          <a:cs typeface="+mn-cs"/>
                        </a:rPr>
                        <a:t>1</a:t>
                      </a:r>
                      <a:r>
                        <a:rPr kumimoji="0" lang="zh-CN" altLang="en-US" sz="2800" b="1" i="0" u="none" strike="noStrike" kern="0" cap="none" spc="0" normalizeH="0" baseline="0" noProof="0" dirty="0" smtClean="0">
                          <a:ln>
                            <a:noFill/>
                          </a:ln>
                          <a:solidFill>
                            <a:srgbClr val="000000"/>
                          </a:solidFill>
                          <a:effectLst/>
                          <a:uLnTx/>
                          <a:uFillTx/>
                          <a:latin typeface="Calibri"/>
                          <a:ea typeface="宋体"/>
                          <a:cs typeface="+mn-cs"/>
                        </a:rPr>
                        <a:t>课时</a:t>
                      </a:r>
                    </a:p>
                  </a:txBody>
                  <a:tcPr/>
                </a:tc>
              </a:tr>
              <a:tr h="637785">
                <a:tc>
                  <a:txBody>
                    <a:bodyPr/>
                    <a:lstStyle/>
                    <a:p>
                      <a:r>
                        <a:rPr kumimoji="0" lang="zh-CN" altLang="en-US" sz="2800" b="1" u="none" strike="noStrike" kern="0" cap="none" spc="0" normalizeH="0" baseline="0" noProof="0" dirty="0" smtClean="0">
                          <a:ln>
                            <a:noFill/>
                          </a:ln>
                          <a:solidFill>
                            <a:srgbClr val="000000"/>
                          </a:solidFill>
                          <a:effectLst/>
                          <a:uLnTx/>
                          <a:uFillTx/>
                        </a:rPr>
                        <a:t>习题课</a:t>
                      </a:r>
                      <a:endParaRPr lang="zh-CN" altLang="en-US" sz="2800" b="1" dirty="0">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rgbClr val="000000"/>
                          </a:solidFill>
                          <a:effectLst/>
                          <a:uLnTx/>
                          <a:uFillTx/>
                          <a:latin typeface="Calibri"/>
                          <a:ea typeface="宋体"/>
                          <a:cs typeface="+mn-cs"/>
                        </a:rPr>
                        <a:t>1</a:t>
                      </a:r>
                      <a:r>
                        <a:rPr kumimoji="0" lang="zh-CN" altLang="en-US" sz="2800" b="1" i="0" u="none" strike="noStrike" kern="0" cap="none" spc="0" normalizeH="0" baseline="0" noProof="0" dirty="0" smtClean="0">
                          <a:ln>
                            <a:noFill/>
                          </a:ln>
                          <a:solidFill>
                            <a:srgbClr val="000000"/>
                          </a:solidFill>
                          <a:effectLst/>
                          <a:uLnTx/>
                          <a:uFillTx/>
                          <a:latin typeface="Calibri"/>
                          <a:ea typeface="宋体"/>
                          <a:cs typeface="+mn-cs"/>
                        </a:rPr>
                        <a:t>课时</a:t>
                      </a:r>
                    </a:p>
                  </a:txBody>
                  <a:tcPr/>
                </a:tc>
              </a:tr>
              <a:tr h="637785">
                <a:tc>
                  <a:txBody>
                    <a:bodyPr/>
                    <a:lstStyle/>
                    <a:p>
                      <a:r>
                        <a:rPr kumimoji="0" lang="zh-CN" altLang="en-US" sz="2800" b="1" i="0" u="none" strike="noStrike" kern="0" cap="none" spc="0" normalizeH="0" baseline="0" noProof="0" dirty="0" smtClean="0">
                          <a:ln>
                            <a:noFill/>
                          </a:ln>
                          <a:solidFill>
                            <a:srgbClr val="0070C0"/>
                          </a:solidFill>
                          <a:effectLst/>
                          <a:uLnTx/>
                          <a:uFillTx/>
                          <a:latin typeface="Calibri"/>
                          <a:ea typeface="宋体"/>
                          <a:cs typeface="+mn-cs"/>
                        </a:rPr>
                        <a:t>总学时 </a:t>
                      </a:r>
                      <a:endParaRPr lang="zh-CN" altLang="en-US" sz="2800" b="1" dirty="0">
                        <a:solidFill>
                          <a:srgbClr val="0070C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rgbClr val="0070C0"/>
                          </a:solidFill>
                          <a:effectLst/>
                          <a:uLnTx/>
                          <a:uFillTx/>
                          <a:latin typeface="Calibri"/>
                          <a:ea typeface="宋体"/>
                          <a:cs typeface="+mn-cs"/>
                        </a:rPr>
                        <a:t>9</a:t>
                      </a:r>
                      <a:r>
                        <a:rPr kumimoji="0" lang="zh-CN" altLang="en-US" sz="2800" b="1" i="0" u="none" strike="noStrike" kern="0" cap="none" spc="0" normalizeH="0" baseline="0" noProof="0" dirty="0" smtClean="0">
                          <a:ln>
                            <a:noFill/>
                          </a:ln>
                          <a:solidFill>
                            <a:srgbClr val="0070C0"/>
                          </a:solidFill>
                          <a:effectLst/>
                          <a:uLnTx/>
                          <a:uFillTx/>
                          <a:latin typeface="Calibri"/>
                          <a:ea typeface="宋体"/>
                          <a:cs typeface="+mn-cs"/>
                        </a:rPr>
                        <a:t>课时</a:t>
                      </a:r>
                    </a:p>
                  </a:txBody>
                  <a:tcPr/>
                </a:tc>
              </a:tr>
            </a:tbl>
          </a:graphicData>
        </a:graphic>
      </p:graphicFrame>
    </p:spTree>
    <p:extLst>
      <p:ext uri="{BB962C8B-B14F-4D97-AF65-F5344CB8AC3E}">
        <p14:creationId xmlns:p14="http://schemas.microsoft.com/office/powerpoint/2010/main" val="168200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1619672" y="1196752"/>
            <a:ext cx="1512168" cy="2736304"/>
          </a:xfrm>
          <a:prstGeom prst="ellipse">
            <a:avLst/>
          </a:prstGeom>
          <a:solidFill>
            <a:schemeClr val="accent3">
              <a:lumMod val="40000"/>
              <a:lumOff val="60000"/>
            </a:schemeClr>
          </a:solid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sz="3200" dirty="0" smtClean="0"/>
              <a:t>重点内容</a:t>
            </a:r>
            <a:endParaRPr lang="zh-CN" altLang="en-US" sz="3200" dirty="0"/>
          </a:p>
        </p:txBody>
      </p:sp>
      <p:sp>
        <p:nvSpPr>
          <p:cNvPr id="4" name="TextBox 3"/>
          <p:cNvSpPr txBox="1"/>
          <p:nvPr/>
        </p:nvSpPr>
        <p:spPr>
          <a:xfrm>
            <a:off x="1792019" y="3264024"/>
            <a:ext cx="1152128" cy="572464"/>
          </a:xfrm>
          <a:prstGeom prst="rect">
            <a:avLst/>
          </a:prstGeom>
          <a:noFill/>
          <a:ln>
            <a:solidFill>
              <a:srgbClr val="C00000"/>
            </a:solidFill>
          </a:ln>
        </p:spPr>
        <p:txBody>
          <a:bodyPr wrap="square" rtlCol="0">
            <a:spAutoFit/>
          </a:bodyPr>
          <a:lstStyle/>
          <a:p>
            <a:pPr algn="ctr">
              <a:lnSpc>
                <a:spcPct val="130000"/>
              </a:lnSpc>
            </a:pPr>
            <a:r>
              <a:rPr lang="zh-CN" altLang="en-US" sz="2400" b="1" dirty="0" smtClean="0">
                <a:solidFill>
                  <a:srgbClr val="000000"/>
                </a:solidFill>
                <a:ea typeface="微软雅黑" panose="020B0503020204020204" pitchFamily="34" charset="-122"/>
              </a:rPr>
              <a:t>重力</a:t>
            </a:r>
          </a:p>
        </p:txBody>
      </p:sp>
      <p:sp>
        <p:nvSpPr>
          <p:cNvPr id="5" name="TextBox 4"/>
          <p:cNvSpPr txBox="1"/>
          <p:nvPr/>
        </p:nvSpPr>
        <p:spPr>
          <a:xfrm>
            <a:off x="1792019" y="2399928"/>
            <a:ext cx="1152128" cy="572464"/>
          </a:xfrm>
          <a:prstGeom prst="rect">
            <a:avLst/>
          </a:prstGeom>
          <a:noFill/>
          <a:ln>
            <a:solidFill>
              <a:srgbClr val="C00000"/>
            </a:solidFill>
          </a:ln>
        </p:spPr>
        <p:txBody>
          <a:bodyPr wrap="square" rtlCol="0">
            <a:spAutoFit/>
          </a:bodyPr>
          <a:lstStyle/>
          <a:p>
            <a:pPr algn="ctr">
              <a:lnSpc>
                <a:spcPct val="130000"/>
              </a:lnSpc>
            </a:pPr>
            <a:r>
              <a:rPr lang="zh-CN" altLang="en-US" sz="2400" b="1" dirty="0" smtClean="0">
                <a:solidFill>
                  <a:srgbClr val="000000"/>
                </a:solidFill>
                <a:ea typeface="微软雅黑" panose="020B0503020204020204" pitchFamily="34" charset="-122"/>
              </a:rPr>
              <a:t>弹力</a:t>
            </a:r>
          </a:p>
        </p:txBody>
      </p:sp>
      <p:sp>
        <p:nvSpPr>
          <p:cNvPr id="6" name="TextBox 5"/>
          <p:cNvSpPr txBox="1"/>
          <p:nvPr/>
        </p:nvSpPr>
        <p:spPr>
          <a:xfrm>
            <a:off x="1790464" y="1455327"/>
            <a:ext cx="1152128" cy="572464"/>
          </a:xfrm>
          <a:prstGeom prst="rect">
            <a:avLst/>
          </a:prstGeom>
          <a:noFill/>
          <a:ln>
            <a:solidFill>
              <a:srgbClr val="C00000"/>
            </a:solidFill>
          </a:ln>
        </p:spPr>
        <p:txBody>
          <a:bodyPr wrap="square" rtlCol="0">
            <a:spAutoFit/>
          </a:bodyPr>
          <a:lstStyle/>
          <a:p>
            <a:pPr algn="ctr">
              <a:lnSpc>
                <a:spcPct val="130000"/>
              </a:lnSpc>
            </a:pPr>
            <a:r>
              <a:rPr lang="zh-CN" altLang="en-US" sz="2400" b="1" dirty="0" smtClean="0">
                <a:solidFill>
                  <a:srgbClr val="000000"/>
                </a:solidFill>
                <a:ea typeface="微软雅黑" panose="020B0503020204020204" pitchFamily="34" charset="-122"/>
              </a:rPr>
              <a:t>摩擦力</a:t>
            </a:r>
          </a:p>
        </p:txBody>
      </p:sp>
      <p:sp>
        <p:nvSpPr>
          <p:cNvPr id="7" name="左大括号 6"/>
          <p:cNvSpPr/>
          <p:nvPr/>
        </p:nvSpPr>
        <p:spPr>
          <a:xfrm>
            <a:off x="2942591" y="2399928"/>
            <a:ext cx="248433" cy="72008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sp>
        <p:nvSpPr>
          <p:cNvPr id="8" name="TextBox 7"/>
          <p:cNvSpPr txBox="1"/>
          <p:nvPr/>
        </p:nvSpPr>
        <p:spPr>
          <a:xfrm>
            <a:off x="3191025" y="2209491"/>
            <a:ext cx="2821135" cy="492443"/>
          </a:xfrm>
          <a:prstGeom prst="rect">
            <a:avLst/>
          </a:prstGeom>
          <a:noFill/>
          <a:ln>
            <a:noFill/>
          </a:ln>
        </p:spPr>
        <p:txBody>
          <a:bodyPr wrap="square" rtlCol="0">
            <a:spAutoFit/>
          </a:bodyPr>
          <a:lstStyle/>
          <a:p>
            <a:pPr>
              <a:lnSpc>
                <a:spcPct val="130000"/>
              </a:lnSpc>
            </a:pPr>
            <a:r>
              <a:rPr lang="zh-CN" altLang="en-US" sz="2000" b="1" dirty="0" smtClean="0">
                <a:solidFill>
                  <a:srgbClr val="000000"/>
                </a:solidFill>
                <a:ea typeface="微软雅黑" panose="020B0503020204020204" pitchFamily="34" charset="-122"/>
              </a:rPr>
              <a:t>满足胡克定律的弹性力</a:t>
            </a:r>
          </a:p>
        </p:txBody>
      </p:sp>
      <p:sp>
        <p:nvSpPr>
          <p:cNvPr id="9" name="TextBox 8"/>
          <p:cNvSpPr txBox="1"/>
          <p:nvPr/>
        </p:nvSpPr>
        <p:spPr>
          <a:xfrm>
            <a:off x="3158616" y="2811079"/>
            <a:ext cx="6048672" cy="452945"/>
          </a:xfrm>
          <a:prstGeom prst="rect">
            <a:avLst/>
          </a:prstGeom>
          <a:noFill/>
          <a:ln>
            <a:noFill/>
          </a:ln>
        </p:spPr>
        <p:txBody>
          <a:bodyPr wrap="square" rtlCol="0">
            <a:spAutoFit/>
          </a:bodyPr>
          <a:lstStyle/>
          <a:p>
            <a:pPr>
              <a:lnSpc>
                <a:spcPct val="130000"/>
              </a:lnSpc>
            </a:pPr>
            <a:r>
              <a:rPr lang="zh-CN" altLang="en-US" sz="2000" b="1" dirty="0" smtClean="0">
                <a:solidFill>
                  <a:srgbClr val="000000"/>
                </a:solidFill>
                <a:ea typeface="微软雅黑" panose="020B0503020204020204" pitchFamily="34" charset="-122"/>
              </a:rPr>
              <a:t>不满足胡克定律的弹性力：压力、张力、推力</a:t>
            </a:r>
            <a:r>
              <a:rPr lang="en-US" altLang="zh-CN" sz="2000" b="1" dirty="0" smtClean="0">
                <a:solidFill>
                  <a:srgbClr val="000000"/>
                </a:solidFill>
                <a:ea typeface="微软雅黑" panose="020B0503020204020204" pitchFamily="34" charset="-122"/>
              </a:rPr>
              <a:t>……</a:t>
            </a:r>
            <a:endParaRPr lang="zh-CN" altLang="en-US" sz="2000" b="1" dirty="0" smtClean="0">
              <a:solidFill>
                <a:srgbClr val="000000"/>
              </a:solidFill>
              <a:ea typeface="微软雅黑" panose="020B0503020204020204" pitchFamily="34" charset="-122"/>
            </a:endParaRPr>
          </a:p>
        </p:txBody>
      </p:sp>
      <p:sp>
        <p:nvSpPr>
          <p:cNvPr id="10" name="左大括号 9"/>
          <p:cNvSpPr/>
          <p:nvPr/>
        </p:nvSpPr>
        <p:spPr>
          <a:xfrm>
            <a:off x="1430424" y="1734121"/>
            <a:ext cx="361595" cy="1076958"/>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sp>
        <p:nvSpPr>
          <p:cNvPr id="11" name="TextBox 10"/>
          <p:cNvSpPr txBox="1"/>
          <p:nvPr/>
        </p:nvSpPr>
        <p:spPr>
          <a:xfrm>
            <a:off x="3158616" y="1196752"/>
            <a:ext cx="4085166" cy="492443"/>
          </a:xfrm>
          <a:prstGeom prst="rect">
            <a:avLst/>
          </a:prstGeom>
          <a:noFill/>
          <a:ln>
            <a:noFill/>
          </a:ln>
        </p:spPr>
        <p:txBody>
          <a:bodyPr wrap="square" rtlCol="0">
            <a:spAutoFit/>
          </a:bodyPr>
          <a:lstStyle/>
          <a:p>
            <a:pPr>
              <a:lnSpc>
                <a:spcPct val="130000"/>
              </a:lnSpc>
            </a:pPr>
            <a:r>
              <a:rPr lang="zh-CN" altLang="en-US" sz="2000" b="1" dirty="0" smtClean="0">
                <a:solidFill>
                  <a:srgbClr val="000000"/>
                </a:solidFill>
                <a:ea typeface="微软雅黑" panose="020B0503020204020204" pitchFamily="34" charset="-122"/>
              </a:rPr>
              <a:t>滑动摩擦力</a:t>
            </a:r>
          </a:p>
        </p:txBody>
      </p:sp>
      <p:sp>
        <p:nvSpPr>
          <p:cNvPr id="12" name="TextBox 11"/>
          <p:cNvSpPr txBox="1"/>
          <p:nvPr/>
        </p:nvSpPr>
        <p:spPr>
          <a:xfrm>
            <a:off x="3131840" y="1700808"/>
            <a:ext cx="1997351" cy="492443"/>
          </a:xfrm>
          <a:prstGeom prst="rect">
            <a:avLst/>
          </a:prstGeom>
          <a:noFill/>
          <a:ln>
            <a:noFill/>
          </a:ln>
        </p:spPr>
        <p:txBody>
          <a:bodyPr wrap="square" rtlCol="0">
            <a:spAutoFit/>
          </a:bodyPr>
          <a:lstStyle/>
          <a:p>
            <a:pPr>
              <a:lnSpc>
                <a:spcPct val="130000"/>
              </a:lnSpc>
            </a:pPr>
            <a:r>
              <a:rPr lang="zh-CN" altLang="en-US" sz="2000" b="1" dirty="0" smtClean="0">
                <a:solidFill>
                  <a:srgbClr val="000000"/>
                </a:solidFill>
                <a:ea typeface="微软雅黑" panose="020B0503020204020204" pitchFamily="34" charset="-122"/>
              </a:rPr>
              <a:t>静摩擦力</a:t>
            </a:r>
          </a:p>
        </p:txBody>
      </p:sp>
      <p:sp>
        <p:nvSpPr>
          <p:cNvPr id="13" name="左大括号 12"/>
          <p:cNvSpPr/>
          <p:nvPr/>
        </p:nvSpPr>
        <p:spPr>
          <a:xfrm>
            <a:off x="2942592" y="1340768"/>
            <a:ext cx="248433" cy="72008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sp>
        <p:nvSpPr>
          <p:cNvPr id="14" name="TextBox 13"/>
          <p:cNvSpPr txBox="1"/>
          <p:nvPr/>
        </p:nvSpPr>
        <p:spPr>
          <a:xfrm>
            <a:off x="854360" y="1506236"/>
            <a:ext cx="576064" cy="1532727"/>
          </a:xfrm>
          <a:prstGeom prst="rect">
            <a:avLst/>
          </a:prstGeom>
          <a:noFill/>
          <a:ln>
            <a:solidFill>
              <a:srgbClr val="C00000"/>
            </a:solidFill>
          </a:ln>
        </p:spPr>
        <p:txBody>
          <a:bodyPr wrap="square" rtlCol="0">
            <a:spAutoFit/>
          </a:bodyPr>
          <a:lstStyle/>
          <a:p>
            <a:pPr algn="ctr">
              <a:lnSpc>
                <a:spcPct val="130000"/>
              </a:lnSpc>
            </a:pPr>
            <a:r>
              <a:rPr lang="zh-CN" altLang="en-US" sz="2400" b="1" dirty="0" smtClean="0">
                <a:solidFill>
                  <a:srgbClr val="000000"/>
                </a:solidFill>
                <a:ea typeface="微软雅黑" panose="020B0503020204020204" pitchFamily="34" charset="-122"/>
              </a:rPr>
              <a:t>接触力</a:t>
            </a:r>
          </a:p>
        </p:txBody>
      </p:sp>
      <p:sp>
        <p:nvSpPr>
          <p:cNvPr id="15" name="TextBox 14"/>
          <p:cNvSpPr txBox="1"/>
          <p:nvPr/>
        </p:nvSpPr>
        <p:spPr>
          <a:xfrm>
            <a:off x="854360" y="3933056"/>
            <a:ext cx="576064" cy="1052596"/>
          </a:xfrm>
          <a:prstGeom prst="rect">
            <a:avLst/>
          </a:prstGeom>
          <a:noFill/>
          <a:ln>
            <a:solidFill>
              <a:srgbClr val="C00000"/>
            </a:solidFill>
          </a:ln>
        </p:spPr>
        <p:txBody>
          <a:bodyPr wrap="square" rtlCol="0">
            <a:spAutoFit/>
          </a:bodyPr>
          <a:lstStyle/>
          <a:p>
            <a:pPr algn="ctr">
              <a:lnSpc>
                <a:spcPct val="130000"/>
              </a:lnSpc>
            </a:pPr>
            <a:r>
              <a:rPr lang="zh-CN" altLang="en-US" sz="2400" b="1" dirty="0" smtClean="0">
                <a:solidFill>
                  <a:srgbClr val="000000"/>
                </a:solidFill>
                <a:ea typeface="微软雅黑" panose="020B0503020204020204" pitchFamily="34" charset="-122"/>
              </a:rPr>
              <a:t>场力</a:t>
            </a:r>
          </a:p>
        </p:txBody>
      </p:sp>
      <p:sp>
        <p:nvSpPr>
          <p:cNvPr id="16" name="TextBox 15"/>
          <p:cNvSpPr txBox="1"/>
          <p:nvPr/>
        </p:nvSpPr>
        <p:spPr>
          <a:xfrm>
            <a:off x="3229067" y="3261962"/>
            <a:ext cx="1441718" cy="572464"/>
          </a:xfrm>
          <a:prstGeom prst="rect">
            <a:avLst/>
          </a:prstGeom>
          <a:noFill/>
          <a:ln>
            <a:solidFill>
              <a:srgbClr val="C00000"/>
            </a:solidFill>
          </a:ln>
        </p:spPr>
        <p:txBody>
          <a:bodyPr wrap="square" rtlCol="0">
            <a:spAutoFit/>
          </a:bodyPr>
          <a:lstStyle/>
          <a:p>
            <a:pPr>
              <a:lnSpc>
                <a:spcPct val="130000"/>
              </a:lnSpc>
            </a:pPr>
            <a:r>
              <a:rPr lang="zh-CN" altLang="en-US" sz="2400" b="1" dirty="0" smtClean="0">
                <a:solidFill>
                  <a:srgbClr val="000000"/>
                </a:solidFill>
                <a:ea typeface="微软雅黑" panose="020B0503020204020204" pitchFamily="34" charset="-122"/>
              </a:rPr>
              <a:t>万有引力</a:t>
            </a:r>
          </a:p>
        </p:txBody>
      </p:sp>
      <p:sp>
        <p:nvSpPr>
          <p:cNvPr id="17" name="右箭头 16"/>
          <p:cNvSpPr/>
          <p:nvPr/>
        </p:nvSpPr>
        <p:spPr>
          <a:xfrm>
            <a:off x="2983747" y="3526532"/>
            <a:ext cx="246877" cy="118492"/>
          </a:xfrm>
          <a:prstGeom prst="right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8" name="左大括号 17"/>
          <p:cNvSpPr/>
          <p:nvPr/>
        </p:nvSpPr>
        <p:spPr>
          <a:xfrm>
            <a:off x="1402026" y="3658698"/>
            <a:ext cx="361595" cy="1570501"/>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sp>
        <p:nvSpPr>
          <p:cNvPr id="19" name="TextBox 18"/>
          <p:cNvSpPr txBox="1"/>
          <p:nvPr/>
        </p:nvSpPr>
        <p:spPr>
          <a:xfrm>
            <a:off x="1831618" y="4166128"/>
            <a:ext cx="4639366" cy="572464"/>
          </a:xfrm>
          <a:prstGeom prst="rect">
            <a:avLst/>
          </a:prstGeom>
          <a:noFill/>
          <a:ln>
            <a:solidFill>
              <a:srgbClr val="C00000"/>
            </a:solidFill>
          </a:ln>
        </p:spPr>
        <p:txBody>
          <a:bodyPr wrap="square" rtlCol="0">
            <a:spAutoFit/>
          </a:bodyPr>
          <a:lstStyle/>
          <a:p>
            <a:pPr>
              <a:lnSpc>
                <a:spcPct val="130000"/>
              </a:lnSpc>
            </a:pPr>
            <a:r>
              <a:rPr lang="zh-CN" altLang="en-US" sz="2400" b="1" dirty="0" smtClean="0">
                <a:solidFill>
                  <a:srgbClr val="000000"/>
                </a:solidFill>
                <a:ea typeface="微软雅黑" panose="020B0503020204020204" pitchFamily="34" charset="-122"/>
              </a:rPr>
              <a:t>电场力（静电场力、非静电场力）</a:t>
            </a:r>
          </a:p>
        </p:txBody>
      </p:sp>
      <p:sp>
        <p:nvSpPr>
          <p:cNvPr id="20" name="TextBox 19"/>
          <p:cNvSpPr txBox="1"/>
          <p:nvPr/>
        </p:nvSpPr>
        <p:spPr>
          <a:xfrm>
            <a:off x="1831618" y="4966691"/>
            <a:ext cx="4639365" cy="572464"/>
          </a:xfrm>
          <a:prstGeom prst="rect">
            <a:avLst/>
          </a:prstGeom>
          <a:noFill/>
          <a:ln>
            <a:solidFill>
              <a:srgbClr val="C00000"/>
            </a:solidFill>
          </a:ln>
        </p:spPr>
        <p:txBody>
          <a:bodyPr wrap="square" rtlCol="0">
            <a:spAutoFit/>
          </a:bodyPr>
          <a:lstStyle/>
          <a:p>
            <a:pPr>
              <a:lnSpc>
                <a:spcPct val="130000"/>
              </a:lnSpc>
            </a:pPr>
            <a:r>
              <a:rPr lang="zh-CN" altLang="en-US" sz="2400" b="1" dirty="0" smtClean="0">
                <a:solidFill>
                  <a:srgbClr val="000000"/>
                </a:solidFill>
                <a:ea typeface="微软雅黑" panose="020B0503020204020204" pitchFamily="34" charset="-122"/>
              </a:rPr>
              <a:t>磁场力（安培力、洛伦兹力）</a:t>
            </a:r>
          </a:p>
        </p:txBody>
      </p:sp>
      <p:sp>
        <p:nvSpPr>
          <p:cNvPr id="21" name="圆角矩形标注 20"/>
          <p:cNvSpPr/>
          <p:nvPr/>
        </p:nvSpPr>
        <p:spPr>
          <a:xfrm>
            <a:off x="2942591" y="3212976"/>
            <a:ext cx="1989449" cy="671094"/>
          </a:xfrm>
          <a:prstGeom prst="wedgeRoundRectCallout">
            <a:avLst>
              <a:gd name="adj1" fmla="val 49679"/>
              <a:gd name="adj2" fmla="val -24011"/>
              <a:gd name="adj3" fmla="val 16667"/>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23" name="TextBox 22"/>
          <p:cNvSpPr txBox="1"/>
          <p:nvPr/>
        </p:nvSpPr>
        <p:spPr>
          <a:xfrm>
            <a:off x="179512" y="1727463"/>
            <a:ext cx="504056" cy="2925673"/>
          </a:xfrm>
          <a:prstGeom prst="rect">
            <a:avLst/>
          </a:prstGeom>
          <a:noFill/>
          <a:ln w="57150">
            <a:solidFill>
              <a:srgbClr val="00B050"/>
            </a:solidFill>
          </a:ln>
        </p:spPr>
        <p:txBody>
          <a:bodyPr wrap="square" rtlCol="0">
            <a:spAutoFit/>
          </a:bodyPr>
          <a:lstStyle/>
          <a:p>
            <a:pPr>
              <a:lnSpc>
                <a:spcPct val="130000"/>
              </a:lnSpc>
            </a:pPr>
            <a:r>
              <a:rPr lang="zh-CN" altLang="en-US" sz="2400" dirty="0" smtClean="0">
                <a:solidFill>
                  <a:srgbClr val="000000"/>
                </a:solidFill>
                <a:ea typeface="微软雅黑" panose="020B0503020204020204" pitchFamily="34" charset="-122"/>
              </a:rPr>
              <a:t>电磁相互作用</a:t>
            </a:r>
          </a:p>
        </p:txBody>
      </p:sp>
      <p:cxnSp>
        <p:nvCxnSpPr>
          <p:cNvPr id="22" name="直接连接符 21"/>
          <p:cNvCxnSpPr/>
          <p:nvPr/>
        </p:nvCxnSpPr>
        <p:spPr>
          <a:xfrm>
            <a:off x="3351815" y="2701934"/>
            <a:ext cx="251632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191025" y="4005064"/>
            <a:ext cx="147976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115424" y="4797152"/>
            <a:ext cx="131256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0898" y="2286063"/>
            <a:ext cx="1800200" cy="525016"/>
          </a:xfrm>
          <a:prstGeom prst="rect">
            <a:avLst/>
          </a:prstGeom>
          <a:noFill/>
        </p:spPr>
        <p:txBody>
          <a:bodyPr wrap="square" rtlCol="0">
            <a:spAutoFit/>
          </a:bodyPr>
          <a:lstStyle/>
          <a:p>
            <a:pPr>
              <a:lnSpc>
                <a:spcPct val="130000"/>
              </a:lnSpc>
            </a:pPr>
            <a:r>
              <a:rPr lang="zh-CN" altLang="en-US" sz="2400" b="1" dirty="0" smtClean="0">
                <a:solidFill>
                  <a:srgbClr val="00B0F0"/>
                </a:solidFill>
                <a:latin typeface="Arial" panose="020B0604020202020204" pitchFamily="34" charset="0"/>
                <a:ea typeface="微软雅黑" panose="020B0503020204020204" pitchFamily="34" charset="-122"/>
              </a:rPr>
              <a:t>（</a:t>
            </a:r>
            <a:r>
              <a:rPr lang="zh-CN" altLang="en-US" sz="2400" b="1" dirty="0">
                <a:solidFill>
                  <a:srgbClr val="00B0F0"/>
                </a:solidFill>
                <a:latin typeface="Arial" panose="020B0604020202020204" pitchFamily="34" charset="0"/>
                <a:ea typeface="微软雅黑" panose="020B0503020204020204" pitchFamily="34" charset="-122"/>
              </a:rPr>
              <a:t>保守力）</a:t>
            </a:r>
            <a:endParaRPr lang="zh-CN" altLang="en-US" sz="2400" b="1" dirty="0" smtClean="0">
              <a:solidFill>
                <a:srgbClr val="00B0F0"/>
              </a:solidFill>
              <a:latin typeface="Arial" panose="020B0604020202020204" pitchFamily="34" charset="0"/>
              <a:ea typeface="微软雅黑" panose="020B0503020204020204" pitchFamily="34" charset="-122"/>
            </a:endParaRPr>
          </a:p>
        </p:txBody>
      </p:sp>
      <p:sp>
        <p:nvSpPr>
          <p:cNvPr id="31" name="TextBox 30"/>
          <p:cNvSpPr txBox="1"/>
          <p:nvPr/>
        </p:nvSpPr>
        <p:spPr>
          <a:xfrm>
            <a:off x="566458" y="5733256"/>
            <a:ext cx="1773294" cy="572464"/>
          </a:xfrm>
          <a:prstGeom prst="rect">
            <a:avLst/>
          </a:prstGeom>
          <a:noFill/>
          <a:ln w="57150">
            <a:solidFill>
              <a:srgbClr val="00B050"/>
            </a:solidFill>
          </a:ln>
        </p:spPr>
        <p:txBody>
          <a:bodyPr wrap="square" rtlCol="0">
            <a:spAutoFit/>
          </a:bodyPr>
          <a:lstStyle/>
          <a:p>
            <a:pPr>
              <a:lnSpc>
                <a:spcPct val="130000"/>
              </a:lnSpc>
            </a:pPr>
            <a:r>
              <a:rPr lang="zh-CN" altLang="en-US" sz="2400" dirty="0" smtClean="0">
                <a:solidFill>
                  <a:srgbClr val="000000"/>
                </a:solidFill>
                <a:ea typeface="微软雅黑" panose="020B0503020204020204" pitchFamily="34" charset="-122"/>
              </a:rPr>
              <a:t>强相互作用</a:t>
            </a:r>
          </a:p>
        </p:txBody>
      </p:sp>
      <p:sp>
        <p:nvSpPr>
          <p:cNvPr id="32" name="TextBox 31"/>
          <p:cNvSpPr txBox="1"/>
          <p:nvPr/>
        </p:nvSpPr>
        <p:spPr>
          <a:xfrm>
            <a:off x="2555776" y="5733256"/>
            <a:ext cx="1818952" cy="572464"/>
          </a:xfrm>
          <a:prstGeom prst="rect">
            <a:avLst/>
          </a:prstGeom>
          <a:noFill/>
          <a:ln w="57150">
            <a:solidFill>
              <a:srgbClr val="00B050"/>
            </a:solidFill>
          </a:ln>
        </p:spPr>
        <p:txBody>
          <a:bodyPr wrap="square" rtlCol="0">
            <a:spAutoFit/>
          </a:bodyPr>
          <a:lstStyle/>
          <a:p>
            <a:pPr>
              <a:lnSpc>
                <a:spcPct val="130000"/>
              </a:lnSpc>
            </a:pPr>
            <a:r>
              <a:rPr lang="zh-CN" altLang="en-US" sz="2400" dirty="0" smtClean="0">
                <a:solidFill>
                  <a:srgbClr val="000000"/>
                </a:solidFill>
                <a:ea typeface="微软雅黑" panose="020B0503020204020204" pitchFamily="34" charset="-122"/>
              </a:rPr>
              <a:t>弱相互作用</a:t>
            </a:r>
          </a:p>
        </p:txBody>
      </p:sp>
    </p:spTree>
    <p:extLst>
      <p:ext uri="{BB962C8B-B14F-4D97-AF65-F5344CB8AC3E}">
        <p14:creationId xmlns:p14="http://schemas.microsoft.com/office/powerpoint/2010/main" val="311533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Vertic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arn(inVertical)">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barn(inVertical)">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up)">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barn(inVertical)">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barn(inVertical)">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left)">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left)">
                                      <p:cBhvr>
                                        <p:cTn id="97" dur="5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wipe(left)">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barn(inVertical)">
                                      <p:cBhvr>
                                        <p:cTn id="112" dur="500"/>
                                        <p:tgtEl>
                                          <p:spTgt spid="2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wipe(up)">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wipe(up)">
                                      <p:cBhvr>
                                        <p:cTn id="122" dur="500"/>
                                        <p:tgtEl>
                                          <p:spTgt spid="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wipe(up)">
                                      <p:cBhvr>
                                        <p:cTn id="127" dur="500"/>
                                        <p:tgtEl>
                                          <p:spTgt spid="32"/>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29"/>
                                        </p:tgtEl>
                                        <p:attrNameLst>
                                          <p:attrName>style.visibility</p:attrName>
                                        </p:attrNameLst>
                                      </p:cBhvr>
                                      <p:to>
                                        <p:strVal val="visible"/>
                                      </p:to>
                                    </p:set>
                                    <p:animEffect transition="in" filter="blinds(horizontal)">
                                      <p:cBhvr>
                                        <p:cTn id="1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P spid="5" grpId="0" animBg="1"/>
      <p:bldP spid="6" grpId="0" animBg="1"/>
      <p:bldP spid="7" grpId="0" animBg="1"/>
      <p:bldP spid="8" grpId="0"/>
      <p:bldP spid="9" grpId="0"/>
      <p:bldP spid="10" grpId="0" animBg="1"/>
      <p:bldP spid="11" grpId="0"/>
      <p:bldP spid="12" grpId="0"/>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30" grpId="0"/>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88640"/>
            <a:ext cx="8292045" cy="699594"/>
          </a:xfrm>
        </p:spPr>
        <p:txBody>
          <a:bodyPr>
            <a:normAutofit/>
          </a:bodyPr>
          <a:lstStyle/>
          <a:p>
            <a:r>
              <a:rPr lang="zh-CN" altLang="en-US" sz="3600" b="1" dirty="0" smtClean="0"/>
              <a:t>弹力</a:t>
            </a:r>
            <a:endParaRPr lang="zh-CN" altLang="en-US" sz="3600" b="1"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59" y="1470698"/>
            <a:ext cx="3386457" cy="2467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07504" y="4217020"/>
            <a:ext cx="6342902" cy="2308324"/>
          </a:xfrm>
          <a:prstGeom prst="rect">
            <a:avLst/>
          </a:prstGeom>
        </p:spPr>
        <p:txBody>
          <a:bodyPr wrap="square">
            <a:spAutoFit/>
          </a:bodyPr>
          <a:lstStyle/>
          <a:p>
            <a:pPr marL="329565" indent="-329565" algn="just">
              <a:spcAft>
                <a:spcPts val="0"/>
              </a:spcAft>
            </a:pPr>
            <a:r>
              <a:rPr lang="zh-CN" altLang="en-US" b="1" kern="100" dirty="0" smtClean="0">
                <a:solidFill>
                  <a:srgbClr val="000000"/>
                </a:solidFill>
                <a:latin typeface="Times New Roman"/>
                <a:ea typeface="宋体"/>
                <a:cs typeface="Times New Roman"/>
              </a:rPr>
              <a:t>习题：</a:t>
            </a:r>
            <a:r>
              <a:rPr lang="zh-CN" altLang="zh-CN" b="1" kern="100" dirty="0" smtClean="0">
                <a:solidFill>
                  <a:srgbClr val="000000"/>
                </a:solidFill>
                <a:latin typeface="Times New Roman"/>
                <a:ea typeface="宋体"/>
                <a:cs typeface="Times New Roman"/>
              </a:rPr>
              <a:t>图示</a:t>
            </a:r>
            <a:r>
              <a:rPr lang="zh-CN" altLang="zh-CN" b="1" kern="100" dirty="0">
                <a:solidFill>
                  <a:srgbClr val="000000"/>
                </a:solidFill>
                <a:latin typeface="Times New Roman"/>
                <a:ea typeface="宋体"/>
                <a:cs typeface="Times New Roman"/>
              </a:rPr>
              <a:t>为教材中演示微小形变的装置图，手以一定的力向下按压桌面后，照在墙上的光点会发生移动，关于此实验下列说法正确的是（</a:t>
            </a:r>
            <a:r>
              <a:rPr lang="en-US" altLang="zh-CN" b="1" kern="100" dirty="0">
                <a:solidFill>
                  <a:srgbClr val="000000"/>
                </a:solidFill>
                <a:latin typeface="Times New Roman"/>
                <a:ea typeface="宋体"/>
                <a:cs typeface="Times New Roman"/>
              </a:rPr>
              <a:t>   </a:t>
            </a:r>
            <a:r>
              <a:rPr lang="zh-CN" altLang="zh-CN" b="1" kern="100" dirty="0">
                <a:solidFill>
                  <a:srgbClr val="000000"/>
                </a:solidFill>
                <a:latin typeface="Times New Roman"/>
                <a:ea typeface="宋体"/>
                <a:cs typeface="Times New Roman"/>
              </a:rPr>
              <a:t>）</a:t>
            </a:r>
            <a:endParaRPr lang="zh-CN" altLang="zh-CN" b="1" kern="100" dirty="0">
              <a:latin typeface="Calibri"/>
              <a:ea typeface="宋体"/>
              <a:cs typeface="Times New Roman"/>
            </a:endParaRPr>
          </a:p>
          <a:p>
            <a:pPr indent="329565" algn="just">
              <a:spcAft>
                <a:spcPts val="0"/>
              </a:spcAft>
            </a:pPr>
            <a:r>
              <a:rPr lang="en-US" altLang="zh-CN" b="1" kern="100" dirty="0">
                <a:solidFill>
                  <a:srgbClr val="000000"/>
                </a:solidFill>
                <a:latin typeface="Times New Roman"/>
                <a:ea typeface="宋体"/>
                <a:cs typeface="Times New Roman"/>
              </a:rPr>
              <a:t>A. </a:t>
            </a:r>
            <a:r>
              <a:rPr lang="zh-CN" altLang="zh-CN" b="1" kern="0" dirty="0">
                <a:solidFill>
                  <a:srgbClr val="000000"/>
                </a:solidFill>
                <a:latin typeface="Times New Roman"/>
                <a:ea typeface="宋体"/>
                <a:cs typeface="Times New Roman"/>
              </a:rPr>
              <a:t>光点移动说明手发生了形变</a:t>
            </a:r>
            <a:endParaRPr lang="zh-CN" altLang="zh-CN" b="1" kern="100" dirty="0">
              <a:latin typeface="Calibri"/>
              <a:ea typeface="宋体"/>
              <a:cs typeface="Times New Roman"/>
            </a:endParaRPr>
          </a:p>
          <a:p>
            <a:pPr indent="329565" algn="just">
              <a:spcAft>
                <a:spcPts val="0"/>
              </a:spcAft>
            </a:pPr>
            <a:r>
              <a:rPr lang="en-US" altLang="zh-CN" b="1" kern="100" dirty="0">
                <a:solidFill>
                  <a:srgbClr val="000000"/>
                </a:solidFill>
                <a:latin typeface="Times New Roman"/>
                <a:ea typeface="宋体"/>
                <a:cs typeface="Times New Roman"/>
              </a:rPr>
              <a:t>B. </a:t>
            </a:r>
            <a:r>
              <a:rPr lang="zh-CN" altLang="zh-CN" b="1" kern="0" dirty="0">
                <a:solidFill>
                  <a:srgbClr val="000000"/>
                </a:solidFill>
                <a:latin typeface="Times New Roman"/>
                <a:ea typeface="宋体"/>
                <a:cs typeface="Times New Roman"/>
              </a:rPr>
              <a:t>光点移动说明桌面发生了微小形变</a:t>
            </a:r>
            <a:endParaRPr lang="zh-CN" altLang="zh-CN" b="1" kern="100" dirty="0">
              <a:latin typeface="Calibri"/>
              <a:ea typeface="宋体"/>
              <a:cs typeface="Times New Roman"/>
            </a:endParaRPr>
          </a:p>
          <a:p>
            <a:pPr indent="329565" algn="just">
              <a:spcAft>
                <a:spcPts val="0"/>
              </a:spcAft>
            </a:pPr>
            <a:r>
              <a:rPr lang="en-US" altLang="zh-CN" b="1" kern="100" dirty="0">
                <a:solidFill>
                  <a:srgbClr val="000000"/>
                </a:solidFill>
                <a:latin typeface="Times New Roman"/>
                <a:ea typeface="宋体"/>
                <a:cs typeface="Times New Roman"/>
              </a:rPr>
              <a:t>C. </a:t>
            </a:r>
            <a:r>
              <a:rPr lang="zh-CN" altLang="zh-CN" b="1" kern="100" dirty="0">
                <a:solidFill>
                  <a:srgbClr val="000000"/>
                </a:solidFill>
                <a:latin typeface="Times New Roman"/>
                <a:ea typeface="宋体"/>
                <a:cs typeface="Times New Roman"/>
              </a:rPr>
              <a:t>此实验通过平面镜的反射放大了桌面的形变</a:t>
            </a:r>
            <a:endParaRPr lang="zh-CN" altLang="zh-CN" b="1" kern="100" dirty="0">
              <a:latin typeface="Calibri"/>
              <a:ea typeface="宋体"/>
              <a:cs typeface="Times New Roman"/>
            </a:endParaRPr>
          </a:p>
          <a:p>
            <a:pPr indent="329565" algn="just">
              <a:spcAft>
                <a:spcPts val="0"/>
              </a:spcAft>
            </a:pPr>
            <a:r>
              <a:rPr lang="en-US" altLang="zh-CN" b="1" kern="100" dirty="0">
                <a:solidFill>
                  <a:srgbClr val="000000"/>
                </a:solidFill>
                <a:latin typeface="Times New Roman"/>
                <a:ea typeface="宋体"/>
                <a:cs typeface="Times New Roman"/>
              </a:rPr>
              <a:t>D. </a:t>
            </a:r>
            <a:r>
              <a:rPr lang="en-US" altLang="zh-CN" b="1" i="1" kern="100" dirty="0">
                <a:solidFill>
                  <a:srgbClr val="000000"/>
                </a:solidFill>
                <a:latin typeface="Times New Roman"/>
                <a:ea typeface="宋体"/>
                <a:cs typeface="Times New Roman"/>
              </a:rPr>
              <a:t>N</a:t>
            </a:r>
            <a:r>
              <a:rPr lang="zh-CN" altLang="zh-CN" b="1" kern="100" dirty="0">
                <a:solidFill>
                  <a:srgbClr val="000000"/>
                </a:solidFill>
                <a:latin typeface="Times New Roman"/>
                <a:ea typeface="宋体"/>
                <a:cs typeface="Times New Roman"/>
              </a:rPr>
              <a:t>镜面到墙的距离越大，光点移动的距离越长</a:t>
            </a:r>
            <a:endParaRPr lang="zh-CN" altLang="zh-CN" b="1" kern="100" dirty="0">
              <a:latin typeface="Calibri"/>
              <a:ea typeface="宋体"/>
              <a:cs typeface="Times New Roman"/>
            </a:endParaRPr>
          </a:p>
          <a:p>
            <a:pPr indent="329565" algn="just">
              <a:spcAft>
                <a:spcPts val="0"/>
              </a:spcAft>
            </a:pPr>
            <a:r>
              <a:rPr lang="en-US" altLang="zh-CN" b="1" kern="100" dirty="0">
                <a:solidFill>
                  <a:srgbClr val="000000"/>
                </a:solidFill>
                <a:latin typeface="Times New Roman"/>
                <a:ea typeface="宋体"/>
                <a:cs typeface="Times New Roman"/>
              </a:rPr>
              <a:t> </a:t>
            </a:r>
            <a:endParaRPr lang="zh-CN" altLang="zh-CN" b="1" kern="100" dirty="0">
              <a:effectLst/>
              <a:latin typeface="Calibri"/>
              <a:ea typeface="宋体"/>
              <a:cs typeface="Times New Roman"/>
            </a:endParaRPr>
          </a:p>
        </p:txBody>
      </p:sp>
      <p:pic>
        <p:nvPicPr>
          <p:cNvPr id="1126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02"/>
          <a:stretch/>
        </p:blipFill>
        <p:spPr bwMode="auto">
          <a:xfrm>
            <a:off x="6450406" y="3933056"/>
            <a:ext cx="2531110" cy="2487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016" y="1417620"/>
            <a:ext cx="3312367" cy="257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3275" t="40228" r="31736" b="41121"/>
          <a:stretch/>
        </p:blipFill>
        <p:spPr bwMode="auto">
          <a:xfrm>
            <a:off x="7715961" y="1569476"/>
            <a:ext cx="1080120" cy="2270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7544" y="1162955"/>
            <a:ext cx="1715361" cy="652486"/>
          </a:xfrm>
          <a:prstGeom prst="rect">
            <a:avLst/>
          </a:prstGeom>
          <a:noFill/>
          <a:ln w="28575">
            <a:solidFill>
              <a:srgbClr val="C00000"/>
            </a:solidFill>
          </a:ln>
        </p:spPr>
        <p:txBody>
          <a:bodyPr wrap="square" rtlCol="0">
            <a:spAutoFit/>
          </a:bodyPr>
          <a:lstStyle/>
          <a:p>
            <a:pPr>
              <a:lnSpc>
                <a:spcPct val="130000"/>
              </a:lnSpc>
            </a:pPr>
            <a:r>
              <a:rPr lang="zh-CN" altLang="en-US" sz="2800" dirty="0" smtClean="0">
                <a:solidFill>
                  <a:srgbClr val="000000"/>
                </a:solidFill>
                <a:latin typeface="Arial" panose="020B0604020202020204" pitchFamily="34" charset="0"/>
                <a:ea typeface="微软雅黑" panose="020B0503020204020204" pitchFamily="34" charset="-122"/>
              </a:rPr>
              <a:t>弹性形变</a:t>
            </a:r>
          </a:p>
        </p:txBody>
      </p:sp>
      <p:sp>
        <p:nvSpPr>
          <p:cNvPr id="9" name="圆角矩形 8"/>
          <p:cNvSpPr/>
          <p:nvPr/>
        </p:nvSpPr>
        <p:spPr>
          <a:xfrm>
            <a:off x="1043608" y="2204864"/>
            <a:ext cx="360040" cy="720080"/>
          </a:xfrm>
          <a:prstGeom prst="roundRect">
            <a:avLst/>
          </a:prstGeom>
          <a:solidFill>
            <a:schemeClr val="accent4">
              <a:lumMod val="60000"/>
              <a:lumOff val="40000"/>
            </a:scheme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842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1266"/>
                                        </p:tgtEl>
                                        <p:attrNameLst>
                                          <p:attrName>style.visibility</p:attrName>
                                        </p:attrNameLst>
                                      </p:cBhvr>
                                      <p:to>
                                        <p:strVal val="visible"/>
                                      </p:to>
                                    </p:set>
                                    <p:animEffect transition="in" filter="randombar(horizontal)">
                                      <p:cBhvr>
                                        <p:cTn id="14" dur="500"/>
                                        <p:tgtEl>
                                          <p:spTgt spid="11266"/>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randombar(horizont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1267"/>
                                        </p:tgtEl>
                                        <p:attrNameLst>
                                          <p:attrName>style.visibility</p:attrName>
                                        </p:attrNameLst>
                                      </p:cBhvr>
                                      <p:to>
                                        <p:strVal val="visible"/>
                                      </p:to>
                                    </p:set>
                                    <p:animEffect transition="in" filter="randombar(horizontal)">
                                      <p:cBhvr>
                                        <p:cTn id="29" dur="500"/>
                                        <p:tgtEl>
                                          <p:spTgt spid="1126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1268"/>
                                        </p:tgtEl>
                                        <p:attrNameLst>
                                          <p:attrName>style.visibility</p:attrName>
                                        </p:attrNameLst>
                                      </p:cBhvr>
                                      <p:to>
                                        <p:strVal val="visible"/>
                                      </p:to>
                                    </p:set>
                                    <p:animEffect transition="in" filter="randombar(horizontal)">
                                      <p:cBhvr>
                                        <p:cTn id="34" dur="500"/>
                                        <p:tgtEl>
                                          <p:spTgt spid="1126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1269"/>
                                        </p:tgtEl>
                                        <p:attrNameLst>
                                          <p:attrName>style.visibility</p:attrName>
                                        </p:attrNameLst>
                                      </p:cBhvr>
                                      <p:to>
                                        <p:strVal val="visible"/>
                                      </p:to>
                                    </p:set>
                                    <p:animEffect transition="in" filter="randombar(horizontal)">
                                      <p:cBhvr>
                                        <p:cTn id="39"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419" y="188640"/>
            <a:ext cx="8292045" cy="699594"/>
          </a:xfrm>
        </p:spPr>
        <p:txBody>
          <a:bodyPr>
            <a:normAutofit/>
          </a:bodyPr>
          <a:lstStyle/>
          <a:p>
            <a:r>
              <a:rPr lang="zh-CN" altLang="en-US" sz="3600" b="1" dirty="0" smtClean="0"/>
              <a:t>弹力</a:t>
            </a:r>
            <a:endParaRPr lang="zh-CN" altLang="en-US" sz="3600" b="1" dirty="0"/>
          </a:p>
        </p:txBody>
      </p:sp>
      <p:pic>
        <p:nvPicPr>
          <p:cNvPr id="3" name="Picture 4"/>
          <p:cNvPicPr>
            <a:picLocks noChangeAspect="1" noChangeArrowheads="1"/>
          </p:cNvPicPr>
          <p:nvPr/>
        </p:nvPicPr>
        <p:blipFill>
          <a:blip r:embed="rId2" cstate="print"/>
          <a:srcRect/>
          <a:stretch>
            <a:fillRect/>
          </a:stretch>
        </p:blipFill>
        <p:spPr bwMode="auto">
          <a:xfrm>
            <a:off x="500034" y="2005902"/>
            <a:ext cx="3286148" cy="3943378"/>
          </a:xfrm>
          <a:prstGeom prst="rect">
            <a:avLst/>
          </a:prstGeom>
          <a:noFill/>
          <a:ln w="9525">
            <a:noFill/>
            <a:miter lim="800000"/>
            <a:headEnd/>
            <a:tailEnd/>
          </a:ln>
          <a:effectLst/>
        </p:spPr>
      </p:pic>
      <p:pic>
        <p:nvPicPr>
          <p:cNvPr id="4" name="Picture 5"/>
          <p:cNvPicPr>
            <a:picLocks noChangeAspect="1" noChangeArrowheads="1"/>
          </p:cNvPicPr>
          <p:nvPr/>
        </p:nvPicPr>
        <p:blipFill>
          <a:blip r:embed="rId3" cstate="print"/>
          <a:srcRect/>
          <a:stretch>
            <a:fillRect/>
          </a:stretch>
        </p:blipFill>
        <p:spPr bwMode="auto">
          <a:xfrm>
            <a:off x="4024175" y="2005902"/>
            <a:ext cx="3262469" cy="3910570"/>
          </a:xfrm>
          <a:prstGeom prst="rect">
            <a:avLst/>
          </a:prstGeom>
          <a:noFill/>
          <a:ln w="9525">
            <a:noFill/>
            <a:miter lim="800000"/>
            <a:headEnd/>
            <a:tailEnd/>
          </a:ln>
          <a:effectLst/>
        </p:spPr>
      </p:pic>
      <p:grpSp>
        <p:nvGrpSpPr>
          <p:cNvPr id="5" name="组合 4"/>
          <p:cNvGrpSpPr/>
          <p:nvPr/>
        </p:nvGrpSpPr>
        <p:grpSpPr>
          <a:xfrm>
            <a:off x="3071802" y="2578200"/>
            <a:ext cx="1714512" cy="1357322"/>
            <a:chOff x="3428992" y="2072472"/>
            <a:chExt cx="1714512" cy="1357322"/>
          </a:xfrm>
        </p:grpSpPr>
        <p:cxnSp>
          <p:nvCxnSpPr>
            <p:cNvPr id="6" name="直接箭头连接符 5"/>
            <p:cNvCxnSpPr/>
            <p:nvPr/>
          </p:nvCxnSpPr>
          <p:spPr>
            <a:xfrm rot="5400000">
              <a:off x="2964645" y="2750339"/>
              <a:ext cx="1357322" cy="1588"/>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428992" y="2571744"/>
              <a:ext cx="1714512" cy="461665"/>
            </a:xfrm>
            <a:prstGeom prst="rect">
              <a:avLst/>
            </a:prstGeom>
            <a:solidFill>
              <a:schemeClr val="bg1"/>
            </a:solidFill>
          </p:spPr>
          <p:txBody>
            <a:bodyPr wrap="square" rtlCol="0">
              <a:spAutoFit/>
            </a:bodyPr>
            <a:lstStyle/>
            <a:p>
              <a:r>
                <a:rPr lang="zh-CN" altLang="en-US" sz="2400" b="1" dirty="0" smtClean="0">
                  <a:solidFill>
                    <a:srgbClr val="7030A0"/>
                  </a:solidFill>
                  <a:latin typeface="宋体" pitchFamily="2" charset="-122"/>
                  <a:ea typeface="宋体" pitchFamily="2" charset="-122"/>
                </a:rPr>
                <a:t>指针位置</a:t>
              </a:r>
              <a:r>
                <a:rPr lang="en-US" altLang="zh-CN" sz="2400" b="1" i="1" dirty="0" smtClean="0">
                  <a:solidFill>
                    <a:srgbClr val="7030A0"/>
                  </a:solidFill>
                  <a:latin typeface="Times New Roman" pitchFamily="18" charset="0"/>
                  <a:ea typeface="宋体" pitchFamily="2" charset="-122"/>
                  <a:cs typeface="Times New Roman" pitchFamily="18" charset="0"/>
                </a:rPr>
                <a:t>L</a:t>
              </a:r>
              <a:r>
                <a:rPr lang="en-US" altLang="zh-CN" sz="2400" b="1" baseline="-25000" dirty="0" smtClean="0">
                  <a:solidFill>
                    <a:srgbClr val="7030A0"/>
                  </a:solidFill>
                  <a:latin typeface="Times New Roman" pitchFamily="18" charset="0"/>
                  <a:ea typeface="宋体" pitchFamily="2" charset="-122"/>
                  <a:cs typeface="Times New Roman" pitchFamily="18" charset="0"/>
                </a:rPr>
                <a:t>0</a:t>
              </a:r>
              <a:endParaRPr lang="zh-CN" altLang="en-US" sz="2400" b="1" dirty="0">
                <a:solidFill>
                  <a:srgbClr val="7030A0"/>
                </a:solidFill>
                <a:latin typeface="Times New Roman" pitchFamily="18" charset="0"/>
                <a:ea typeface="宋体" pitchFamily="2" charset="-122"/>
                <a:cs typeface="Times New Roman" pitchFamily="18" charset="0"/>
              </a:endParaRPr>
            </a:p>
          </p:txBody>
        </p:sp>
      </p:grpSp>
      <p:grpSp>
        <p:nvGrpSpPr>
          <p:cNvPr id="8" name="组合 7"/>
          <p:cNvGrpSpPr/>
          <p:nvPr/>
        </p:nvGrpSpPr>
        <p:grpSpPr>
          <a:xfrm>
            <a:off x="6572264" y="2577406"/>
            <a:ext cx="1744152" cy="1857388"/>
            <a:chOff x="6929454" y="2214554"/>
            <a:chExt cx="1744152" cy="1714512"/>
          </a:xfrm>
        </p:grpSpPr>
        <p:cxnSp>
          <p:nvCxnSpPr>
            <p:cNvPr id="9" name="直接箭头连接符 8"/>
            <p:cNvCxnSpPr/>
            <p:nvPr/>
          </p:nvCxnSpPr>
          <p:spPr>
            <a:xfrm rot="5400000">
              <a:off x="6286909" y="3071413"/>
              <a:ext cx="1714512" cy="794"/>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929454" y="2775439"/>
              <a:ext cx="1744152" cy="426152"/>
            </a:xfrm>
            <a:prstGeom prst="rect">
              <a:avLst/>
            </a:prstGeom>
            <a:solidFill>
              <a:schemeClr val="bg1"/>
            </a:solidFill>
          </p:spPr>
          <p:txBody>
            <a:bodyPr wrap="square" rtlCol="0">
              <a:spAutoFit/>
            </a:bodyPr>
            <a:lstStyle/>
            <a:p>
              <a:r>
                <a:rPr lang="zh-CN" altLang="en-US" sz="2400" b="1" dirty="0" smtClean="0">
                  <a:solidFill>
                    <a:srgbClr val="7030A0"/>
                  </a:solidFill>
                  <a:latin typeface="宋体" pitchFamily="2" charset="-122"/>
                  <a:ea typeface="宋体" pitchFamily="2" charset="-122"/>
                </a:rPr>
                <a:t>指针位置</a:t>
              </a:r>
              <a:r>
                <a:rPr lang="en-US" altLang="zh-CN" sz="2400" b="1" i="1" dirty="0" smtClean="0">
                  <a:solidFill>
                    <a:srgbClr val="7030A0"/>
                  </a:solidFill>
                  <a:latin typeface="Times New Roman" pitchFamily="18" charset="0"/>
                  <a:ea typeface="宋体" pitchFamily="2" charset="-122"/>
                  <a:cs typeface="Times New Roman" pitchFamily="18" charset="0"/>
                </a:rPr>
                <a:t>L</a:t>
              </a:r>
              <a:r>
                <a:rPr lang="en-US" altLang="zh-CN" sz="2400" b="1" baseline="-25000" dirty="0" smtClean="0">
                  <a:solidFill>
                    <a:srgbClr val="7030A0"/>
                  </a:solidFill>
                  <a:latin typeface="Times New Roman" pitchFamily="18" charset="0"/>
                  <a:ea typeface="宋体" pitchFamily="2" charset="-122"/>
                  <a:cs typeface="Times New Roman" pitchFamily="18" charset="0"/>
                </a:rPr>
                <a:t>1</a:t>
              </a:r>
              <a:endParaRPr lang="zh-CN" altLang="en-US" sz="2400" b="1" dirty="0">
                <a:solidFill>
                  <a:srgbClr val="7030A0"/>
                </a:solidFill>
                <a:latin typeface="Times New Roman" pitchFamily="18" charset="0"/>
                <a:ea typeface="宋体" pitchFamily="2" charset="-122"/>
                <a:cs typeface="Times New Roman" pitchFamily="18" charset="0"/>
              </a:endParaRPr>
            </a:p>
          </p:txBody>
        </p:sp>
      </p:grpSp>
      <p:grpSp>
        <p:nvGrpSpPr>
          <p:cNvPr id="11" name="组合 10"/>
          <p:cNvGrpSpPr/>
          <p:nvPr/>
        </p:nvGrpSpPr>
        <p:grpSpPr>
          <a:xfrm>
            <a:off x="2714612" y="3934728"/>
            <a:ext cx="4143404" cy="542008"/>
            <a:chOff x="3071802" y="3429000"/>
            <a:chExt cx="4143404" cy="542008"/>
          </a:xfrm>
        </p:grpSpPr>
        <p:grpSp>
          <p:nvGrpSpPr>
            <p:cNvPr id="12" name="组合 11"/>
            <p:cNvGrpSpPr/>
            <p:nvPr/>
          </p:nvGrpSpPr>
          <p:grpSpPr>
            <a:xfrm>
              <a:off x="3071802" y="3429000"/>
              <a:ext cx="4143404" cy="501654"/>
              <a:chOff x="3071802" y="3429000"/>
              <a:chExt cx="4143404" cy="501654"/>
            </a:xfrm>
          </p:grpSpPr>
          <p:cxnSp>
            <p:nvCxnSpPr>
              <p:cNvPr id="14" name="直接连接符 13"/>
              <p:cNvCxnSpPr/>
              <p:nvPr/>
            </p:nvCxnSpPr>
            <p:spPr>
              <a:xfrm>
                <a:off x="3143240" y="3429000"/>
                <a:ext cx="3071834" cy="158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071802" y="3929066"/>
                <a:ext cx="4143404" cy="158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45014" y="3459268"/>
                <a:ext cx="2071702" cy="461665"/>
              </a:xfrm>
              <a:prstGeom prst="rect">
                <a:avLst/>
              </a:prstGeom>
              <a:solidFill>
                <a:schemeClr val="bg1"/>
              </a:solidFill>
            </p:spPr>
            <p:txBody>
              <a:bodyPr wrap="square" rtlCol="0">
                <a:spAutoFit/>
              </a:bodyPr>
              <a:lstStyle/>
              <a:p>
                <a:r>
                  <a:rPr lang="zh-CN" altLang="en-US" sz="2400" b="1" dirty="0" smtClean="0">
                    <a:solidFill>
                      <a:srgbClr val="FF0000"/>
                    </a:solidFill>
                    <a:latin typeface="Times New Roman" pitchFamily="18" charset="0"/>
                    <a:ea typeface="宋体" pitchFamily="2" charset="-122"/>
                    <a:cs typeface="Times New Roman" pitchFamily="18" charset="0"/>
                  </a:rPr>
                  <a:t>弹簧伸长量</a:t>
                </a:r>
                <a:r>
                  <a:rPr lang="en-US" altLang="zh-CN" sz="2400" b="1" i="1" dirty="0" smtClean="0">
                    <a:solidFill>
                      <a:srgbClr val="FF0000"/>
                    </a:solidFill>
                    <a:latin typeface="Times New Roman" pitchFamily="18" charset="0"/>
                    <a:ea typeface="宋体" pitchFamily="2" charset="-122"/>
                    <a:cs typeface="Times New Roman" pitchFamily="18" charset="0"/>
                  </a:rPr>
                  <a:t>x</a:t>
                </a:r>
                <a:r>
                  <a:rPr lang="en-US" altLang="zh-CN" sz="2400" baseline="-25000" dirty="0" smtClean="0">
                    <a:solidFill>
                      <a:srgbClr val="FF0000"/>
                    </a:solidFill>
                    <a:latin typeface="Times New Roman" pitchFamily="18" charset="0"/>
                    <a:ea typeface="宋体" pitchFamily="2" charset="-122"/>
                    <a:cs typeface="Times New Roman" pitchFamily="18" charset="0"/>
                  </a:rPr>
                  <a:t>1</a:t>
                </a:r>
                <a:endParaRPr lang="zh-CN" altLang="en-US" sz="2400" baseline="-25000" dirty="0">
                  <a:solidFill>
                    <a:srgbClr val="FF0000"/>
                  </a:solidFill>
                  <a:latin typeface="Times New Roman" pitchFamily="18" charset="0"/>
                  <a:ea typeface="宋体" pitchFamily="2" charset="-122"/>
                  <a:cs typeface="Times New Roman" pitchFamily="18" charset="0"/>
                </a:endParaRPr>
              </a:p>
            </p:txBody>
          </p:sp>
        </p:grpSp>
        <p:cxnSp>
          <p:nvCxnSpPr>
            <p:cNvPr id="13" name="直接箭头连接符 12"/>
            <p:cNvCxnSpPr/>
            <p:nvPr/>
          </p:nvCxnSpPr>
          <p:spPr>
            <a:xfrm rot="5400000">
              <a:off x="5178429" y="3720181"/>
              <a:ext cx="500860" cy="79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857984" y="4863422"/>
            <a:ext cx="1928826" cy="584775"/>
          </a:xfrm>
          <a:prstGeom prst="rect">
            <a:avLst/>
          </a:prstGeom>
          <a:noFill/>
        </p:spPr>
        <p:txBody>
          <a:bodyPr wrap="square" rtlCol="0">
            <a:spAutoFit/>
          </a:bodyPr>
          <a:lstStyle/>
          <a:p>
            <a:r>
              <a:rPr lang="en-US" altLang="zh-CN" sz="3200" b="1" i="1" dirty="0" smtClean="0">
                <a:solidFill>
                  <a:srgbClr val="000000"/>
                </a:solidFill>
                <a:latin typeface="Times New Roman" pitchFamily="18" charset="0"/>
                <a:cs typeface="Times New Roman" pitchFamily="18" charset="0"/>
              </a:rPr>
              <a:t>F</a:t>
            </a:r>
            <a:r>
              <a:rPr lang="en-US" altLang="zh-CN" sz="3200" b="1" dirty="0" smtClean="0">
                <a:solidFill>
                  <a:srgbClr val="000000"/>
                </a:solidFill>
                <a:latin typeface="Times New Roman" pitchFamily="18" charset="0"/>
                <a:cs typeface="Times New Roman" pitchFamily="18" charset="0"/>
              </a:rPr>
              <a:t>=</a:t>
            </a:r>
            <a:r>
              <a:rPr lang="en-US" altLang="zh-CN" sz="3200" b="1" i="1" dirty="0" smtClean="0">
                <a:solidFill>
                  <a:srgbClr val="000000"/>
                </a:solidFill>
                <a:latin typeface="Times New Roman" pitchFamily="18" charset="0"/>
                <a:cs typeface="Times New Roman" pitchFamily="18" charset="0"/>
              </a:rPr>
              <a:t>G</a:t>
            </a:r>
            <a:r>
              <a:rPr lang="en-US" altLang="zh-CN" sz="3200" b="1" dirty="0" smtClean="0">
                <a:solidFill>
                  <a:srgbClr val="000000"/>
                </a:solidFill>
                <a:latin typeface="Times New Roman" pitchFamily="18" charset="0"/>
                <a:cs typeface="Times New Roman" pitchFamily="18" charset="0"/>
              </a:rPr>
              <a:t>=</a:t>
            </a:r>
            <a:r>
              <a:rPr lang="en-US" altLang="zh-CN" sz="3200" b="1" i="1" dirty="0" smtClean="0">
                <a:solidFill>
                  <a:srgbClr val="000000"/>
                </a:solidFill>
                <a:latin typeface="Times New Roman" pitchFamily="18" charset="0"/>
                <a:cs typeface="Times New Roman" pitchFamily="18" charset="0"/>
              </a:rPr>
              <a:t>mg</a:t>
            </a:r>
            <a:endParaRPr lang="zh-CN" altLang="en-US" sz="3200" b="1" i="1" dirty="0">
              <a:solidFill>
                <a:srgbClr val="000000"/>
              </a:solidFill>
              <a:latin typeface="Times New Roman" pitchFamily="18" charset="0"/>
              <a:cs typeface="Times New Roman" pitchFamily="18" charset="0"/>
            </a:endParaRPr>
          </a:p>
        </p:txBody>
      </p:sp>
      <p:sp>
        <p:nvSpPr>
          <p:cNvPr id="18" name="标题 1"/>
          <p:cNvSpPr txBox="1">
            <a:spLocks/>
          </p:cNvSpPr>
          <p:nvPr/>
        </p:nvSpPr>
        <p:spPr>
          <a:xfrm>
            <a:off x="381011" y="1040634"/>
            <a:ext cx="5775166" cy="699594"/>
          </a:xfrm>
          <a:prstGeom prst="rect">
            <a:avLst/>
          </a:prstGeom>
          <a:ln w="28575">
            <a:solidFill>
              <a:srgbClr val="C00000"/>
            </a:solidFill>
          </a:ln>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baseline="0">
                <a:solidFill>
                  <a:srgbClr val="C00000"/>
                </a:solidFill>
                <a:effectLst/>
                <a:latin typeface="+mj-ea"/>
                <a:ea typeface="+mj-ea"/>
                <a:cs typeface="+mj-cs"/>
              </a:defRPr>
            </a:lvl1pPr>
          </a:lstStyle>
          <a:p>
            <a:r>
              <a:rPr lang="zh-CN" altLang="en-US" dirty="0" smtClean="0">
                <a:solidFill>
                  <a:srgbClr val="000000"/>
                </a:solidFill>
              </a:rPr>
              <a:t>实验：探究弹簧弹力与伸长的关系</a:t>
            </a:r>
            <a:endParaRPr lang="zh-CN" altLang="en-US" dirty="0">
              <a:solidFill>
                <a:srgbClr val="000000"/>
              </a:solidFill>
            </a:endParaRPr>
          </a:p>
        </p:txBody>
      </p:sp>
      <p:sp>
        <p:nvSpPr>
          <p:cNvPr id="19" name="圆角矩形 18"/>
          <p:cNvSpPr/>
          <p:nvPr/>
        </p:nvSpPr>
        <p:spPr>
          <a:xfrm>
            <a:off x="6228184" y="4653136"/>
            <a:ext cx="432048" cy="360040"/>
          </a:xfrm>
          <a:prstGeom prst="roundRect">
            <a:avLst/>
          </a:prstGeom>
          <a:noFill/>
          <a:ln w="571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875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a:spLocks/>
          </p:cNvSpPr>
          <p:nvPr/>
        </p:nvSpPr>
        <p:spPr>
          <a:xfrm>
            <a:off x="419098" y="162557"/>
            <a:ext cx="8292045" cy="699594"/>
          </a:xfrm>
          <a:prstGeom prst="rect">
            <a:avLst/>
          </a:prstGeom>
        </p:spPr>
        <p:txBody>
          <a:bodyPr vert="horz" wrap="none" lIns="91440" tIns="45720" rIns="91440" bIns="45720" rtlCol="0" anchor="b">
            <a:spAutoFit/>
          </a:bodyPr>
          <a:lstStyle>
            <a:lvl1pPr algn="l" defTabSz="914400" rtl="0" eaLnBrk="1" latinLnBrk="0" hangingPunct="1">
              <a:lnSpc>
                <a:spcPct val="90000"/>
              </a:lnSpc>
              <a:spcBef>
                <a:spcPct val="0"/>
              </a:spcBef>
              <a:buNone/>
              <a:defRPr sz="2800" b="0" i="0" kern="1200" baseline="0">
                <a:solidFill>
                  <a:srgbClr val="C00000"/>
                </a:solidFill>
                <a:effectLst/>
                <a:latin typeface="+mj-ea"/>
                <a:ea typeface="+mj-ea"/>
                <a:cs typeface="+mj-cs"/>
              </a:defRPr>
            </a:lvl1pPr>
          </a:lstStyle>
          <a:p>
            <a:r>
              <a:rPr lang="zh-CN" altLang="en-US" sz="3200" b="1" kern="0" smtClean="0">
                <a:solidFill>
                  <a:srgbClr val="000000"/>
                </a:solidFill>
              </a:rPr>
              <a:t>数据记录表：</a:t>
            </a:r>
            <a:endParaRPr lang="en-US" altLang="zh-CN" sz="3200" b="1" kern="0" dirty="0">
              <a:solidFill>
                <a:srgbClr val="000000"/>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2222715899"/>
              </p:ext>
            </p:extLst>
          </p:nvPr>
        </p:nvGraphicFramePr>
        <p:xfrm>
          <a:off x="285720" y="1500174"/>
          <a:ext cx="8429683" cy="3295273"/>
        </p:xfrm>
        <a:graphic>
          <a:graphicData uri="http://schemas.openxmlformats.org/drawingml/2006/table">
            <a:tbl>
              <a:tblPr firstRow="1" bandRow="1">
                <a:tableStyleId>{5C22544A-7EE6-4342-B048-85BDC9FD1C3A}</a:tableStyleId>
              </a:tblPr>
              <a:tblGrid>
                <a:gridCol w="1643074"/>
                <a:gridCol w="1040474"/>
                <a:gridCol w="1149227"/>
                <a:gridCol w="1149227"/>
                <a:gridCol w="1149227"/>
                <a:gridCol w="1149227"/>
                <a:gridCol w="1149227"/>
              </a:tblGrid>
              <a:tr h="818541">
                <a:tc>
                  <a:txBody>
                    <a:bodyPr/>
                    <a:lstStyle/>
                    <a:p>
                      <a:endParaRPr lang="zh-CN" altLang="en-US" sz="24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smtClean="0">
                          <a:solidFill>
                            <a:schemeClr val="tx1"/>
                          </a:solidFill>
                          <a:latin typeface="Times New Roman" panose="02020603050405020304" pitchFamily="18" charset="0"/>
                          <a:ea typeface="黑体" panose="02010600030101010101" pitchFamily="2" charset="-122"/>
                          <a:cs typeface="Times New Roman" panose="02020603050405020304" pitchFamily="18" charset="0"/>
                        </a:rPr>
                        <a:t>0</a:t>
                      </a:r>
                      <a:endParaRPr lang="zh-CN" altLang="en-US" sz="2400"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smtClean="0">
                          <a:solidFill>
                            <a:schemeClr val="tx1"/>
                          </a:solidFill>
                          <a:latin typeface="Times New Roman" panose="02020603050405020304" pitchFamily="18" charset="0"/>
                          <a:ea typeface="黑体" panose="02010600030101010101" pitchFamily="2" charset="-122"/>
                          <a:cs typeface="Times New Roman" panose="02020603050405020304" pitchFamily="18" charset="0"/>
                        </a:rPr>
                        <a:t>50</a:t>
                      </a:r>
                      <a:endParaRPr lang="zh-CN" altLang="en-US" sz="2400"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400"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400"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400"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400"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99362">
                <a:tc>
                  <a:txBody>
                    <a:bodyPr/>
                    <a:lstStyle/>
                    <a:p>
                      <a:endParaRPr lang="zh-CN" altLang="en-US" sz="24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b="1" dirty="0" smtClean="0">
                          <a:solidFill>
                            <a:schemeClr val="tx1"/>
                          </a:solidFill>
                          <a:latin typeface="Times New Roman" panose="02020603050405020304" pitchFamily="18" charset="0"/>
                          <a:ea typeface="黑体" panose="02010600030101010101" pitchFamily="2" charset="-122"/>
                          <a:cs typeface="Times New Roman" panose="02020603050405020304" pitchFamily="18" charset="0"/>
                        </a:rPr>
                        <a:t>0</a:t>
                      </a:r>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b="1" dirty="0" smtClean="0">
                          <a:solidFill>
                            <a:schemeClr val="tx1"/>
                          </a:solidFill>
                          <a:latin typeface="Times New Roman" panose="02020603050405020304" pitchFamily="18" charset="0"/>
                          <a:ea typeface="黑体" panose="02010600030101010101" pitchFamily="2" charset="-122"/>
                          <a:cs typeface="Times New Roman" panose="02020603050405020304" pitchFamily="18" charset="0"/>
                        </a:rPr>
                        <a:t>0.49</a:t>
                      </a:r>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78008">
                <a:tc>
                  <a:txBody>
                    <a:bodyPr/>
                    <a:lstStyle/>
                    <a:p>
                      <a:endParaRPr lang="zh-CN" altLang="en-US" sz="24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b="1" dirty="0" smtClean="0">
                          <a:solidFill>
                            <a:schemeClr val="tx1"/>
                          </a:solidFill>
                          <a:latin typeface="Times New Roman" panose="02020603050405020304" pitchFamily="18" charset="0"/>
                          <a:ea typeface="黑体" panose="02010600030101010101" pitchFamily="2" charset="-122"/>
                          <a:cs typeface="Times New Roman" panose="02020603050405020304" pitchFamily="18" charset="0"/>
                        </a:rPr>
                        <a:t>14.15</a:t>
                      </a:r>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99362">
                <a:tc>
                  <a:txBody>
                    <a:bodyPr/>
                    <a:lstStyle/>
                    <a:p>
                      <a:endParaRPr lang="zh-CN" altLang="en-US" sz="24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b="1" dirty="0" smtClean="0">
                          <a:solidFill>
                            <a:schemeClr val="tx1"/>
                          </a:solidFill>
                          <a:latin typeface="Times New Roman" panose="02020603050405020304" pitchFamily="18" charset="0"/>
                          <a:ea typeface="黑体" panose="02010600030101010101" pitchFamily="2" charset="-122"/>
                          <a:cs typeface="Times New Roman" panose="02020603050405020304" pitchFamily="18" charset="0"/>
                        </a:rPr>
                        <a:t>0</a:t>
                      </a:r>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zh-CN" sz="2000" b="1" dirty="0" smtClean="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000" b="1" dirty="0">
                        <a:solidFill>
                          <a:schemeClr val="tx1"/>
                        </a:solidFill>
                        <a:latin typeface="Times New Roman" panose="02020603050405020304" pitchFamily="18" charset="0"/>
                        <a:ea typeface="黑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980919148"/>
              </p:ext>
            </p:extLst>
          </p:nvPr>
        </p:nvGraphicFramePr>
        <p:xfrm>
          <a:off x="285720" y="1500174"/>
          <a:ext cx="8429683" cy="3346888"/>
        </p:xfrm>
        <a:graphic>
          <a:graphicData uri="http://schemas.openxmlformats.org/drawingml/2006/table">
            <a:tbl>
              <a:tblPr firstRow="1" bandRow="1">
                <a:tableStyleId>{F5AB1C69-6EDB-4FF4-983F-18BD219EF322}</a:tableStyleId>
              </a:tblPr>
              <a:tblGrid>
                <a:gridCol w="1643074"/>
                <a:gridCol w="1040474"/>
                <a:gridCol w="1458716"/>
                <a:gridCol w="1008112"/>
                <a:gridCol w="980853"/>
                <a:gridCol w="1149227"/>
                <a:gridCol w="1149227"/>
              </a:tblGrid>
              <a:tr h="818541">
                <a:tc>
                  <a:txBody>
                    <a:bodyPr/>
                    <a:lstStyle/>
                    <a:p>
                      <a:r>
                        <a:rPr lang="zh-CN" altLang="en-US" sz="2400" b="1" dirty="0" smtClean="0">
                          <a:solidFill>
                            <a:srgbClr val="000000"/>
                          </a:solidFill>
                          <a:latin typeface="Times New Roman" panose="02020603050405020304" pitchFamily="18" charset="0"/>
                          <a:cs typeface="Times New Roman" panose="02020603050405020304" pitchFamily="18" charset="0"/>
                        </a:rPr>
                        <a:t>钩码质量（</a:t>
                      </a:r>
                      <a:r>
                        <a:rPr lang="en-US" altLang="zh-CN" sz="2400" b="1" dirty="0" smtClean="0">
                          <a:solidFill>
                            <a:srgbClr val="000000"/>
                          </a:solidFill>
                          <a:latin typeface="Times New Roman" panose="02020603050405020304" pitchFamily="18" charset="0"/>
                          <a:cs typeface="Times New Roman" panose="02020603050405020304" pitchFamily="18" charset="0"/>
                        </a:rPr>
                        <a:t>g</a:t>
                      </a:r>
                      <a:r>
                        <a:rPr lang="zh-CN" altLang="en-US" sz="2400" b="1" dirty="0" smtClean="0">
                          <a:solidFill>
                            <a:srgbClr val="000000"/>
                          </a:solidFill>
                          <a:latin typeface="Times New Roman" panose="02020603050405020304" pitchFamily="18" charset="0"/>
                          <a:cs typeface="Times New Roman" panose="02020603050405020304" pitchFamily="18" charset="0"/>
                        </a:rPr>
                        <a:t>）</a:t>
                      </a:r>
                      <a:endParaRPr lang="zh-CN" altLang="en-US" sz="2400" b="1"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r>
                        <a:rPr lang="en-US" altLang="zh-CN" sz="2800" b="1" dirty="0" smtClean="0">
                          <a:solidFill>
                            <a:srgbClr val="000000"/>
                          </a:solidFill>
                          <a:latin typeface="Times New Roman" panose="02020603050405020304" pitchFamily="18" charset="0"/>
                          <a:cs typeface="Times New Roman" panose="02020603050405020304" pitchFamily="18" charset="0"/>
                        </a:rPr>
                        <a:t>0</a:t>
                      </a:r>
                      <a:endParaRPr lang="zh-CN" altLang="en-US" sz="2800" b="1"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r>
                        <a:rPr lang="en-US" altLang="zh-CN" sz="2800" b="1" dirty="0" smtClean="0">
                          <a:solidFill>
                            <a:srgbClr val="000000"/>
                          </a:solidFill>
                          <a:latin typeface="Times New Roman" panose="02020603050405020304" pitchFamily="18" charset="0"/>
                          <a:cs typeface="Times New Roman" panose="02020603050405020304" pitchFamily="18" charset="0"/>
                        </a:rPr>
                        <a:t>50</a:t>
                      </a:r>
                      <a:endParaRPr lang="zh-CN" altLang="en-US" sz="2800" b="1"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4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4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4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4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r>
              <a:tr h="7993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000000"/>
                          </a:solidFill>
                          <a:latin typeface="Times New Roman" panose="02020603050405020304" pitchFamily="18" charset="0"/>
                          <a:cs typeface="Times New Roman" panose="02020603050405020304" pitchFamily="18" charset="0"/>
                        </a:rPr>
                        <a:t>弹簧指针位置（</a:t>
                      </a:r>
                      <a:r>
                        <a:rPr lang="en-US" altLang="zh-CN" sz="2400" b="1" dirty="0" smtClean="0">
                          <a:solidFill>
                            <a:srgbClr val="000000"/>
                          </a:solidFill>
                          <a:latin typeface="Times New Roman" panose="02020603050405020304" pitchFamily="18" charset="0"/>
                          <a:cs typeface="Times New Roman" panose="02020603050405020304" pitchFamily="18" charset="0"/>
                        </a:rPr>
                        <a:t>cm</a:t>
                      </a:r>
                      <a:r>
                        <a:rPr lang="zh-CN" altLang="en-US" sz="2400" b="1" dirty="0" smtClean="0">
                          <a:solidFill>
                            <a:srgbClr val="000000"/>
                          </a:solidFill>
                          <a:latin typeface="Times New Roman" panose="02020603050405020304" pitchFamily="18" charset="0"/>
                          <a:cs typeface="Times New Roman" panose="02020603050405020304" pitchFamily="18" charset="0"/>
                        </a:rPr>
                        <a:t>）</a:t>
                      </a:r>
                      <a:endParaRPr lang="zh-CN" altLang="en-US" sz="2400" b="1" dirty="0" smtClean="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r>
                        <a:rPr lang="en-US" altLang="zh-CN" sz="3200" b="1" i="1" dirty="0" smtClean="0">
                          <a:solidFill>
                            <a:srgbClr val="000000"/>
                          </a:solidFill>
                          <a:latin typeface="Times New Roman" panose="02020603050405020304" pitchFamily="18" charset="0"/>
                          <a:cs typeface="Times New Roman" panose="02020603050405020304" pitchFamily="18" charset="0"/>
                        </a:rPr>
                        <a:t>l</a:t>
                      </a:r>
                      <a:r>
                        <a:rPr lang="en-US" altLang="zh-CN" sz="3200" b="1" baseline="-25000" dirty="0" smtClean="0">
                          <a:solidFill>
                            <a:srgbClr val="000000"/>
                          </a:solidFill>
                          <a:latin typeface="Times New Roman" panose="02020603050405020304" pitchFamily="18" charset="0"/>
                          <a:cs typeface="Times New Roman" panose="02020603050405020304" pitchFamily="18" charset="0"/>
                        </a:rPr>
                        <a:t>0</a:t>
                      </a:r>
                      <a:endParaRPr lang="zh-CN" altLang="en-US" sz="3200" b="1" baseline="-2500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r>
                        <a:rPr lang="en-US" altLang="zh-CN" sz="3200" b="1" i="1" dirty="0" smtClean="0">
                          <a:solidFill>
                            <a:srgbClr val="000000"/>
                          </a:solidFill>
                          <a:latin typeface="Times New Roman" panose="02020603050405020304" pitchFamily="18" charset="0"/>
                          <a:cs typeface="Times New Roman" panose="02020603050405020304" pitchFamily="18" charset="0"/>
                        </a:rPr>
                        <a:t>l</a:t>
                      </a:r>
                      <a:r>
                        <a:rPr lang="en-US" altLang="zh-CN" sz="3200" b="1" baseline="-25000" dirty="0" smtClean="0">
                          <a:solidFill>
                            <a:srgbClr val="000000"/>
                          </a:solidFill>
                          <a:latin typeface="Times New Roman" panose="02020603050405020304" pitchFamily="18" charset="0"/>
                          <a:cs typeface="Times New Roman" panose="02020603050405020304" pitchFamily="18" charset="0"/>
                        </a:rPr>
                        <a:t>1</a:t>
                      </a:r>
                      <a:endParaRPr lang="zh-CN" altLang="en-US" sz="3200" b="1" baseline="-2500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r>
              <a:tr h="8780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000000"/>
                          </a:solidFill>
                          <a:latin typeface="Times New Roman" panose="02020603050405020304" pitchFamily="18" charset="0"/>
                          <a:cs typeface="Times New Roman" panose="02020603050405020304" pitchFamily="18" charset="0"/>
                        </a:rPr>
                        <a:t>伸长（</a:t>
                      </a:r>
                      <a:r>
                        <a:rPr lang="en-US" altLang="zh-CN" sz="2400" b="1" dirty="0" smtClean="0">
                          <a:solidFill>
                            <a:srgbClr val="000000"/>
                          </a:solidFill>
                          <a:latin typeface="Times New Roman" panose="02020603050405020304" pitchFamily="18" charset="0"/>
                          <a:cs typeface="Times New Roman" panose="02020603050405020304" pitchFamily="18" charset="0"/>
                        </a:rPr>
                        <a:t>cm</a:t>
                      </a:r>
                      <a:r>
                        <a:rPr lang="zh-CN" altLang="en-US" sz="2400" b="1" dirty="0" smtClean="0">
                          <a:solidFill>
                            <a:srgbClr val="000000"/>
                          </a:solidFill>
                          <a:latin typeface="Times New Roman" panose="02020603050405020304" pitchFamily="18" charset="0"/>
                          <a:cs typeface="Times New Roman" panose="02020603050405020304" pitchFamily="18" charset="0"/>
                        </a:rPr>
                        <a:t>）</a:t>
                      </a:r>
                    </a:p>
                    <a:p>
                      <a:endParaRPr lang="zh-CN" altLang="en-US" sz="2400" b="1"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r>
                        <a:rPr lang="en-US" altLang="zh-CN" sz="3200" b="1" dirty="0" smtClean="0">
                          <a:solidFill>
                            <a:srgbClr val="000000"/>
                          </a:solidFill>
                          <a:latin typeface="Times New Roman" panose="02020603050405020304" pitchFamily="18" charset="0"/>
                          <a:cs typeface="Times New Roman" panose="02020603050405020304" pitchFamily="18" charset="0"/>
                        </a:rPr>
                        <a:t>0</a:t>
                      </a:r>
                      <a:endParaRPr lang="zh-CN" altLang="en-US" sz="3200" b="1"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3200" b="1" baseline="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r>
              <a:tr h="7993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000000"/>
                          </a:solidFill>
                          <a:latin typeface="Times New Roman" panose="02020603050405020304" pitchFamily="18" charset="0"/>
                          <a:cs typeface="Times New Roman" panose="02020603050405020304" pitchFamily="18" charset="0"/>
                        </a:rPr>
                        <a:t>弹力（</a:t>
                      </a:r>
                      <a:r>
                        <a:rPr lang="en-US" altLang="zh-CN" sz="2400" b="1" dirty="0" smtClean="0">
                          <a:solidFill>
                            <a:srgbClr val="000000"/>
                          </a:solidFill>
                          <a:latin typeface="Times New Roman" panose="02020603050405020304" pitchFamily="18" charset="0"/>
                          <a:cs typeface="Times New Roman" panose="02020603050405020304" pitchFamily="18" charset="0"/>
                        </a:rPr>
                        <a:t>N</a:t>
                      </a:r>
                      <a:r>
                        <a:rPr lang="zh-CN" altLang="en-US" sz="2400" b="1" dirty="0" smtClean="0">
                          <a:solidFill>
                            <a:srgbClr val="000000"/>
                          </a:solidFill>
                          <a:latin typeface="Times New Roman" panose="02020603050405020304" pitchFamily="18" charset="0"/>
                          <a:cs typeface="Times New Roman" panose="02020603050405020304" pitchFamily="18" charset="0"/>
                        </a:rPr>
                        <a:t>）</a:t>
                      </a:r>
                    </a:p>
                    <a:p>
                      <a:endParaRPr lang="zh-CN" altLang="en-US" sz="2400" b="1"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r>
                        <a:rPr lang="en-US" altLang="zh-CN" sz="3200" b="1" dirty="0" smtClean="0">
                          <a:solidFill>
                            <a:srgbClr val="000000"/>
                          </a:solidFill>
                          <a:latin typeface="Times New Roman" panose="02020603050405020304" pitchFamily="18" charset="0"/>
                          <a:cs typeface="Times New Roman" panose="02020603050405020304" pitchFamily="18" charset="0"/>
                        </a:rPr>
                        <a:t>0</a:t>
                      </a:r>
                      <a:endParaRPr lang="zh-CN" altLang="en-US" sz="3200" b="1"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3200" b="1" baseline="-2500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c>
                  <a:txBody>
                    <a:bodyPr/>
                    <a:lstStyle/>
                    <a:p>
                      <a:endParaRPr lang="zh-CN" altLang="en-US" sz="2000" b="0" dirty="0">
                        <a:solidFill>
                          <a:srgbClr val="000000"/>
                        </a:solidFill>
                        <a:latin typeface="Times New Roman" panose="02020603050405020304" pitchFamily="18" charset="0"/>
                        <a:ea typeface="黑体" panose="02010600030101010101" pitchFamily="2" charset="-122"/>
                        <a:cs typeface="Times New Roman" panose="02020603050405020304" pitchFamily="18" charset="0"/>
                      </a:endParaRPr>
                    </a:p>
                  </a:txBody>
                  <a:tcPr/>
                </a:tc>
              </a:tr>
            </a:tbl>
          </a:graphicData>
        </a:graphic>
      </p:graphicFrame>
      <p:sp>
        <p:nvSpPr>
          <p:cNvPr id="6" name="矩形 5"/>
          <p:cNvSpPr/>
          <p:nvPr/>
        </p:nvSpPr>
        <p:spPr>
          <a:xfrm>
            <a:off x="2987824" y="4077072"/>
            <a:ext cx="1377300" cy="523220"/>
          </a:xfrm>
          <a:prstGeom prst="rect">
            <a:avLst/>
          </a:prstGeom>
        </p:spPr>
        <p:txBody>
          <a:bodyPr wrap="none">
            <a:spAutoFit/>
          </a:bodyPr>
          <a:lstStyle/>
          <a:p>
            <a:pPr lvl="0">
              <a:defRPr/>
            </a:pPr>
            <a:r>
              <a:rPr lang="en-US" altLang="zh-CN" sz="2800" b="1" i="1"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F</a:t>
            </a:r>
            <a:r>
              <a:rPr lang="en-US" altLang="zh-CN" sz="2800" b="1" baseline="-25000"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1</a:t>
            </a:r>
            <a:r>
              <a:rPr lang="en-US" altLang="zh-CN" sz="2800" b="1"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=0.49</a:t>
            </a:r>
            <a:endParaRPr lang="zh-CN" altLang="en-US" sz="2800" b="1" dirty="0">
              <a:solidFill>
                <a:srgbClr val="FF0000"/>
              </a:solidFill>
              <a:latin typeface="Times New Roman" panose="02020603050405020304" pitchFamily="18" charset="0"/>
              <a:ea typeface="黑体" panose="02010600030101010101" pitchFamily="2" charset="-122"/>
              <a:cs typeface="Times New Roman" panose="02020603050405020304" pitchFamily="18" charset="0"/>
            </a:endParaRPr>
          </a:p>
        </p:txBody>
      </p:sp>
      <p:sp>
        <p:nvSpPr>
          <p:cNvPr id="7" name="矩形 6"/>
          <p:cNvSpPr/>
          <p:nvPr/>
        </p:nvSpPr>
        <p:spPr>
          <a:xfrm>
            <a:off x="2968588" y="3212976"/>
            <a:ext cx="1396536" cy="584775"/>
          </a:xfrm>
          <a:prstGeom prst="rect">
            <a:avLst/>
          </a:prstGeom>
        </p:spPr>
        <p:txBody>
          <a:bodyPr wrap="none">
            <a:spAutoFit/>
          </a:bodyPr>
          <a:lstStyle/>
          <a:p>
            <a:pPr lvl="0">
              <a:defRPr/>
            </a:pPr>
            <a:r>
              <a:rPr lang="en-US" altLang="zh-CN" sz="3200" b="1" i="1"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x</a:t>
            </a:r>
            <a:r>
              <a:rPr lang="en-US" altLang="zh-CN" sz="3200" b="1" baseline="-25000"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1</a:t>
            </a:r>
            <a:r>
              <a:rPr lang="en-US" altLang="zh-CN" sz="3200" b="1"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a:t>
            </a:r>
            <a:r>
              <a:rPr lang="en-US" altLang="zh-CN" sz="3200" b="1" i="1"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l</a:t>
            </a:r>
            <a:r>
              <a:rPr lang="en-US" altLang="zh-CN" sz="3200" b="1" baseline="-25000"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1</a:t>
            </a:r>
            <a:r>
              <a:rPr lang="en-US" altLang="zh-CN" sz="3200" b="1"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a:t>
            </a:r>
            <a:r>
              <a:rPr lang="en-US" altLang="zh-CN" sz="3200" b="1" i="1"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l</a:t>
            </a:r>
            <a:r>
              <a:rPr lang="en-US" altLang="zh-CN" sz="3200" b="1" baseline="-25000" dirty="0">
                <a:solidFill>
                  <a:srgbClr val="FF0000"/>
                </a:solidFill>
                <a:latin typeface="Times New Roman" panose="02020603050405020304" pitchFamily="18" charset="0"/>
                <a:ea typeface="黑体" panose="02010600030101010101" pitchFamily="2" charset="-122"/>
                <a:cs typeface="Times New Roman" panose="02020603050405020304" pitchFamily="18" charset="0"/>
              </a:rPr>
              <a:t>0</a:t>
            </a:r>
            <a:endParaRPr lang="zh-CN" altLang="en-US" sz="3200" b="1" dirty="0">
              <a:solidFill>
                <a:srgbClr val="FF0000"/>
              </a:solidFill>
              <a:latin typeface="Times New Roman" panose="02020603050405020304" pitchFamily="18" charset="0"/>
              <a:ea typeface="黑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3703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图表 2"/>
          <p:cNvGraphicFramePr/>
          <p:nvPr>
            <p:extLst>
              <p:ext uri="{D42A27DB-BD31-4B8C-83A1-F6EECF244321}">
                <p14:modId xmlns:p14="http://schemas.microsoft.com/office/powerpoint/2010/main" val="44925325"/>
              </p:ext>
            </p:extLst>
          </p:nvPr>
        </p:nvGraphicFramePr>
        <p:xfrm>
          <a:off x="68020" y="914090"/>
          <a:ext cx="7000924" cy="4572032"/>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组合 12"/>
          <p:cNvGrpSpPr/>
          <p:nvPr/>
        </p:nvGrpSpPr>
        <p:grpSpPr>
          <a:xfrm>
            <a:off x="681896" y="353642"/>
            <a:ext cx="6986448" cy="4482732"/>
            <a:chOff x="1728956" y="357166"/>
            <a:chExt cx="6986448" cy="4482732"/>
          </a:xfrm>
        </p:grpSpPr>
        <p:cxnSp>
          <p:nvCxnSpPr>
            <p:cNvPr id="5" name="直接箭头连接符 4"/>
            <p:cNvCxnSpPr/>
            <p:nvPr/>
          </p:nvCxnSpPr>
          <p:spPr>
            <a:xfrm>
              <a:off x="1741674" y="4838310"/>
              <a:ext cx="6357982" cy="1588"/>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643834" y="4143380"/>
              <a:ext cx="1071570" cy="584775"/>
            </a:xfrm>
            <a:prstGeom prst="rect">
              <a:avLst/>
            </a:prstGeom>
            <a:noFill/>
          </p:spPr>
          <p:txBody>
            <a:bodyPr wrap="square" rtlCol="0">
              <a:spAutoFit/>
            </a:bodyPr>
            <a:lstStyle/>
            <a:p>
              <a:r>
                <a:rPr lang="en-US" altLang="zh-CN" sz="3200" b="1" i="1" dirty="0" smtClean="0">
                  <a:solidFill>
                    <a:srgbClr val="7D3C4A"/>
                  </a:solidFill>
                  <a:latin typeface="Times New Roman" pitchFamily="18" charset="0"/>
                  <a:cs typeface="Times New Roman" pitchFamily="18" charset="0"/>
                </a:rPr>
                <a:t>x</a:t>
              </a:r>
              <a:r>
                <a:rPr lang="en-US" altLang="zh-CN" sz="3200" b="1" dirty="0" smtClean="0">
                  <a:solidFill>
                    <a:srgbClr val="7D3C4A"/>
                  </a:solidFill>
                  <a:latin typeface="Times New Roman" pitchFamily="18" charset="0"/>
                  <a:cs typeface="Times New Roman" pitchFamily="18" charset="0"/>
                </a:rPr>
                <a:t>/cm</a:t>
              </a:r>
              <a:endParaRPr lang="zh-CN" altLang="en-US" sz="3200" b="1" dirty="0">
                <a:solidFill>
                  <a:srgbClr val="7D3C4A"/>
                </a:solidFill>
                <a:latin typeface="Times New Roman" pitchFamily="18" charset="0"/>
                <a:cs typeface="Times New Roman" pitchFamily="18" charset="0"/>
              </a:endParaRPr>
            </a:p>
          </p:txBody>
        </p:sp>
        <p:cxnSp>
          <p:nvCxnSpPr>
            <p:cNvPr id="7" name="直接箭头连接符 6"/>
            <p:cNvCxnSpPr/>
            <p:nvPr/>
          </p:nvCxnSpPr>
          <p:spPr>
            <a:xfrm rot="5400000" flipH="1" flipV="1">
              <a:off x="-386838" y="2667998"/>
              <a:ext cx="4266308" cy="34720"/>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28794" y="357166"/>
              <a:ext cx="1071570" cy="584775"/>
            </a:xfrm>
            <a:prstGeom prst="rect">
              <a:avLst/>
            </a:prstGeom>
            <a:noFill/>
            <a:ln>
              <a:noFill/>
            </a:ln>
          </p:spPr>
          <p:txBody>
            <a:bodyPr wrap="square" rtlCol="0">
              <a:spAutoFit/>
            </a:bodyPr>
            <a:lstStyle/>
            <a:p>
              <a:r>
                <a:rPr lang="en-US" altLang="zh-CN" sz="3200" b="1" i="1" dirty="0" smtClean="0">
                  <a:solidFill>
                    <a:srgbClr val="7D3C4A"/>
                  </a:solidFill>
                  <a:latin typeface="Times New Roman" pitchFamily="18" charset="0"/>
                  <a:cs typeface="Times New Roman" pitchFamily="18" charset="0"/>
                </a:rPr>
                <a:t>F</a:t>
              </a:r>
              <a:r>
                <a:rPr lang="en-US" altLang="zh-CN" sz="3200" b="1" dirty="0" smtClean="0">
                  <a:solidFill>
                    <a:srgbClr val="7D3C4A"/>
                  </a:solidFill>
                  <a:latin typeface="Times New Roman" pitchFamily="18" charset="0"/>
                  <a:cs typeface="Times New Roman" pitchFamily="18" charset="0"/>
                </a:rPr>
                <a:t>/N</a:t>
              </a:r>
              <a:endParaRPr lang="zh-CN" altLang="en-US" sz="3200" b="1" dirty="0">
                <a:solidFill>
                  <a:srgbClr val="7D3C4A"/>
                </a:solidFill>
                <a:latin typeface="Times New Roman" pitchFamily="18" charset="0"/>
                <a:cs typeface="Times New Roman" pitchFamily="18" charset="0"/>
              </a:endParaRPr>
            </a:p>
          </p:txBody>
        </p:sp>
      </p:grpSp>
      <p:sp>
        <p:nvSpPr>
          <p:cNvPr id="11" name="TextBox 10"/>
          <p:cNvSpPr txBox="1"/>
          <p:nvPr/>
        </p:nvSpPr>
        <p:spPr>
          <a:xfrm>
            <a:off x="1425342" y="1342718"/>
            <a:ext cx="1928826" cy="646331"/>
          </a:xfrm>
          <a:prstGeom prst="rect">
            <a:avLst/>
          </a:prstGeom>
          <a:solidFill>
            <a:schemeClr val="bg1"/>
          </a:solidFill>
        </p:spPr>
        <p:txBody>
          <a:bodyPr wrap="square" rtlCol="0">
            <a:spAutoFit/>
          </a:bodyPr>
          <a:lstStyle/>
          <a:p>
            <a:r>
              <a:rPr lang="en-US" altLang="zh-CN" sz="3600" b="1" i="1" dirty="0" smtClean="0">
                <a:solidFill>
                  <a:srgbClr val="0070C0"/>
                </a:solidFill>
                <a:latin typeface="Times New Roman" pitchFamily="18" charset="0"/>
                <a:cs typeface="Times New Roman" pitchFamily="18" charset="0"/>
              </a:rPr>
              <a:t>F</a:t>
            </a:r>
            <a:r>
              <a:rPr lang="en-US" altLang="zh-CN" sz="3600" b="1" dirty="0" smtClean="0">
                <a:solidFill>
                  <a:srgbClr val="0070C0"/>
                </a:solidFill>
                <a:latin typeface="Times New Roman" pitchFamily="18" charset="0"/>
                <a:cs typeface="Times New Roman" pitchFamily="18" charset="0"/>
              </a:rPr>
              <a:t>=0.25 </a:t>
            </a:r>
            <a:r>
              <a:rPr lang="en-US" altLang="zh-CN" sz="3600" b="1" i="1" dirty="0" smtClean="0">
                <a:solidFill>
                  <a:srgbClr val="0070C0"/>
                </a:solidFill>
                <a:latin typeface="Times New Roman" pitchFamily="18" charset="0"/>
                <a:cs typeface="Times New Roman" pitchFamily="18" charset="0"/>
              </a:rPr>
              <a:t>x</a:t>
            </a:r>
            <a:endParaRPr lang="zh-CN" altLang="en-US" sz="3600" b="1" i="1" dirty="0">
              <a:solidFill>
                <a:srgbClr val="0070C0"/>
              </a:solidFill>
              <a:latin typeface="Times New Roman" pitchFamily="18" charset="0"/>
              <a:cs typeface="Times New Roman" pitchFamily="18" charset="0"/>
            </a:endParaRPr>
          </a:p>
        </p:txBody>
      </p:sp>
      <p:sp>
        <p:nvSpPr>
          <p:cNvPr id="12" name="TextBox 11"/>
          <p:cNvSpPr txBox="1"/>
          <p:nvPr/>
        </p:nvSpPr>
        <p:spPr>
          <a:xfrm>
            <a:off x="4354300" y="2700040"/>
            <a:ext cx="2071702" cy="646331"/>
          </a:xfrm>
          <a:prstGeom prst="rect">
            <a:avLst/>
          </a:prstGeom>
          <a:solidFill>
            <a:schemeClr val="bg1"/>
          </a:solidFill>
        </p:spPr>
        <p:txBody>
          <a:bodyPr wrap="square" rtlCol="0">
            <a:spAutoFit/>
          </a:bodyPr>
          <a:lstStyle/>
          <a:p>
            <a:r>
              <a:rPr lang="en-US" altLang="zh-CN" sz="3600" b="1" i="1" dirty="0" smtClean="0">
                <a:solidFill>
                  <a:srgbClr val="FF0000"/>
                </a:solidFill>
                <a:latin typeface="Times New Roman" pitchFamily="18" charset="0"/>
                <a:cs typeface="Times New Roman" pitchFamily="18" charset="0"/>
              </a:rPr>
              <a:t>F</a:t>
            </a:r>
            <a:r>
              <a:rPr lang="en-US" altLang="zh-CN" sz="3600" b="1" dirty="0" smtClean="0">
                <a:solidFill>
                  <a:srgbClr val="FF0000"/>
                </a:solidFill>
                <a:latin typeface="Times New Roman" pitchFamily="18" charset="0"/>
                <a:cs typeface="Times New Roman" pitchFamily="18" charset="0"/>
              </a:rPr>
              <a:t>=0.14 </a:t>
            </a:r>
            <a:r>
              <a:rPr lang="en-US" altLang="zh-CN" sz="3600" b="1" i="1" dirty="0" smtClean="0">
                <a:solidFill>
                  <a:srgbClr val="FF0000"/>
                </a:solidFill>
                <a:latin typeface="Times New Roman" pitchFamily="18" charset="0"/>
                <a:cs typeface="Times New Roman" pitchFamily="18" charset="0"/>
              </a:rPr>
              <a:t>x</a:t>
            </a:r>
            <a:endParaRPr lang="zh-CN" altLang="en-US" sz="3600" b="1" i="1" dirty="0">
              <a:solidFill>
                <a:srgbClr val="FF0000"/>
              </a:solidFill>
              <a:latin typeface="Times New Roman" pitchFamily="18" charset="0"/>
              <a:cs typeface="Times New Roman" pitchFamily="18" charset="0"/>
            </a:endParaRPr>
          </a:p>
        </p:txBody>
      </p:sp>
      <p:cxnSp>
        <p:nvCxnSpPr>
          <p:cNvPr id="14" name="直接连接符 13"/>
          <p:cNvCxnSpPr/>
          <p:nvPr/>
        </p:nvCxnSpPr>
        <p:spPr>
          <a:xfrm>
            <a:off x="688162" y="2353024"/>
            <a:ext cx="4104456" cy="0"/>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3020466" y="2396984"/>
            <a:ext cx="8384" cy="2376264"/>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766242" y="2335440"/>
            <a:ext cx="8384" cy="2448272"/>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05934" y="5529426"/>
            <a:ext cx="4014561" cy="707886"/>
          </a:xfrm>
          <a:prstGeom prst="rect">
            <a:avLst/>
          </a:prstGeom>
        </p:spPr>
        <p:txBody>
          <a:bodyPr wrap="none">
            <a:spAutoFit/>
          </a:bodyPr>
          <a:lstStyle/>
          <a:p>
            <a:pPr marL="365760" lvl="0" indent="-256032">
              <a:spcBef>
                <a:spcPts val="400"/>
              </a:spcBef>
              <a:buClr>
                <a:srgbClr val="2DA2BF"/>
              </a:buClr>
              <a:buSzPct val="68000"/>
              <a:defRPr/>
            </a:pPr>
            <a:r>
              <a:rPr lang="zh-CN" altLang="en-US" sz="4000" b="1" dirty="0">
                <a:solidFill>
                  <a:srgbClr val="7030A0"/>
                </a:solidFill>
                <a:latin typeface="Times New Roman" panose="02020603050405020304" pitchFamily="18" charset="0"/>
                <a:ea typeface="黑体" panose="02010600030101010101" pitchFamily="2" charset="-122"/>
                <a:cs typeface="Times New Roman" panose="02020603050405020304" pitchFamily="18" charset="0"/>
              </a:rPr>
              <a:t>胡克定律</a:t>
            </a:r>
            <a:r>
              <a:rPr lang="zh-CN" altLang="en-US" sz="4000" b="1" dirty="0" smtClean="0">
                <a:solidFill>
                  <a:srgbClr val="7030A0"/>
                </a:solidFill>
                <a:latin typeface="Times New Roman" panose="02020603050405020304" pitchFamily="18" charset="0"/>
                <a:ea typeface="黑体" panose="02010600030101010101" pitchFamily="2" charset="-122"/>
                <a:cs typeface="Times New Roman" panose="02020603050405020304" pitchFamily="18" charset="0"/>
              </a:rPr>
              <a:t>：</a:t>
            </a:r>
            <a:r>
              <a:rPr lang="en-US" altLang="zh-CN" sz="4000" b="1" i="1" dirty="0">
                <a:solidFill>
                  <a:srgbClr val="7030A0"/>
                </a:solidFill>
                <a:latin typeface="Times New Roman" panose="02020603050405020304" pitchFamily="18" charset="0"/>
                <a:ea typeface="黑体" panose="02010600030101010101" pitchFamily="2" charset="-122"/>
                <a:cs typeface="Times New Roman" panose="02020603050405020304" pitchFamily="18" charset="0"/>
              </a:rPr>
              <a:t>F=</a:t>
            </a:r>
            <a:r>
              <a:rPr lang="en-US" altLang="zh-CN" sz="4000" b="1" i="1" dirty="0" err="1">
                <a:solidFill>
                  <a:srgbClr val="7030A0"/>
                </a:solidFill>
                <a:latin typeface="Times New Roman" panose="02020603050405020304" pitchFamily="18" charset="0"/>
                <a:ea typeface="黑体" panose="02010600030101010101" pitchFamily="2" charset="-122"/>
                <a:cs typeface="Times New Roman" panose="02020603050405020304" pitchFamily="18" charset="0"/>
              </a:rPr>
              <a:t>kx</a:t>
            </a:r>
            <a:endParaRPr lang="en-US" altLang="zh-CN" sz="4000" b="1" i="1" dirty="0">
              <a:solidFill>
                <a:srgbClr val="7030A0"/>
              </a:solidFill>
              <a:latin typeface="Times New Roman" panose="02020603050405020304" pitchFamily="18" charset="0"/>
              <a:ea typeface="黑体" panose="02010600030101010101" pitchFamily="2" charset="-122"/>
              <a:cs typeface="Times New Roman" panose="02020603050405020304" pitchFamily="18" charset="0"/>
            </a:endParaRPr>
          </a:p>
        </p:txBody>
      </p:sp>
      <p:grpSp>
        <p:nvGrpSpPr>
          <p:cNvPr id="56" name="组合 55"/>
          <p:cNvGrpSpPr/>
          <p:nvPr/>
        </p:nvGrpSpPr>
        <p:grpSpPr>
          <a:xfrm>
            <a:off x="7092280" y="1556792"/>
            <a:ext cx="1296144" cy="1664976"/>
            <a:chOff x="7308304" y="1124744"/>
            <a:chExt cx="1296144" cy="1664976"/>
          </a:xfrm>
        </p:grpSpPr>
        <p:sp>
          <p:nvSpPr>
            <p:cNvPr id="368" name="Freeform 49"/>
            <p:cNvSpPr>
              <a:spLocks/>
            </p:cNvSpPr>
            <p:nvPr/>
          </p:nvSpPr>
          <p:spPr bwMode="auto">
            <a:xfrm>
              <a:off x="7611294" y="1217307"/>
              <a:ext cx="201065" cy="1131573"/>
            </a:xfrm>
            <a:custGeom>
              <a:avLst/>
              <a:gdLst>
                <a:gd name="T0" fmla="*/ 110 w 187"/>
                <a:gd name="T1" fmla="*/ 0 h 858"/>
                <a:gd name="T2" fmla="*/ 0 w 187"/>
                <a:gd name="T3" fmla="*/ 57 h 858"/>
                <a:gd name="T4" fmla="*/ 187 w 187"/>
                <a:gd name="T5" fmla="*/ 111 h 858"/>
                <a:gd name="T6" fmla="*/ 0 w 187"/>
                <a:gd name="T7" fmla="*/ 164 h 858"/>
                <a:gd name="T8" fmla="*/ 187 w 187"/>
                <a:gd name="T9" fmla="*/ 217 h 858"/>
                <a:gd name="T10" fmla="*/ 0 w 187"/>
                <a:gd name="T11" fmla="*/ 271 h 858"/>
                <a:gd name="T12" fmla="*/ 187 w 187"/>
                <a:gd name="T13" fmla="*/ 324 h 858"/>
                <a:gd name="T14" fmla="*/ 0 w 187"/>
                <a:gd name="T15" fmla="*/ 378 h 858"/>
                <a:gd name="T16" fmla="*/ 187 w 187"/>
                <a:gd name="T17" fmla="*/ 431 h 858"/>
                <a:gd name="T18" fmla="*/ 0 w 187"/>
                <a:gd name="T19" fmla="*/ 484 h 858"/>
                <a:gd name="T20" fmla="*/ 187 w 187"/>
                <a:gd name="T21" fmla="*/ 538 h 858"/>
                <a:gd name="T22" fmla="*/ 0 w 187"/>
                <a:gd name="T23" fmla="*/ 591 h 858"/>
                <a:gd name="T24" fmla="*/ 187 w 187"/>
                <a:gd name="T25" fmla="*/ 644 h 858"/>
                <a:gd name="T26" fmla="*/ 0 w 187"/>
                <a:gd name="T27" fmla="*/ 698 h 858"/>
                <a:gd name="T28" fmla="*/ 187 w 187"/>
                <a:gd name="T29" fmla="*/ 751 h 858"/>
                <a:gd name="T30" fmla="*/ 0 w 187"/>
                <a:gd name="T31" fmla="*/ 805 h 858"/>
                <a:gd name="T32" fmla="*/ 93 w 187"/>
                <a:gd name="T33" fmla="*/ 858 h 8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7" h="858">
                  <a:moveTo>
                    <a:pt x="110" y="0"/>
                  </a:moveTo>
                  <a:lnTo>
                    <a:pt x="0" y="57"/>
                  </a:lnTo>
                  <a:lnTo>
                    <a:pt x="187" y="111"/>
                  </a:lnTo>
                  <a:lnTo>
                    <a:pt x="0" y="164"/>
                  </a:lnTo>
                  <a:lnTo>
                    <a:pt x="187" y="217"/>
                  </a:lnTo>
                  <a:lnTo>
                    <a:pt x="0" y="271"/>
                  </a:lnTo>
                  <a:lnTo>
                    <a:pt x="187" y="324"/>
                  </a:lnTo>
                  <a:lnTo>
                    <a:pt x="0" y="378"/>
                  </a:lnTo>
                  <a:lnTo>
                    <a:pt x="187" y="431"/>
                  </a:lnTo>
                  <a:lnTo>
                    <a:pt x="0" y="484"/>
                  </a:lnTo>
                  <a:lnTo>
                    <a:pt x="187" y="538"/>
                  </a:lnTo>
                  <a:lnTo>
                    <a:pt x="0" y="591"/>
                  </a:lnTo>
                  <a:lnTo>
                    <a:pt x="187" y="644"/>
                  </a:lnTo>
                  <a:lnTo>
                    <a:pt x="0" y="698"/>
                  </a:lnTo>
                  <a:lnTo>
                    <a:pt x="187" y="751"/>
                  </a:lnTo>
                  <a:lnTo>
                    <a:pt x="0" y="805"/>
                  </a:lnTo>
                  <a:lnTo>
                    <a:pt x="93" y="858"/>
                  </a:lnTo>
                </a:path>
              </a:pathLst>
            </a:custGeom>
            <a:no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76" name="Group 57"/>
            <p:cNvGrpSpPr>
              <a:grpSpLocks/>
            </p:cNvGrpSpPr>
            <p:nvPr/>
          </p:nvGrpSpPr>
          <p:grpSpPr bwMode="auto">
            <a:xfrm rot="10800000">
              <a:off x="7308304" y="1124744"/>
              <a:ext cx="1296144" cy="72008"/>
              <a:chOff x="0" y="1169"/>
              <a:chExt cx="1338" cy="130"/>
            </a:xfrm>
          </p:grpSpPr>
          <p:sp>
            <p:nvSpPr>
              <p:cNvPr id="377" name="Line 58"/>
              <p:cNvSpPr>
                <a:spLocks noChangeShapeType="1"/>
              </p:cNvSpPr>
              <p:nvPr/>
            </p:nvSpPr>
            <p:spPr bwMode="auto">
              <a:xfrm flipH="1">
                <a:off x="0" y="1177"/>
                <a:ext cx="120" cy="122"/>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8" name="Line 59"/>
              <p:cNvSpPr>
                <a:spLocks noChangeShapeType="1"/>
              </p:cNvSpPr>
              <p:nvPr/>
            </p:nvSpPr>
            <p:spPr bwMode="auto">
              <a:xfrm flipH="1">
                <a:off x="120" y="1177"/>
                <a:ext cx="121" cy="122"/>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9" name="Line 60"/>
              <p:cNvSpPr>
                <a:spLocks noChangeShapeType="1"/>
              </p:cNvSpPr>
              <p:nvPr/>
            </p:nvSpPr>
            <p:spPr bwMode="auto">
              <a:xfrm flipH="1">
                <a:off x="241" y="1177"/>
                <a:ext cx="120" cy="122"/>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0" name="Line 61"/>
              <p:cNvSpPr>
                <a:spLocks noChangeShapeType="1"/>
              </p:cNvSpPr>
              <p:nvPr/>
            </p:nvSpPr>
            <p:spPr bwMode="auto">
              <a:xfrm flipH="1">
                <a:off x="361" y="1177"/>
                <a:ext cx="120" cy="122"/>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1" name="Line 62"/>
              <p:cNvSpPr>
                <a:spLocks noChangeShapeType="1"/>
              </p:cNvSpPr>
              <p:nvPr/>
            </p:nvSpPr>
            <p:spPr bwMode="auto">
              <a:xfrm flipH="1">
                <a:off x="481" y="1177"/>
                <a:ext cx="120" cy="122"/>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2" name="Line 63"/>
              <p:cNvSpPr>
                <a:spLocks noChangeShapeType="1"/>
              </p:cNvSpPr>
              <p:nvPr/>
            </p:nvSpPr>
            <p:spPr bwMode="auto">
              <a:xfrm flipH="1">
                <a:off x="601" y="1177"/>
                <a:ext cx="121" cy="122"/>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3" name="Line 64"/>
              <p:cNvSpPr>
                <a:spLocks noChangeShapeType="1"/>
              </p:cNvSpPr>
              <p:nvPr/>
            </p:nvSpPr>
            <p:spPr bwMode="auto">
              <a:xfrm flipH="1">
                <a:off x="722" y="1177"/>
                <a:ext cx="120" cy="122"/>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4" name="Line 65"/>
              <p:cNvSpPr>
                <a:spLocks noChangeShapeType="1"/>
              </p:cNvSpPr>
              <p:nvPr/>
            </p:nvSpPr>
            <p:spPr bwMode="auto">
              <a:xfrm flipH="1">
                <a:off x="842" y="1177"/>
                <a:ext cx="120" cy="122"/>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5" name="Line 66"/>
              <p:cNvSpPr>
                <a:spLocks noChangeShapeType="1"/>
              </p:cNvSpPr>
              <p:nvPr/>
            </p:nvSpPr>
            <p:spPr bwMode="auto">
              <a:xfrm flipH="1">
                <a:off x="962" y="1177"/>
                <a:ext cx="120" cy="122"/>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6" name="Line 67"/>
              <p:cNvSpPr>
                <a:spLocks noChangeShapeType="1"/>
              </p:cNvSpPr>
              <p:nvPr/>
            </p:nvSpPr>
            <p:spPr bwMode="auto">
              <a:xfrm flipH="1">
                <a:off x="1082" y="1177"/>
                <a:ext cx="121" cy="122"/>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7" name="Line 68"/>
              <p:cNvSpPr>
                <a:spLocks noChangeShapeType="1"/>
              </p:cNvSpPr>
              <p:nvPr/>
            </p:nvSpPr>
            <p:spPr bwMode="auto">
              <a:xfrm flipH="1">
                <a:off x="1203" y="1177"/>
                <a:ext cx="120" cy="122"/>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8" name="Line 69"/>
              <p:cNvSpPr>
                <a:spLocks noChangeShapeType="1"/>
              </p:cNvSpPr>
              <p:nvPr/>
            </p:nvSpPr>
            <p:spPr bwMode="auto">
              <a:xfrm>
                <a:off x="23" y="1169"/>
                <a:ext cx="1315" cy="0"/>
              </a:xfrm>
              <a:prstGeom prst="line">
                <a:avLst/>
              </a:prstGeom>
              <a:noFill/>
              <a:ln w="28575">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98" name="Freeform 430"/>
            <p:cNvSpPr>
              <a:spLocks/>
            </p:cNvSpPr>
            <p:nvPr/>
          </p:nvSpPr>
          <p:spPr bwMode="auto">
            <a:xfrm rot="5400000">
              <a:off x="7596336" y="1844824"/>
              <a:ext cx="1368152" cy="72008"/>
            </a:xfrm>
            <a:custGeom>
              <a:avLst/>
              <a:gdLst>
                <a:gd name="T0" fmla="*/ 0 w 1680"/>
                <a:gd name="T1" fmla="*/ 53 h 280"/>
                <a:gd name="T2" fmla="*/ 26 w 1680"/>
                <a:gd name="T3" fmla="*/ 0 h 280"/>
                <a:gd name="T4" fmla="*/ 53 w 1680"/>
                <a:gd name="T5" fmla="*/ 106 h 280"/>
                <a:gd name="T6" fmla="*/ 79 w 1680"/>
                <a:gd name="T7" fmla="*/ 0 h 280"/>
                <a:gd name="T8" fmla="*/ 106 w 1680"/>
                <a:gd name="T9" fmla="*/ 106 h 280"/>
                <a:gd name="T10" fmla="*/ 132 w 1680"/>
                <a:gd name="T11" fmla="*/ 0 h 280"/>
                <a:gd name="T12" fmla="*/ 159 w 1680"/>
                <a:gd name="T13" fmla="*/ 106 h 280"/>
                <a:gd name="T14" fmla="*/ 185 w 1680"/>
                <a:gd name="T15" fmla="*/ 0 h 280"/>
                <a:gd name="T16" fmla="*/ 211 w 1680"/>
                <a:gd name="T17" fmla="*/ 106 h 280"/>
                <a:gd name="T18" fmla="*/ 238 w 1680"/>
                <a:gd name="T19" fmla="*/ 0 h 280"/>
                <a:gd name="T20" fmla="*/ 264 w 1680"/>
                <a:gd name="T21" fmla="*/ 106 h 280"/>
                <a:gd name="T22" fmla="*/ 291 w 1680"/>
                <a:gd name="T23" fmla="*/ 0 h 280"/>
                <a:gd name="T24" fmla="*/ 317 w 1680"/>
                <a:gd name="T25" fmla="*/ 106 h 280"/>
                <a:gd name="T26" fmla="*/ 344 w 1680"/>
                <a:gd name="T27" fmla="*/ 0 h 280"/>
                <a:gd name="T28" fmla="*/ 370 w 1680"/>
                <a:gd name="T29" fmla="*/ 106 h 280"/>
                <a:gd name="T30" fmla="*/ 396 w 1680"/>
                <a:gd name="T31" fmla="*/ 0 h 280"/>
                <a:gd name="T32" fmla="*/ 423 w 1680"/>
                <a:gd name="T33" fmla="*/ 106 h 280"/>
                <a:gd name="T34" fmla="*/ 449 w 1680"/>
                <a:gd name="T35" fmla="*/ 0 h 280"/>
                <a:gd name="T36" fmla="*/ 476 w 1680"/>
                <a:gd name="T37" fmla="*/ 106 h 280"/>
                <a:gd name="T38" fmla="*/ 502 w 1680"/>
                <a:gd name="T39" fmla="*/ 0 h 280"/>
                <a:gd name="T40" fmla="*/ 529 w 1680"/>
                <a:gd name="T41" fmla="*/ 106 h 280"/>
                <a:gd name="T42" fmla="*/ 555 w 1680"/>
                <a:gd name="T43" fmla="*/ 53 h 2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80" h="280">
                  <a:moveTo>
                    <a:pt x="0" y="140"/>
                  </a:moveTo>
                  <a:lnTo>
                    <a:pt x="80" y="0"/>
                  </a:lnTo>
                  <a:lnTo>
                    <a:pt x="160" y="280"/>
                  </a:lnTo>
                  <a:lnTo>
                    <a:pt x="240" y="0"/>
                  </a:lnTo>
                  <a:lnTo>
                    <a:pt x="320" y="280"/>
                  </a:lnTo>
                  <a:lnTo>
                    <a:pt x="400" y="0"/>
                  </a:lnTo>
                  <a:lnTo>
                    <a:pt x="480" y="280"/>
                  </a:lnTo>
                  <a:lnTo>
                    <a:pt x="560" y="0"/>
                  </a:lnTo>
                  <a:lnTo>
                    <a:pt x="640" y="280"/>
                  </a:lnTo>
                  <a:lnTo>
                    <a:pt x="720" y="0"/>
                  </a:lnTo>
                  <a:lnTo>
                    <a:pt x="800" y="280"/>
                  </a:lnTo>
                  <a:lnTo>
                    <a:pt x="880" y="0"/>
                  </a:lnTo>
                  <a:lnTo>
                    <a:pt x="960" y="280"/>
                  </a:lnTo>
                  <a:lnTo>
                    <a:pt x="1040" y="0"/>
                  </a:lnTo>
                  <a:lnTo>
                    <a:pt x="1120" y="280"/>
                  </a:lnTo>
                  <a:lnTo>
                    <a:pt x="1200" y="0"/>
                  </a:lnTo>
                  <a:lnTo>
                    <a:pt x="1280" y="280"/>
                  </a:lnTo>
                  <a:lnTo>
                    <a:pt x="1360" y="0"/>
                  </a:lnTo>
                  <a:lnTo>
                    <a:pt x="1440" y="280"/>
                  </a:lnTo>
                  <a:lnTo>
                    <a:pt x="1520" y="0"/>
                  </a:lnTo>
                  <a:lnTo>
                    <a:pt x="1600" y="280"/>
                  </a:lnTo>
                  <a:lnTo>
                    <a:pt x="1680" y="140"/>
                  </a:lnTo>
                </a:path>
              </a:pathLst>
            </a:custGeom>
            <a:no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54" name="Picture 5"/>
            <p:cNvPicPr>
              <a:picLocks noChangeAspect="1" noChangeArrowheads="1"/>
            </p:cNvPicPr>
            <p:nvPr/>
          </p:nvPicPr>
          <p:blipFill>
            <a:blip r:embed="rId4" cstate="print"/>
            <a:srcRect l="69763" t="69536" r="21408" b="24940"/>
            <a:stretch>
              <a:fillRect/>
            </a:stretch>
          </p:blipFill>
          <p:spPr bwMode="auto">
            <a:xfrm>
              <a:off x="7596336" y="2348880"/>
              <a:ext cx="288032" cy="216024"/>
            </a:xfrm>
            <a:prstGeom prst="rect">
              <a:avLst/>
            </a:prstGeom>
            <a:noFill/>
            <a:ln w="9525">
              <a:noFill/>
              <a:miter lim="800000"/>
              <a:headEnd/>
              <a:tailEnd/>
            </a:ln>
            <a:effectLst/>
          </p:spPr>
        </p:pic>
        <p:pic>
          <p:nvPicPr>
            <p:cNvPr id="55" name="Picture 5"/>
            <p:cNvPicPr>
              <a:picLocks noChangeAspect="1" noChangeArrowheads="1"/>
            </p:cNvPicPr>
            <p:nvPr/>
          </p:nvPicPr>
          <p:blipFill>
            <a:blip r:embed="rId4" cstate="print"/>
            <a:srcRect l="69763" t="69536" r="21408" b="24940"/>
            <a:stretch>
              <a:fillRect/>
            </a:stretch>
          </p:blipFill>
          <p:spPr bwMode="auto">
            <a:xfrm>
              <a:off x="8137232" y="2573696"/>
              <a:ext cx="288032" cy="216024"/>
            </a:xfrm>
            <a:prstGeom prst="rect">
              <a:avLst/>
            </a:prstGeom>
            <a:noFill/>
            <a:ln w="9525">
              <a:noFill/>
              <a:miter lim="800000"/>
              <a:headEnd/>
              <a:tailEnd/>
            </a:ln>
            <a:effectLst/>
          </p:spPr>
        </p:pic>
      </p:grpSp>
      <p:sp>
        <p:nvSpPr>
          <p:cNvPr id="57" name="TextBox 56"/>
          <p:cNvSpPr txBox="1"/>
          <p:nvPr/>
        </p:nvSpPr>
        <p:spPr>
          <a:xfrm>
            <a:off x="7164288" y="3068960"/>
            <a:ext cx="648072" cy="523220"/>
          </a:xfrm>
          <a:prstGeom prst="rect">
            <a:avLst/>
          </a:prstGeom>
          <a:solidFill>
            <a:schemeClr val="bg1"/>
          </a:solidFill>
        </p:spPr>
        <p:txBody>
          <a:bodyPr wrap="square" rtlCol="0">
            <a:spAutoFit/>
          </a:bodyPr>
          <a:lstStyle/>
          <a:p>
            <a:r>
              <a:rPr lang="zh-CN" altLang="en-US" sz="2800" b="1" dirty="0" smtClean="0">
                <a:solidFill>
                  <a:srgbClr val="0070C0"/>
                </a:solidFill>
                <a:latin typeface="Times New Roman" pitchFamily="18" charset="0"/>
                <a:cs typeface="Times New Roman" pitchFamily="18" charset="0"/>
              </a:rPr>
              <a:t>硬</a:t>
            </a:r>
            <a:endParaRPr lang="zh-CN" altLang="en-US" sz="2800" b="1" dirty="0">
              <a:solidFill>
                <a:srgbClr val="0070C0"/>
              </a:solidFill>
              <a:latin typeface="Times New Roman" pitchFamily="18" charset="0"/>
              <a:cs typeface="Times New Roman" pitchFamily="18" charset="0"/>
            </a:endParaRPr>
          </a:p>
        </p:txBody>
      </p:sp>
      <p:sp>
        <p:nvSpPr>
          <p:cNvPr id="58" name="TextBox 57"/>
          <p:cNvSpPr txBox="1"/>
          <p:nvPr/>
        </p:nvSpPr>
        <p:spPr>
          <a:xfrm>
            <a:off x="7884368" y="3284984"/>
            <a:ext cx="648072" cy="523220"/>
          </a:xfrm>
          <a:prstGeom prst="rect">
            <a:avLst/>
          </a:prstGeom>
          <a:solidFill>
            <a:schemeClr val="bg1"/>
          </a:solidFill>
        </p:spPr>
        <p:txBody>
          <a:bodyPr wrap="square" rtlCol="0">
            <a:spAutoFit/>
          </a:bodyPr>
          <a:lstStyle/>
          <a:p>
            <a:r>
              <a:rPr lang="zh-CN" altLang="en-US" sz="2800" b="1" dirty="0" smtClean="0">
                <a:solidFill>
                  <a:srgbClr val="0070C0"/>
                </a:solidFill>
                <a:latin typeface="Times New Roman" pitchFamily="18" charset="0"/>
                <a:cs typeface="Times New Roman" pitchFamily="18" charset="0"/>
              </a:rPr>
              <a:t>软</a:t>
            </a:r>
            <a:endParaRPr lang="zh-CN" altLang="en-US" sz="2800" b="1"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403931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blinds(horizontal)">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down)">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P spid="57" grpId="0" animBg="1"/>
      <p:bldP spid="5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smtClean="0"/>
              <a:t>弹力</a:t>
            </a:r>
            <a:endParaRPr lang="zh-CN" altLang="en-US" sz="3600" b="1" dirty="0"/>
          </a:p>
        </p:txBody>
      </p:sp>
      <p:sp>
        <p:nvSpPr>
          <p:cNvPr id="3" name="TextBox 2"/>
          <p:cNvSpPr txBox="1"/>
          <p:nvPr/>
        </p:nvSpPr>
        <p:spPr>
          <a:xfrm>
            <a:off x="611560" y="1052736"/>
            <a:ext cx="828092" cy="525016"/>
          </a:xfrm>
          <a:prstGeom prst="rect">
            <a:avLst/>
          </a:prstGeom>
          <a:noFill/>
          <a:ln w="28575">
            <a:solidFill>
              <a:srgbClr val="C00000"/>
            </a:solidFill>
          </a:ln>
        </p:spPr>
        <p:txBody>
          <a:bodyPr wrap="square" rtlCol="0">
            <a:spAutoFit/>
          </a:bodyPr>
          <a:lstStyle/>
          <a:p>
            <a:pPr>
              <a:lnSpc>
                <a:spcPct val="130000"/>
              </a:lnSpc>
            </a:pPr>
            <a:r>
              <a:rPr lang="zh-CN" altLang="en-US" sz="2400" dirty="0" smtClean="0">
                <a:solidFill>
                  <a:srgbClr val="000000"/>
                </a:solidFill>
                <a:latin typeface="Arial" panose="020B0604020202020204" pitchFamily="34" charset="0"/>
                <a:ea typeface="微软雅黑" panose="020B0503020204020204" pitchFamily="34" charset="-122"/>
              </a:rPr>
              <a:t>方向</a:t>
            </a:r>
          </a:p>
        </p:txBody>
      </p:sp>
      <p:sp>
        <p:nvSpPr>
          <p:cNvPr id="5" name="TextBox 4"/>
          <p:cNvSpPr txBox="1"/>
          <p:nvPr/>
        </p:nvSpPr>
        <p:spPr>
          <a:xfrm>
            <a:off x="251520" y="1700808"/>
            <a:ext cx="8532440" cy="1292662"/>
          </a:xfrm>
          <a:prstGeom prst="rect">
            <a:avLst/>
          </a:prstGeom>
          <a:noFill/>
          <a:ln w="28575">
            <a:solidFill>
              <a:srgbClr val="00B050"/>
            </a:solidFill>
          </a:ln>
        </p:spPr>
        <p:txBody>
          <a:bodyPr wrap="square" rtlCol="0">
            <a:spAutoFit/>
          </a:bodyPr>
          <a:lstStyle/>
          <a:p>
            <a:pPr>
              <a:lnSpc>
                <a:spcPct val="130000"/>
              </a:lnSpc>
            </a:pPr>
            <a:r>
              <a:rPr lang="zh-CN" altLang="en-US" sz="2000" b="1" dirty="0" smtClean="0">
                <a:solidFill>
                  <a:srgbClr val="000000"/>
                </a:solidFill>
                <a:latin typeface="Arial" panose="020B0604020202020204" pitchFamily="34" charset="0"/>
                <a:ea typeface="微软雅黑" panose="020B0503020204020204" pitchFamily="34" charset="-122"/>
              </a:rPr>
              <a:t>        压力和</a:t>
            </a:r>
            <a:r>
              <a:rPr lang="zh-CN" altLang="en-US" sz="2000" b="1" dirty="0">
                <a:solidFill>
                  <a:srgbClr val="000000"/>
                </a:solidFill>
                <a:latin typeface="Arial" panose="020B0604020202020204" pitchFamily="34" charset="0"/>
                <a:ea typeface="微软雅黑" panose="020B0503020204020204" pitchFamily="34" charset="-122"/>
              </a:rPr>
              <a:t>支持</a:t>
            </a:r>
            <a:r>
              <a:rPr lang="zh-CN" altLang="en-US" sz="2000" b="1" dirty="0" smtClean="0">
                <a:solidFill>
                  <a:srgbClr val="000000"/>
                </a:solidFill>
                <a:latin typeface="Arial" panose="020B0604020202020204" pitchFamily="34" charset="0"/>
                <a:ea typeface="微软雅黑" panose="020B0503020204020204" pitchFamily="34" charset="-122"/>
              </a:rPr>
              <a:t>力都是</a:t>
            </a:r>
            <a:r>
              <a:rPr lang="zh-CN" altLang="en-US" sz="2000" b="1" dirty="0">
                <a:solidFill>
                  <a:srgbClr val="000000"/>
                </a:solidFill>
                <a:latin typeface="Arial" panose="020B0604020202020204" pitchFamily="34" charset="0"/>
                <a:ea typeface="微软雅黑" panose="020B0503020204020204" pitchFamily="34" charset="-122"/>
              </a:rPr>
              <a:t>弹力 。</a:t>
            </a:r>
            <a:r>
              <a:rPr lang="zh-CN" altLang="en-US" sz="2000" b="1" dirty="0" smtClean="0">
                <a:solidFill>
                  <a:srgbClr val="000000"/>
                </a:solidFill>
                <a:latin typeface="Arial" panose="020B0604020202020204" pitchFamily="34" charset="0"/>
                <a:ea typeface="微软雅黑" panose="020B0503020204020204" pitchFamily="34" charset="-122"/>
              </a:rPr>
              <a:t>压力和</a:t>
            </a:r>
            <a:r>
              <a:rPr lang="zh-CN" altLang="en-US" sz="2000" b="1" dirty="0">
                <a:solidFill>
                  <a:srgbClr val="000000"/>
                </a:solidFill>
                <a:latin typeface="Arial" panose="020B0604020202020204" pitchFamily="34" charset="0"/>
                <a:ea typeface="微软雅黑" panose="020B0503020204020204" pitchFamily="34" charset="-122"/>
              </a:rPr>
              <a:t>支持</a:t>
            </a:r>
            <a:r>
              <a:rPr lang="zh-CN" altLang="en-US" sz="2000" b="1" dirty="0" smtClean="0">
                <a:solidFill>
                  <a:srgbClr val="000000"/>
                </a:solidFill>
                <a:latin typeface="Arial" panose="020B0604020202020204" pitchFamily="34" charset="0"/>
                <a:ea typeface="微软雅黑" panose="020B0503020204020204" pitchFamily="34" charset="-122"/>
              </a:rPr>
              <a:t>力的</a:t>
            </a:r>
            <a:r>
              <a:rPr lang="zh-CN" altLang="en-US" sz="2000" b="1" dirty="0">
                <a:solidFill>
                  <a:srgbClr val="000000"/>
                </a:solidFill>
                <a:latin typeface="Arial" panose="020B0604020202020204" pitchFamily="34" charset="0"/>
                <a:ea typeface="微软雅黑" panose="020B0503020204020204" pitchFamily="34" charset="-122"/>
              </a:rPr>
              <a:t>方向都垂直于物体的接触面。用绳子</a:t>
            </a:r>
            <a:r>
              <a:rPr lang="zh-CN" altLang="en-US" sz="2000" b="1" dirty="0" smtClean="0">
                <a:solidFill>
                  <a:srgbClr val="000000"/>
                </a:solidFill>
                <a:latin typeface="Arial" panose="020B0604020202020204" pitchFamily="34" charset="0"/>
                <a:ea typeface="微软雅黑" panose="020B0503020204020204" pitchFamily="34" charset="-122"/>
              </a:rPr>
              <a:t>拉物体时</a:t>
            </a:r>
            <a:r>
              <a:rPr lang="zh-CN" altLang="en-US" sz="2000" b="1" dirty="0">
                <a:solidFill>
                  <a:srgbClr val="000000"/>
                </a:solidFill>
                <a:latin typeface="Arial" panose="020B0604020202020204" pitchFamily="34" charset="0"/>
                <a:ea typeface="微软雅黑" panose="020B0503020204020204" pitchFamily="34" charset="-122"/>
              </a:rPr>
              <a:t>，绳的</a:t>
            </a:r>
            <a:r>
              <a:rPr lang="zh-CN" altLang="en-US" sz="2000" b="1" dirty="0" smtClean="0">
                <a:solidFill>
                  <a:srgbClr val="000000"/>
                </a:solidFill>
                <a:latin typeface="Arial" panose="020B0604020202020204" pitchFamily="34" charset="0"/>
                <a:ea typeface="微软雅黑" panose="020B0503020204020204" pitchFamily="34" charset="-122"/>
              </a:rPr>
              <a:t>拉力也</a:t>
            </a:r>
            <a:r>
              <a:rPr lang="zh-CN" altLang="en-US" sz="2000" b="1" dirty="0">
                <a:solidFill>
                  <a:srgbClr val="000000"/>
                </a:solidFill>
                <a:latin typeface="Arial" panose="020B0604020202020204" pitchFamily="34" charset="0"/>
                <a:ea typeface="微软雅黑" panose="020B0503020204020204" pitchFamily="34" charset="-122"/>
              </a:rPr>
              <a:t>属于弹力 ，它总是沿着绳子而指向绳子收缩的方向。绳中的</a:t>
            </a:r>
            <a:r>
              <a:rPr lang="zh-CN" altLang="en-US" sz="2000" b="1" dirty="0" smtClean="0">
                <a:solidFill>
                  <a:srgbClr val="000000"/>
                </a:solidFill>
                <a:latin typeface="Arial" panose="020B0604020202020204" pitchFamily="34" charset="0"/>
                <a:ea typeface="微软雅黑" panose="020B0503020204020204" pitchFamily="34" charset="-122"/>
              </a:rPr>
              <a:t>弹力常常叫做张力 。    </a:t>
            </a:r>
            <a:endParaRPr lang="zh-CN" altLang="en-US" sz="2000" b="1" dirty="0">
              <a:solidFill>
                <a:srgbClr val="000000"/>
              </a:solidFill>
              <a:latin typeface="Arial" panose="020B0604020202020204" pitchFamily="34" charset="0"/>
              <a:ea typeface="微软雅黑" panose="020B0503020204020204" pitchFamily="34" charset="-122"/>
            </a:endParaRPr>
          </a:p>
        </p:txBody>
      </p:sp>
      <p:sp>
        <p:nvSpPr>
          <p:cNvPr id="6" name="TextBox 5"/>
          <p:cNvSpPr txBox="1"/>
          <p:nvPr/>
        </p:nvSpPr>
        <p:spPr>
          <a:xfrm>
            <a:off x="251520" y="3140968"/>
            <a:ext cx="8532440" cy="3293209"/>
          </a:xfrm>
          <a:prstGeom prst="rect">
            <a:avLst/>
          </a:prstGeom>
          <a:noFill/>
          <a:ln w="28575">
            <a:solidFill>
              <a:srgbClr val="0070C0"/>
            </a:solidFill>
          </a:ln>
        </p:spPr>
        <p:txBody>
          <a:bodyPr wrap="square" rtlCol="0">
            <a:spAutoFit/>
          </a:bodyPr>
          <a:lstStyle/>
          <a:p>
            <a:pPr>
              <a:lnSpc>
                <a:spcPct val="130000"/>
              </a:lnSpc>
            </a:pPr>
            <a:r>
              <a:rPr lang="en-US" altLang="zh-CN" sz="2000" b="1" dirty="0" smtClean="0">
                <a:solidFill>
                  <a:srgbClr val="000000"/>
                </a:solidFill>
                <a:latin typeface="Arial" panose="020B0604020202020204" pitchFamily="34" charset="0"/>
                <a:ea typeface="微软雅黑" panose="020B0503020204020204" pitchFamily="34" charset="-122"/>
              </a:rPr>
              <a:t>《</a:t>
            </a:r>
            <a:r>
              <a:rPr lang="zh-CN" altLang="en-US" sz="2000" b="1" dirty="0" smtClean="0">
                <a:solidFill>
                  <a:srgbClr val="000000"/>
                </a:solidFill>
                <a:latin typeface="Arial" panose="020B0604020202020204" pitchFamily="34" charset="0"/>
                <a:ea typeface="微软雅黑" panose="020B0503020204020204" pitchFamily="34" charset="-122"/>
              </a:rPr>
              <a:t>力学</a:t>
            </a:r>
            <a:r>
              <a:rPr lang="en-US" altLang="zh-CN" sz="2000" b="1" dirty="0" smtClean="0">
                <a:solidFill>
                  <a:srgbClr val="000000"/>
                </a:solidFill>
                <a:latin typeface="Arial" panose="020B0604020202020204" pitchFamily="34" charset="0"/>
                <a:ea typeface="微软雅黑" panose="020B0503020204020204" pitchFamily="34" charset="-122"/>
              </a:rPr>
              <a:t>》</a:t>
            </a:r>
            <a:r>
              <a:rPr lang="zh-CN" altLang="en-US" sz="2000" b="1" dirty="0">
                <a:solidFill>
                  <a:srgbClr val="000000"/>
                </a:solidFill>
                <a:latin typeface="Arial" panose="020B0604020202020204" pitchFamily="34" charset="0"/>
                <a:ea typeface="微软雅黑" panose="020B0503020204020204" pitchFamily="34" charset="-122"/>
              </a:rPr>
              <a:t>漆安慎   杜婵英</a:t>
            </a:r>
          </a:p>
          <a:p>
            <a:pPr>
              <a:lnSpc>
                <a:spcPct val="130000"/>
              </a:lnSpc>
            </a:pPr>
            <a:r>
              <a:rPr lang="zh-CN" altLang="en-US" sz="2000" b="1" dirty="0" smtClean="0">
                <a:solidFill>
                  <a:srgbClr val="000000"/>
                </a:solidFill>
                <a:latin typeface="Arial" panose="020B0604020202020204" pitchFamily="34" charset="0"/>
                <a:ea typeface="微软雅黑" panose="020B0503020204020204" pitchFamily="34" charset="-122"/>
              </a:rPr>
              <a:t>        两物体接触并紧压，双方均因挤压而变形，变形后的物体均企图恢复原状而互相施与挤压性弹力。对于相互压紧的两物体，可将相互作用分为两分力，一分力沿接触面切向，另一分力沿与接触面垂直，前者属于摩擦力，后者即正压力。</a:t>
            </a:r>
            <a:r>
              <a:rPr lang="en-US" altLang="zh-CN" sz="2000" b="1" dirty="0">
                <a:solidFill>
                  <a:srgbClr val="000000"/>
                </a:solidFill>
                <a:latin typeface="Arial" panose="020B0604020202020204" pitchFamily="34" charset="0"/>
                <a:ea typeface="微软雅黑" panose="020B0503020204020204" pitchFamily="34" charset="-122"/>
              </a:rPr>
              <a:t> </a:t>
            </a:r>
            <a:endParaRPr lang="en-US" altLang="zh-CN" sz="2000" b="1" dirty="0" smtClean="0">
              <a:solidFill>
                <a:srgbClr val="000000"/>
              </a:solidFill>
              <a:latin typeface="Arial" panose="020B0604020202020204" pitchFamily="34" charset="0"/>
              <a:ea typeface="微软雅黑" panose="020B0503020204020204" pitchFamily="34" charset="-122"/>
            </a:endParaRPr>
          </a:p>
          <a:p>
            <a:pPr>
              <a:lnSpc>
                <a:spcPct val="130000"/>
              </a:lnSpc>
            </a:pPr>
            <a:r>
              <a:rPr lang="en-US" altLang="zh-CN" sz="2000" b="1" dirty="0">
                <a:solidFill>
                  <a:srgbClr val="000000"/>
                </a:solidFill>
                <a:latin typeface="Arial" panose="020B0604020202020204" pitchFamily="34" charset="0"/>
                <a:ea typeface="微软雅黑" panose="020B0503020204020204" pitchFamily="34" charset="-122"/>
              </a:rPr>
              <a:t> </a:t>
            </a:r>
            <a:r>
              <a:rPr lang="en-US" altLang="zh-CN" sz="2000" b="1" dirty="0" smtClean="0">
                <a:solidFill>
                  <a:srgbClr val="000000"/>
                </a:solidFill>
                <a:latin typeface="Arial" panose="020B0604020202020204" pitchFamily="34" charset="0"/>
                <a:ea typeface="微软雅黑" panose="020B0503020204020204" pitchFamily="34" charset="-122"/>
              </a:rPr>
              <a:t>      </a:t>
            </a:r>
            <a:r>
              <a:rPr lang="zh-CN" altLang="en-US" sz="2000" b="1" dirty="0" smtClean="0">
                <a:solidFill>
                  <a:srgbClr val="000000"/>
                </a:solidFill>
                <a:latin typeface="Arial" panose="020B0604020202020204" pitchFamily="34" charset="0"/>
                <a:ea typeface="微软雅黑" panose="020B0503020204020204" pitchFamily="34" charset="-122"/>
              </a:rPr>
              <a:t>在</a:t>
            </a:r>
            <a:r>
              <a:rPr lang="zh-CN" altLang="en-US" sz="2000" b="1" dirty="0">
                <a:solidFill>
                  <a:srgbClr val="000000"/>
                </a:solidFill>
                <a:latin typeface="Arial" panose="020B0604020202020204" pitchFamily="34" charset="0"/>
                <a:ea typeface="微软雅黑" panose="020B0503020204020204" pitchFamily="34" charset="-122"/>
              </a:rPr>
              <a:t>张紧绳索上某位置作与绳垂直的假想截面，将绳分成两侧，这两侧的相互拉力即该处绳的张力，张力是绳索因拉伸形变而</a:t>
            </a:r>
            <a:r>
              <a:rPr lang="zh-CN" altLang="en-US" sz="2000" b="1" dirty="0" smtClean="0">
                <a:solidFill>
                  <a:srgbClr val="000000"/>
                </a:solidFill>
                <a:latin typeface="Arial" panose="020B0604020202020204" pitchFamily="34" charset="0"/>
                <a:ea typeface="微软雅黑" panose="020B0503020204020204" pitchFamily="34" charset="-122"/>
              </a:rPr>
              <a:t>产生的。                           </a:t>
            </a:r>
            <a:endParaRPr lang="en-US" altLang="zh-CN" sz="2000" b="1" dirty="0" smtClean="0">
              <a:solidFill>
                <a:srgbClr val="000000"/>
              </a:solidFill>
              <a:latin typeface="Arial" panose="020B0604020202020204" pitchFamily="34" charset="0"/>
              <a:ea typeface="微软雅黑" panose="020B0503020204020204" pitchFamily="34" charset="-122"/>
            </a:endParaRPr>
          </a:p>
          <a:p>
            <a:pPr>
              <a:lnSpc>
                <a:spcPct val="130000"/>
              </a:lnSpc>
            </a:pPr>
            <a:r>
              <a:rPr lang="en-US" altLang="zh-CN" sz="2000" b="1" dirty="0">
                <a:solidFill>
                  <a:srgbClr val="000000"/>
                </a:solidFill>
                <a:latin typeface="Arial" panose="020B0604020202020204" pitchFamily="34" charset="0"/>
                <a:ea typeface="微软雅黑" panose="020B0503020204020204" pitchFamily="34" charset="-122"/>
              </a:rPr>
              <a:t> </a:t>
            </a:r>
            <a:r>
              <a:rPr lang="en-US" altLang="zh-CN" sz="2000" b="1" dirty="0" smtClean="0">
                <a:solidFill>
                  <a:srgbClr val="000000"/>
                </a:solidFill>
                <a:latin typeface="Arial" panose="020B0604020202020204" pitchFamily="34" charset="0"/>
                <a:ea typeface="微软雅黑" panose="020B0503020204020204" pitchFamily="34" charset="-122"/>
              </a:rPr>
              <a:t>                                                                 </a:t>
            </a:r>
            <a:r>
              <a:rPr lang="zh-CN" altLang="en-US" sz="2000" b="1" dirty="0" smtClean="0">
                <a:solidFill>
                  <a:srgbClr val="000000"/>
                </a:solidFill>
                <a:latin typeface="Arial" panose="020B0604020202020204" pitchFamily="34" charset="0"/>
                <a:ea typeface="微软雅黑" panose="020B0503020204020204" pitchFamily="34" charset="-122"/>
              </a:rPr>
              <a:t> </a:t>
            </a:r>
            <a:endParaRPr lang="zh-CN" altLang="en-US" sz="2000" b="1" dirty="0">
              <a:solidFill>
                <a:srgbClr val="00000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82912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smtClean="0"/>
              <a:t>弹力</a:t>
            </a:r>
            <a:endParaRPr lang="zh-CN" altLang="en-US" sz="3600" b="1" dirty="0"/>
          </a:p>
        </p:txBody>
      </p:sp>
      <p:sp>
        <p:nvSpPr>
          <p:cNvPr id="3" name="TextBox 2"/>
          <p:cNvSpPr txBox="1"/>
          <p:nvPr/>
        </p:nvSpPr>
        <p:spPr>
          <a:xfrm>
            <a:off x="294633" y="1052736"/>
            <a:ext cx="8669855" cy="1052596"/>
          </a:xfrm>
          <a:prstGeom prst="rect">
            <a:avLst/>
          </a:prstGeom>
          <a:noFill/>
          <a:ln w="28575">
            <a:solidFill>
              <a:srgbClr val="C00000"/>
            </a:solidFill>
          </a:ln>
        </p:spPr>
        <p:txBody>
          <a:bodyPr wrap="square" rtlCol="0">
            <a:spAutoFit/>
          </a:bodyPr>
          <a:lstStyle/>
          <a:p>
            <a:pPr>
              <a:lnSpc>
                <a:spcPct val="130000"/>
              </a:lnSpc>
            </a:pPr>
            <a:r>
              <a:rPr lang="zh-CN" altLang="en-US" sz="2400" b="1" dirty="0" smtClean="0">
                <a:solidFill>
                  <a:srgbClr val="000000"/>
                </a:solidFill>
                <a:ea typeface="微软雅黑" panose="020B0503020204020204" pitchFamily="34" charset="-122"/>
              </a:rPr>
              <a:t>方向</a:t>
            </a:r>
            <a:r>
              <a:rPr lang="en-US" altLang="zh-CN" sz="2400" b="1" dirty="0" smtClean="0">
                <a:solidFill>
                  <a:srgbClr val="000000"/>
                </a:solidFill>
                <a:ea typeface="微软雅黑" panose="020B0503020204020204" pitchFamily="34" charset="-122"/>
              </a:rPr>
              <a:t>:</a:t>
            </a:r>
            <a:r>
              <a:rPr lang="zh-CN" altLang="en-US" sz="2400" b="1" dirty="0" smtClean="0">
                <a:solidFill>
                  <a:srgbClr val="000000"/>
                </a:solidFill>
                <a:ea typeface="微软雅黑" panose="020B0503020204020204" pitchFamily="34" charset="-122"/>
              </a:rPr>
              <a:t>压力和</a:t>
            </a:r>
            <a:r>
              <a:rPr lang="zh-CN" altLang="en-US" sz="2400" b="1" dirty="0">
                <a:solidFill>
                  <a:srgbClr val="000000"/>
                </a:solidFill>
                <a:ea typeface="微软雅黑" panose="020B0503020204020204" pitchFamily="34" charset="-122"/>
              </a:rPr>
              <a:t>支持力 的方向都垂直于物体的接触面。</a:t>
            </a:r>
            <a:endParaRPr lang="en-US" altLang="zh-CN" sz="2400" b="1" dirty="0">
              <a:solidFill>
                <a:srgbClr val="000000"/>
              </a:solidFill>
              <a:ea typeface="微软雅黑" panose="020B0503020204020204" pitchFamily="34" charset="-122"/>
            </a:endParaRPr>
          </a:p>
          <a:p>
            <a:pPr>
              <a:lnSpc>
                <a:spcPct val="130000"/>
              </a:lnSpc>
            </a:pPr>
            <a:r>
              <a:rPr lang="zh-CN" altLang="en-US" sz="2400" b="1" dirty="0" smtClean="0">
                <a:solidFill>
                  <a:srgbClr val="000000"/>
                </a:solidFill>
                <a:ea typeface="微软雅黑" panose="020B0503020204020204" pitchFamily="34" charset="-122"/>
              </a:rPr>
              <a:t>        绳</a:t>
            </a:r>
            <a:r>
              <a:rPr lang="zh-CN" altLang="en-US" sz="2400" b="1" dirty="0">
                <a:solidFill>
                  <a:srgbClr val="000000"/>
                </a:solidFill>
                <a:ea typeface="微软雅黑" panose="020B0503020204020204" pitchFamily="34" charset="-122"/>
              </a:rPr>
              <a:t>的</a:t>
            </a:r>
            <a:r>
              <a:rPr lang="zh-CN" altLang="en-US" sz="2400" b="1" dirty="0" smtClean="0">
                <a:solidFill>
                  <a:srgbClr val="000000"/>
                </a:solidFill>
                <a:ea typeface="微软雅黑" panose="020B0503020204020204" pitchFamily="34" charset="-122"/>
              </a:rPr>
              <a:t>拉沿着</a:t>
            </a:r>
            <a:r>
              <a:rPr lang="zh-CN" altLang="en-US" sz="2400" b="1" dirty="0">
                <a:solidFill>
                  <a:srgbClr val="000000"/>
                </a:solidFill>
                <a:ea typeface="微软雅黑" panose="020B0503020204020204" pitchFamily="34" charset="-122"/>
              </a:rPr>
              <a:t>绳子而指向绳子收缩的方向。    </a:t>
            </a:r>
            <a:endParaRPr lang="zh-CN" altLang="en-US" sz="2400" b="1" dirty="0" smtClean="0">
              <a:solidFill>
                <a:srgbClr val="000000"/>
              </a:solidFill>
              <a:ea typeface="微软雅黑" panose="020B0503020204020204" pitchFamily="34" charset="-122"/>
            </a:endParaRPr>
          </a:p>
        </p:txBody>
      </p:sp>
      <p:grpSp>
        <p:nvGrpSpPr>
          <p:cNvPr id="53" name="组合 52"/>
          <p:cNvGrpSpPr/>
          <p:nvPr/>
        </p:nvGrpSpPr>
        <p:grpSpPr>
          <a:xfrm>
            <a:off x="179512" y="2204864"/>
            <a:ext cx="6034908" cy="3631754"/>
            <a:chOff x="179512" y="2204864"/>
            <a:chExt cx="6034908" cy="3631754"/>
          </a:xfrm>
        </p:grpSpPr>
        <p:pic>
          <p:nvPicPr>
            <p:cNvPr id="10250"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633" y="2276872"/>
              <a:ext cx="5919787" cy="348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矩形 51"/>
            <p:cNvSpPr/>
            <p:nvPr/>
          </p:nvSpPr>
          <p:spPr>
            <a:xfrm>
              <a:off x="179512" y="2204864"/>
              <a:ext cx="6034908" cy="363175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6306789" y="2204864"/>
            <a:ext cx="2657699" cy="3644717"/>
            <a:chOff x="6306789" y="2204864"/>
            <a:chExt cx="2657699" cy="3644717"/>
          </a:xfrm>
        </p:grpSpPr>
        <p:grpSp>
          <p:nvGrpSpPr>
            <p:cNvPr id="54" name="组合 53"/>
            <p:cNvGrpSpPr/>
            <p:nvPr/>
          </p:nvGrpSpPr>
          <p:grpSpPr>
            <a:xfrm>
              <a:off x="6306789" y="2348880"/>
              <a:ext cx="2563688" cy="3500701"/>
              <a:chOff x="6306789" y="2348880"/>
              <a:chExt cx="2563688" cy="3500701"/>
            </a:xfrm>
          </p:grpSpPr>
          <p:pic>
            <p:nvPicPr>
              <p:cNvPr id="10249"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6789" y="2348880"/>
                <a:ext cx="2563688"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1"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6789" y="4060067"/>
                <a:ext cx="2520280" cy="1789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5" name="矩形 54"/>
            <p:cNvSpPr/>
            <p:nvPr/>
          </p:nvSpPr>
          <p:spPr>
            <a:xfrm>
              <a:off x="6306789" y="2204864"/>
              <a:ext cx="2657699" cy="36317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4329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arn(inVertical)">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barn(inVertical)">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t>摩擦力</a:t>
            </a:r>
          </a:p>
        </p:txBody>
      </p:sp>
      <p:sp>
        <p:nvSpPr>
          <p:cNvPr id="3" name="TextBox 2"/>
          <p:cNvSpPr txBox="1"/>
          <p:nvPr/>
        </p:nvSpPr>
        <p:spPr>
          <a:xfrm>
            <a:off x="539552" y="1124743"/>
            <a:ext cx="2448272" cy="525016"/>
          </a:xfrm>
          <a:prstGeom prst="rect">
            <a:avLst/>
          </a:prstGeom>
          <a:noFill/>
          <a:ln w="38100">
            <a:solidFill>
              <a:srgbClr val="C00000"/>
            </a:solidFill>
          </a:ln>
        </p:spPr>
        <p:txBody>
          <a:bodyPr wrap="square" rtlCol="0">
            <a:spAutoFit/>
          </a:bodyPr>
          <a:lstStyle/>
          <a:p>
            <a:pPr>
              <a:lnSpc>
                <a:spcPct val="130000"/>
              </a:lnSpc>
            </a:pPr>
            <a:r>
              <a:rPr lang="zh-CN" altLang="en-US" sz="2400" dirty="0" smtClean="0">
                <a:solidFill>
                  <a:srgbClr val="000000"/>
                </a:solidFill>
                <a:latin typeface="Arial" panose="020B0604020202020204" pitchFamily="34" charset="0"/>
                <a:ea typeface="微软雅黑" panose="020B0503020204020204" pitchFamily="34" charset="-122"/>
              </a:rPr>
              <a:t>错误的前概念</a:t>
            </a:r>
          </a:p>
        </p:txBody>
      </p:sp>
      <p:sp>
        <p:nvSpPr>
          <p:cNvPr id="5" name="TextBox 4"/>
          <p:cNvSpPr txBox="1"/>
          <p:nvPr/>
        </p:nvSpPr>
        <p:spPr>
          <a:xfrm>
            <a:off x="251520" y="1844824"/>
            <a:ext cx="8208912" cy="3046988"/>
          </a:xfrm>
          <a:prstGeom prst="rect">
            <a:avLst/>
          </a:prstGeom>
          <a:noFill/>
        </p:spPr>
        <p:txBody>
          <a:bodyPr wrap="square" rtlCol="0">
            <a:spAutoFit/>
          </a:bodyPr>
          <a:lstStyle/>
          <a:p>
            <a:pPr algn="just">
              <a:spcAft>
                <a:spcPts val="0"/>
              </a:spcAft>
            </a:pPr>
            <a:r>
              <a:rPr lang="en-US" altLang="zh-CN" sz="2400" b="1" kern="100" dirty="0" smtClean="0">
                <a:solidFill>
                  <a:srgbClr val="FF0000"/>
                </a:solidFill>
                <a:latin typeface="华文行楷" panose="02010800040101010101" pitchFamily="2" charset="-122"/>
                <a:ea typeface="华文行楷" panose="02010800040101010101" pitchFamily="2" charset="-122"/>
                <a:cs typeface="Times New Roman"/>
              </a:rPr>
              <a:t>×</a:t>
            </a:r>
            <a:r>
              <a:rPr lang="zh-CN" altLang="en-US" sz="2400" b="1" kern="100" dirty="0">
                <a:solidFill>
                  <a:srgbClr val="000000"/>
                </a:solidFill>
                <a:latin typeface="华文行楷" panose="02010800040101010101" pitchFamily="2" charset="-122"/>
                <a:ea typeface="华文行楷" panose="02010800040101010101" pitchFamily="2" charset="-122"/>
                <a:cs typeface="Times New Roman"/>
              </a:rPr>
              <a:t>摩擦力</a:t>
            </a:r>
            <a:r>
              <a:rPr lang="zh-CN" altLang="zh-CN" sz="2400" b="1" kern="100" dirty="0" smtClean="0">
                <a:solidFill>
                  <a:srgbClr val="000000"/>
                </a:solidFill>
                <a:latin typeface="华文行楷" panose="02010800040101010101" pitchFamily="2" charset="-122"/>
                <a:ea typeface="华文行楷" panose="02010800040101010101" pitchFamily="2" charset="-122"/>
                <a:cs typeface="Times New Roman"/>
              </a:rPr>
              <a:t>的方向</a:t>
            </a:r>
            <a:r>
              <a:rPr lang="zh-CN" altLang="en-US" sz="2400" b="1" kern="100" dirty="0" smtClean="0">
                <a:solidFill>
                  <a:srgbClr val="000000"/>
                </a:solidFill>
                <a:latin typeface="华文行楷" panose="02010800040101010101" pitchFamily="2" charset="-122"/>
                <a:ea typeface="华文行楷" panose="02010800040101010101" pitchFamily="2" charset="-122"/>
                <a:cs typeface="Times New Roman"/>
              </a:rPr>
              <a:t>一定</a:t>
            </a:r>
            <a:r>
              <a:rPr lang="zh-CN" altLang="zh-CN" sz="2400" b="1" kern="100" dirty="0" smtClean="0">
                <a:solidFill>
                  <a:srgbClr val="000000"/>
                </a:solidFill>
                <a:latin typeface="华文行楷" panose="02010800040101010101" pitchFamily="2" charset="-122"/>
                <a:ea typeface="华文行楷" panose="02010800040101010101" pitchFamily="2" charset="-122"/>
                <a:cs typeface="Times New Roman"/>
              </a:rPr>
              <a:t>与</a:t>
            </a:r>
            <a:r>
              <a:rPr lang="zh-CN" altLang="zh-CN" sz="2400" b="1" kern="100" dirty="0">
                <a:solidFill>
                  <a:srgbClr val="000000"/>
                </a:solidFill>
                <a:latin typeface="华文行楷" panose="02010800040101010101" pitchFamily="2" charset="-122"/>
                <a:ea typeface="华文行楷" panose="02010800040101010101" pitchFamily="2" charset="-122"/>
                <a:cs typeface="Times New Roman"/>
              </a:rPr>
              <a:t>运动方向相反</a:t>
            </a:r>
            <a:r>
              <a:rPr lang="en-US" altLang="zh-CN" sz="2400" b="1" kern="100" dirty="0">
                <a:solidFill>
                  <a:srgbClr val="000000"/>
                </a:solidFill>
                <a:latin typeface="华文行楷" panose="02010800040101010101" pitchFamily="2" charset="-122"/>
                <a:ea typeface="华文行楷" panose="02010800040101010101" pitchFamily="2" charset="-122"/>
                <a:cs typeface="Times New Roman"/>
              </a:rPr>
              <a:t> </a:t>
            </a:r>
            <a:endParaRPr lang="en-US" altLang="zh-CN" sz="2400" b="1" kern="100" dirty="0" smtClean="0">
              <a:solidFill>
                <a:srgbClr val="000000"/>
              </a:solidFill>
              <a:latin typeface="华文行楷" panose="02010800040101010101" pitchFamily="2" charset="-122"/>
              <a:ea typeface="华文行楷" panose="02010800040101010101" pitchFamily="2" charset="-122"/>
              <a:cs typeface="Times New Roman"/>
            </a:endParaRPr>
          </a:p>
          <a:p>
            <a:pPr algn="just">
              <a:spcAft>
                <a:spcPts val="0"/>
              </a:spcAft>
            </a:pPr>
            <a:r>
              <a:rPr lang="en-US" altLang="zh-CN" sz="2400" b="1" kern="100" dirty="0">
                <a:solidFill>
                  <a:srgbClr val="FF0000"/>
                </a:solidFill>
                <a:latin typeface="华文行楷" panose="02010800040101010101" pitchFamily="2" charset="-122"/>
                <a:ea typeface="华文行楷" panose="02010800040101010101" pitchFamily="2" charset="-122"/>
                <a:cs typeface="Times New Roman"/>
              </a:rPr>
              <a:t>×</a:t>
            </a:r>
            <a:r>
              <a:rPr lang="zh-CN" altLang="en-US" sz="2400" b="1" kern="100" dirty="0" smtClean="0">
                <a:solidFill>
                  <a:srgbClr val="000000"/>
                </a:solidFill>
                <a:latin typeface="华文行楷" panose="02010800040101010101" pitchFamily="2" charset="-122"/>
                <a:ea typeface="华文行楷" panose="02010800040101010101" pitchFamily="2" charset="-122"/>
                <a:cs typeface="Times New Roman"/>
              </a:rPr>
              <a:t>摩擦力一定是阻力</a:t>
            </a:r>
            <a:endParaRPr lang="en-US" altLang="zh-CN" sz="2400" b="1" kern="100" dirty="0" smtClean="0">
              <a:solidFill>
                <a:srgbClr val="000000"/>
              </a:solidFill>
              <a:latin typeface="华文行楷" panose="02010800040101010101" pitchFamily="2" charset="-122"/>
              <a:ea typeface="华文行楷" panose="02010800040101010101" pitchFamily="2" charset="-122"/>
              <a:cs typeface="Times New Roman"/>
            </a:endParaRPr>
          </a:p>
          <a:p>
            <a:pPr algn="just">
              <a:spcAft>
                <a:spcPts val="0"/>
              </a:spcAft>
            </a:pPr>
            <a:r>
              <a:rPr lang="en-US" altLang="zh-CN" sz="2400" b="1" kern="100" dirty="0" smtClean="0">
                <a:solidFill>
                  <a:srgbClr val="FF0000"/>
                </a:solidFill>
                <a:latin typeface="华文行楷" panose="02010800040101010101" pitchFamily="2" charset="-122"/>
                <a:ea typeface="华文行楷" panose="02010800040101010101" pitchFamily="2" charset="-122"/>
                <a:cs typeface="Times New Roman"/>
              </a:rPr>
              <a:t>×</a:t>
            </a:r>
            <a:r>
              <a:rPr lang="zh-CN" altLang="zh-CN" sz="2400" b="1" kern="100" dirty="0" smtClean="0">
                <a:solidFill>
                  <a:srgbClr val="000000"/>
                </a:solidFill>
                <a:latin typeface="华文行楷" panose="02010800040101010101" pitchFamily="2" charset="-122"/>
                <a:ea typeface="华文行楷" panose="02010800040101010101" pitchFamily="2" charset="-122"/>
                <a:cs typeface="Times New Roman"/>
              </a:rPr>
              <a:t>摩擦力</a:t>
            </a:r>
            <a:r>
              <a:rPr lang="zh-CN" altLang="zh-CN" sz="2400" b="1" kern="100" dirty="0">
                <a:solidFill>
                  <a:srgbClr val="000000"/>
                </a:solidFill>
                <a:latin typeface="华文行楷" panose="02010800040101010101" pitchFamily="2" charset="-122"/>
                <a:ea typeface="华文行楷" panose="02010800040101010101" pitchFamily="2" charset="-122"/>
                <a:cs typeface="Times New Roman"/>
              </a:rPr>
              <a:t>的大小一定与接触面处的压力</a:t>
            </a:r>
            <a:r>
              <a:rPr lang="zh-CN" altLang="zh-CN" sz="2400" b="1" kern="100" dirty="0" smtClean="0">
                <a:solidFill>
                  <a:srgbClr val="000000"/>
                </a:solidFill>
                <a:latin typeface="华文行楷" panose="02010800040101010101" pitchFamily="2" charset="-122"/>
                <a:ea typeface="华文行楷" panose="02010800040101010101" pitchFamily="2" charset="-122"/>
                <a:cs typeface="Times New Roman"/>
              </a:rPr>
              <a:t>成正比</a:t>
            </a:r>
            <a:endParaRPr lang="en-US" altLang="zh-CN" sz="2400" b="1" kern="100" dirty="0" smtClean="0">
              <a:solidFill>
                <a:srgbClr val="000000"/>
              </a:solidFill>
              <a:latin typeface="华文行楷" panose="02010800040101010101" pitchFamily="2" charset="-122"/>
              <a:ea typeface="华文行楷" panose="02010800040101010101" pitchFamily="2" charset="-122"/>
              <a:cs typeface="Times New Roman"/>
            </a:endParaRPr>
          </a:p>
          <a:p>
            <a:pPr algn="just">
              <a:spcAft>
                <a:spcPts val="0"/>
              </a:spcAft>
            </a:pPr>
            <a:r>
              <a:rPr lang="en-US" altLang="zh-CN" sz="2400" b="1" kern="100" dirty="0" smtClean="0">
                <a:solidFill>
                  <a:srgbClr val="FF0000"/>
                </a:solidFill>
                <a:latin typeface="华文行楷" panose="02010800040101010101" pitchFamily="2" charset="-122"/>
                <a:ea typeface="华文行楷" panose="02010800040101010101" pitchFamily="2" charset="-122"/>
                <a:cs typeface="Times New Roman"/>
              </a:rPr>
              <a:t>×</a:t>
            </a:r>
            <a:r>
              <a:rPr lang="zh-CN" altLang="zh-CN" sz="2400" b="1" kern="100" dirty="0" smtClean="0">
                <a:solidFill>
                  <a:srgbClr val="000000"/>
                </a:solidFill>
                <a:latin typeface="华文行楷" panose="02010800040101010101" pitchFamily="2" charset="-122"/>
                <a:ea typeface="华文行楷" panose="02010800040101010101" pitchFamily="2" charset="-122"/>
                <a:cs typeface="Times New Roman"/>
              </a:rPr>
              <a:t>物体</a:t>
            </a:r>
            <a:r>
              <a:rPr lang="zh-CN" altLang="zh-CN" sz="2400" b="1" kern="100" dirty="0">
                <a:solidFill>
                  <a:srgbClr val="000000"/>
                </a:solidFill>
                <a:latin typeface="华文行楷" panose="02010800040101010101" pitchFamily="2" charset="-122"/>
                <a:ea typeface="华文行楷" panose="02010800040101010101" pitchFamily="2" charset="-122"/>
                <a:cs typeface="Times New Roman"/>
              </a:rPr>
              <a:t>间的压力增大时，摩擦力的</a:t>
            </a:r>
            <a:r>
              <a:rPr lang="zh-CN" altLang="zh-CN" sz="2400" b="1" kern="100" dirty="0" smtClean="0">
                <a:solidFill>
                  <a:srgbClr val="000000"/>
                </a:solidFill>
                <a:latin typeface="华文行楷" panose="02010800040101010101" pitchFamily="2" charset="-122"/>
                <a:ea typeface="华文行楷" panose="02010800040101010101" pitchFamily="2" charset="-122"/>
                <a:cs typeface="Times New Roman"/>
              </a:rPr>
              <a:t>大小</a:t>
            </a:r>
            <a:r>
              <a:rPr lang="zh-CN" altLang="en-US" sz="2400" b="1" kern="100" dirty="0" smtClean="0">
                <a:solidFill>
                  <a:srgbClr val="000000"/>
                </a:solidFill>
                <a:latin typeface="华文行楷" panose="02010800040101010101" pitchFamily="2" charset="-122"/>
                <a:ea typeface="华文行楷" panose="02010800040101010101" pitchFamily="2" charset="-122"/>
                <a:cs typeface="Times New Roman"/>
              </a:rPr>
              <a:t>增大</a:t>
            </a:r>
            <a:endParaRPr lang="en-US" altLang="zh-CN" sz="2400" b="1" kern="100" dirty="0" smtClean="0">
              <a:solidFill>
                <a:srgbClr val="000000"/>
              </a:solidFill>
              <a:latin typeface="华文行楷" panose="02010800040101010101" pitchFamily="2" charset="-122"/>
              <a:ea typeface="华文行楷" panose="02010800040101010101" pitchFamily="2" charset="-122"/>
              <a:cs typeface="Times New Roman"/>
            </a:endParaRPr>
          </a:p>
          <a:p>
            <a:pPr algn="just">
              <a:spcAft>
                <a:spcPts val="0"/>
              </a:spcAft>
            </a:pPr>
            <a:r>
              <a:rPr lang="en-US" altLang="zh-CN" sz="2400" b="1" kern="100" dirty="0" smtClean="0">
                <a:solidFill>
                  <a:srgbClr val="FF0000"/>
                </a:solidFill>
                <a:latin typeface="华文行楷" panose="02010800040101010101" pitchFamily="2" charset="-122"/>
                <a:ea typeface="华文行楷" panose="02010800040101010101" pitchFamily="2" charset="-122"/>
                <a:cs typeface="Times New Roman"/>
              </a:rPr>
              <a:t>×</a:t>
            </a:r>
            <a:r>
              <a:rPr lang="zh-CN" altLang="zh-CN" sz="2400" b="1" kern="100" dirty="0" smtClean="0">
                <a:solidFill>
                  <a:srgbClr val="000000"/>
                </a:solidFill>
                <a:latin typeface="华文行楷" panose="02010800040101010101" pitchFamily="2" charset="-122"/>
                <a:ea typeface="华文行楷" panose="02010800040101010101" pitchFamily="2" charset="-122"/>
                <a:cs typeface="Times New Roman"/>
              </a:rPr>
              <a:t>运动物体</a:t>
            </a:r>
            <a:r>
              <a:rPr lang="zh-CN" altLang="zh-CN" sz="2400" b="1" kern="100" dirty="0">
                <a:solidFill>
                  <a:srgbClr val="000000"/>
                </a:solidFill>
                <a:latin typeface="华文行楷" panose="02010800040101010101" pitchFamily="2" charset="-122"/>
                <a:ea typeface="华文行楷" panose="02010800040101010101" pitchFamily="2" charset="-122"/>
                <a:cs typeface="Times New Roman"/>
              </a:rPr>
              <a:t>受到的摩擦力</a:t>
            </a:r>
            <a:r>
              <a:rPr lang="zh-CN" altLang="zh-CN" sz="2400" b="1" kern="100" dirty="0" smtClean="0">
                <a:solidFill>
                  <a:srgbClr val="000000"/>
                </a:solidFill>
                <a:latin typeface="华文行楷" panose="02010800040101010101" pitchFamily="2" charset="-122"/>
                <a:ea typeface="华文行楷" panose="02010800040101010101" pitchFamily="2" charset="-122"/>
                <a:cs typeface="Times New Roman"/>
              </a:rPr>
              <a:t>一定</a:t>
            </a:r>
            <a:r>
              <a:rPr lang="zh-CN" altLang="en-US" sz="2400" b="1" kern="100" dirty="0" smtClean="0">
                <a:solidFill>
                  <a:srgbClr val="000000"/>
                </a:solidFill>
                <a:latin typeface="华文行楷" panose="02010800040101010101" pitchFamily="2" charset="-122"/>
                <a:ea typeface="华文行楷" panose="02010800040101010101" pitchFamily="2" charset="-122"/>
                <a:cs typeface="Times New Roman"/>
              </a:rPr>
              <a:t>是滑动摩擦力</a:t>
            </a:r>
            <a:endParaRPr lang="en-US" altLang="zh-CN" sz="2400" b="1" kern="100" dirty="0" smtClean="0">
              <a:solidFill>
                <a:srgbClr val="000000"/>
              </a:solidFill>
              <a:latin typeface="华文行楷" panose="02010800040101010101" pitchFamily="2" charset="-122"/>
              <a:ea typeface="华文行楷" panose="02010800040101010101" pitchFamily="2" charset="-122"/>
              <a:cs typeface="Times New Roman"/>
            </a:endParaRPr>
          </a:p>
          <a:p>
            <a:pPr algn="just">
              <a:spcAft>
                <a:spcPts val="0"/>
              </a:spcAft>
            </a:pPr>
            <a:r>
              <a:rPr lang="en-US" altLang="zh-CN" sz="2400" b="1" kern="100" dirty="0" smtClean="0">
                <a:solidFill>
                  <a:srgbClr val="FF0000"/>
                </a:solidFill>
                <a:latin typeface="华文行楷" panose="02010800040101010101" pitchFamily="2" charset="-122"/>
                <a:ea typeface="华文行楷" panose="02010800040101010101" pitchFamily="2" charset="-122"/>
                <a:cs typeface="Times New Roman"/>
              </a:rPr>
              <a:t>×</a:t>
            </a:r>
            <a:r>
              <a:rPr lang="zh-CN" altLang="en-US" sz="2400" b="1" kern="100" dirty="0" smtClean="0">
                <a:solidFill>
                  <a:srgbClr val="BB3C09"/>
                </a:solidFill>
                <a:latin typeface="华文行楷" panose="02010800040101010101" pitchFamily="2" charset="-122"/>
                <a:ea typeface="华文行楷" panose="02010800040101010101" pitchFamily="2" charset="-122"/>
                <a:cs typeface="Times New Roman"/>
              </a:rPr>
              <a:t>静止</a:t>
            </a:r>
            <a:r>
              <a:rPr lang="zh-CN" altLang="en-US" sz="2400" b="1" kern="100" dirty="0" smtClean="0">
                <a:solidFill>
                  <a:srgbClr val="000000"/>
                </a:solidFill>
                <a:latin typeface="华文行楷" panose="02010800040101010101" pitchFamily="2" charset="-122"/>
                <a:ea typeface="华文行楷" panose="02010800040101010101" pitchFamily="2" charset="-122"/>
                <a:cs typeface="Times New Roman"/>
              </a:rPr>
              <a:t>的</a:t>
            </a:r>
            <a:r>
              <a:rPr lang="zh-CN" altLang="en-US" sz="2400" b="1" kern="100" dirty="0" smtClean="0">
                <a:solidFill>
                  <a:srgbClr val="000000"/>
                </a:solidFill>
                <a:latin typeface="华文行楷" panose="02010800040101010101" pitchFamily="2" charset="-122"/>
                <a:ea typeface="华文行楷" panose="02010800040101010101" pitchFamily="2" charset="-122"/>
                <a:cs typeface="Times New Roman"/>
              </a:rPr>
              <a:t>物体受到的摩擦力一定是静摩擦力</a:t>
            </a:r>
            <a:endParaRPr lang="en-US" altLang="zh-CN" sz="2400" b="1" kern="100" dirty="0" smtClean="0">
              <a:solidFill>
                <a:srgbClr val="000000"/>
              </a:solidFill>
              <a:latin typeface="华文行楷" panose="02010800040101010101" pitchFamily="2" charset="-122"/>
              <a:ea typeface="华文行楷" panose="02010800040101010101" pitchFamily="2" charset="-122"/>
              <a:cs typeface="Times New Roman"/>
            </a:endParaRPr>
          </a:p>
          <a:p>
            <a:pPr indent="200025" algn="just">
              <a:spcAft>
                <a:spcPts val="0"/>
              </a:spcAft>
            </a:pPr>
            <a:endParaRPr lang="en-US" altLang="zh-CN" sz="2400" b="1" kern="100" dirty="0" smtClean="0">
              <a:solidFill>
                <a:srgbClr val="000000"/>
              </a:solidFill>
              <a:effectLst/>
              <a:latin typeface="华文行楷" panose="02010800040101010101" pitchFamily="2" charset="-122"/>
              <a:ea typeface="华文行楷" panose="02010800040101010101" pitchFamily="2" charset="-122"/>
              <a:cs typeface="Times New Roman"/>
            </a:endParaRPr>
          </a:p>
          <a:p>
            <a:pPr indent="200025" algn="just">
              <a:spcAft>
                <a:spcPts val="0"/>
              </a:spcAft>
            </a:pPr>
            <a:endParaRPr lang="en-US" altLang="zh-CN" sz="1200" kern="100" dirty="0">
              <a:solidFill>
                <a:srgbClr val="000000"/>
              </a:solidFill>
              <a:latin typeface="华文行楷" panose="02010800040101010101" pitchFamily="2" charset="-122"/>
              <a:ea typeface="华文行楷" panose="02010800040101010101" pitchFamily="2" charset="-122"/>
              <a:cs typeface="Times New Roman"/>
            </a:endParaRPr>
          </a:p>
          <a:p>
            <a:pPr indent="200025" algn="just">
              <a:spcAft>
                <a:spcPts val="0"/>
              </a:spcAft>
            </a:pPr>
            <a:endParaRPr lang="zh-CN" altLang="zh-CN" sz="1200" kern="100" dirty="0">
              <a:effectLst/>
              <a:latin typeface="华文行楷" panose="02010800040101010101" pitchFamily="2" charset="-122"/>
              <a:ea typeface="华文行楷" panose="02010800040101010101" pitchFamily="2" charset="-122"/>
              <a:cs typeface="Times New Roman"/>
            </a:endParaRPr>
          </a:p>
        </p:txBody>
      </p:sp>
      <p:sp>
        <p:nvSpPr>
          <p:cNvPr id="6" name="TextBox 5"/>
          <p:cNvSpPr txBox="1"/>
          <p:nvPr/>
        </p:nvSpPr>
        <p:spPr>
          <a:xfrm>
            <a:off x="539552" y="4365104"/>
            <a:ext cx="7007178" cy="1477328"/>
          </a:xfrm>
          <a:prstGeom prst="rect">
            <a:avLst/>
          </a:prstGeom>
          <a:noFill/>
        </p:spPr>
        <p:txBody>
          <a:bodyPr wrap="square" rtlCol="0">
            <a:spAutoFit/>
          </a:bodyPr>
          <a:lstStyle/>
          <a:p>
            <a:pPr>
              <a:lnSpc>
                <a:spcPct val="150000"/>
              </a:lnSpc>
            </a:pPr>
            <a:r>
              <a:rPr lang="zh-CN" altLang="en-US" sz="2000" b="1" dirty="0" smtClean="0">
                <a:solidFill>
                  <a:srgbClr val="7030A0"/>
                </a:solidFill>
                <a:latin typeface="Arial" panose="020B0604020202020204" pitchFamily="34" charset="0"/>
                <a:ea typeface="微软雅黑" panose="020B0503020204020204" pitchFamily="34" charset="-122"/>
              </a:rPr>
              <a:t>生活经验产生的错误结论</a:t>
            </a:r>
            <a:endParaRPr lang="en-US" altLang="zh-CN" sz="2000" b="1" dirty="0" smtClean="0">
              <a:solidFill>
                <a:srgbClr val="7030A0"/>
              </a:solidFill>
              <a:latin typeface="Arial" panose="020B0604020202020204" pitchFamily="34" charset="0"/>
              <a:ea typeface="微软雅黑" panose="020B0503020204020204" pitchFamily="34" charset="-122"/>
            </a:endParaRPr>
          </a:p>
          <a:p>
            <a:pPr>
              <a:lnSpc>
                <a:spcPct val="150000"/>
              </a:lnSpc>
            </a:pPr>
            <a:r>
              <a:rPr lang="zh-CN" altLang="en-US" sz="2000" b="1" dirty="0" smtClean="0">
                <a:solidFill>
                  <a:srgbClr val="7030A0"/>
                </a:solidFill>
                <a:latin typeface="Arial" panose="020B0604020202020204" pitchFamily="34" charset="0"/>
                <a:ea typeface="微软雅黑" panose="020B0503020204020204" pitchFamily="34" charset="-122"/>
              </a:rPr>
              <a:t>初中很少接触有相对运动（或相对运动趋势）的实例</a:t>
            </a:r>
            <a:endParaRPr lang="en-US" altLang="zh-CN" sz="2000" b="1" dirty="0" smtClean="0">
              <a:solidFill>
                <a:srgbClr val="7030A0"/>
              </a:solidFill>
              <a:latin typeface="Arial" panose="020B0604020202020204" pitchFamily="34" charset="0"/>
              <a:ea typeface="微软雅黑" panose="020B0503020204020204" pitchFamily="34" charset="-122"/>
            </a:endParaRPr>
          </a:p>
          <a:p>
            <a:pPr>
              <a:lnSpc>
                <a:spcPct val="150000"/>
              </a:lnSpc>
            </a:pPr>
            <a:r>
              <a:rPr lang="zh-CN" altLang="en-US" sz="2000" b="1" dirty="0" smtClean="0">
                <a:solidFill>
                  <a:srgbClr val="7030A0"/>
                </a:solidFill>
                <a:latin typeface="Arial" panose="020B0604020202020204" pitchFamily="34" charset="0"/>
                <a:ea typeface="微软雅黑" panose="020B0503020204020204" pitchFamily="34" charset="-122"/>
              </a:rPr>
              <a:t>没有区分静摩擦力与滑动摩擦力满足不同的规律</a:t>
            </a:r>
          </a:p>
        </p:txBody>
      </p:sp>
    </p:spTree>
    <p:extLst>
      <p:ext uri="{BB962C8B-B14F-4D97-AF65-F5344CB8AC3E}">
        <p14:creationId xmlns:p14="http://schemas.microsoft.com/office/powerpoint/2010/main" val="300678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randombar(horizontal)">
                                      <p:cBhvr>
                                        <p:cTn id="34" dur="5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9" dur="500"/>
                                        <p:tgtEl>
                                          <p:spTgt spid="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6">
                                            <p:txEl>
                                              <p:pRg st="0" end="0"/>
                                            </p:txEl>
                                          </p:spTgt>
                                        </p:tgtEl>
                                        <p:attrNameLst>
                                          <p:attrName>style.visibility</p:attrName>
                                        </p:attrNameLst>
                                      </p:cBhvr>
                                      <p:to>
                                        <p:strVal val="visible"/>
                                      </p:to>
                                    </p:set>
                                    <p:animEffect transition="in" filter="wipe(down)">
                                      <p:cBhvr>
                                        <p:cTn id="44" dur="500"/>
                                        <p:tgtEl>
                                          <p:spTgt spid="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animEffect transition="in" filter="wipe(down)">
                                      <p:cBhvr>
                                        <p:cTn id="49" dur="500"/>
                                        <p:tgtEl>
                                          <p:spTgt spid="6">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6">
                                            <p:txEl>
                                              <p:pRg st="2" end="2"/>
                                            </p:txEl>
                                          </p:spTgt>
                                        </p:tgtEl>
                                        <p:attrNameLst>
                                          <p:attrName>style.visibility</p:attrName>
                                        </p:attrNameLst>
                                      </p:cBhvr>
                                      <p:to>
                                        <p:strVal val="visible"/>
                                      </p:to>
                                    </p:set>
                                    <p:animEffect transition="in" filter="wipe(down)">
                                      <p:cBhvr>
                                        <p:cTn id="5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descr="学科网(www.zxxk.com)--教育资源门户，提供试卷、教案、课件、论文、素材及各类教学资源下载，还有大量而丰富的教学相关资讯！"/>
          <p:cNvPicPr>
            <a:picLocks noChangeAspect="1"/>
          </p:cNvPicPr>
          <p:nvPr/>
        </p:nvPicPr>
        <p:blipFill rotWithShape="1">
          <a:blip r:embed="rId2" cstate="print"/>
          <a:srcRect l="4373" t="24072" r="4482" b="5384"/>
          <a:stretch/>
        </p:blipFill>
        <p:spPr>
          <a:xfrm>
            <a:off x="686579" y="620688"/>
            <a:ext cx="7626824" cy="5687097"/>
          </a:xfrm>
          <a:prstGeom prst="rect">
            <a:avLst/>
          </a:prstGeom>
          <a:noFill/>
          <a:ln w="9525">
            <a:noFill/>
          </a:ln>
        </p:spPr>
      </p:pic>
      <p:sp>
        <p:nvSpPr>
          <p:cNvPr id="5" name="标题 10"/>
          <p:cNvSpPr>
            <a:spLocks noGrp="1"/>
          </p:cNvSpPr>
          <p:nvPr>
            <p:ph type="title"/>
          </p:nvPr>
        </p:nvSpPr>
        <p:spPr>
          <a:xfrm>
            <a:off x="214282" y="-171400"/>
            <a:ext cx="8292045" cy="699594"/>
          </a:xfrm>
        </p:spPr>
        <p:txBody>
          <a:bodyPr>
            <a:normAutofit/>
          </a:bodyPr>
          <a:lstStyle/>
          <a:p>
            <a:r>
              <a:rPr lang="zh-CN" altLang="en-US" sz="3200" b="1" dirty="0" smtClean="0">
                <a:solidFill>
                  <a:srgbClr val="FF0000"/>
                </a:solidFill>
              </a:rPr>
              <a:t>课程结构</a:t>
            </a:r>
            <a:endParaRPr lang="zh-CN" altLang="en-US" sz="3200" b="1" dirty="0">
              <a:solidFill>
                <a:srgbClr val="FF0000"/>
              </a:solidFill>
            </a:endParaRPr>
          </a:p>
        </p:txBody>
      </p:sp>
      <p:grpSp>
        <p:nvGrpSpPr>
          <p:cNvPr id="10" name="组合 9"/>
          <p:cNvGrpSpPr/>
          <p:nvPr/>
        </p:nvGrpSpPr>
        <p:grpSpPr>
          <a:xfrm>
            <a:off x="0" y="2780928"/>
            <a:ext cx="9246417" cy="2592288"/>
            <a:chOff x="0" y="2780928"/>
            <a:chExt cx="9246417" cy="2592288"/>
          </a:xfrm>
        </p:grpSpPr>
        <p:pic>
          <p:nvPicPr>
            <p:cNvPr id="8" name="图片 2" descr="学科网(www.zxxk.com)--教育资源门户，提供试卷、教案、课件、论文、素材及各类教学资源下载，还有大量而丰富的教学相关资讯！"/>
            <p:cNvPicPr>
              <a:picLocks noChangeAspect="1"/>
            </p:cNvPicPr>
            <p:nvPr/>
          </p:nvPicPr>
          <p:blipFill rotWithShape="1">
            <a:blip r:embed="rId2" cstate="print"/>
            <a:srcRect l="19563" t="82976" r="23488" b="6897"/>
            <a:stretch/>
          </p:blipFill>
          <p:spPr>
            <a:xfrm>
              <a:off x="0" y="2780928"/>
              <a:ext cx="9246417" cy="1584176"/>
            </a:xfrm>
            <a:prstGeom prst="rect">
              <a:avLst/>
            </a:prstGeom>
            <a:noFill/>
            <a:ln w="9525">
              <a:noFill/>
            </a:ln>
          </p:spPr>
        </p:pic>
        <p:sp>
          <p:nvSpPr>
            <p:cNvPr id="9" name="右箭头 8"/>
            <p:cNvSpPr/>
            <p:nvPr/>
          </p:nvSpPr>
          <p:spPr>
            <a:xfrm rot="16200000">
              <a:off x="3841521" y="4591527"/>
              <a:ext cx="1008112" cy="555266"/>
            </a:xfrm>
            <a:prstGeom prst="rightArrow">
              <a:avLst>
                <a:gd name="adj1" fmla="val 50000"/>
                <a:gd name="adj2" fmla="val 6874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3419872" y="3573016"/>
            <a:ext cx="417646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47350" y="3611724"/>
            <a:ext cx="77312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95536" y="4149080"/>
            <a:ext cx="30963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51520" y="620688"/>
            <a:ext cx="8784976" cy="2304256"/>
            <a:chOff x="251520" y="620688"/>
            <a:chExt cx="8784976" cy="2304256"/>
          </a:xfrm>
        </p:grpSpPr>
        <p:sp>
          <p:nvSpPr>
            <p:cNvPr id="11" name="右箭头 10"/>
            <p:cNvSpPr/>
            <p:nvPr/>
          </p:nvSpPr>
          <p:spPr>
            <a:xfrm rot="16200000">
              <a:off x="3878213" y="2143255"/>
              <a:ext cx="1008112" cy="555266"/>
            </a:xfrm>
            <a:prstGeom prst="rightArrow">
              <a:avLst>
                <a:gd name="adj1" fmla="val 50000"/>
                <a:gd name="adj2" fmla="val 6874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51520" y="620688"/>
              <a:ext cx="8784976" cy="1372683"/>
            </a:xfrm>
            <a:prstGeom prst="rect">
              <a:avLst/>
            </a:prstGeom>
            <a:solidFill>
              <a:schemeClr val="bg1"/>
            </a:solidFill>
            <a:ln w="57150">
              <a:solidFill>
                <a:srgbClr val="000000"/>
              </a:solidFill>
            </a:ln>
          </p:spPr>
          <p:txBody>
            <a:bodyPr wrap="square" rtlCol="0">
              <a:spAutoFit/>
            </a:bodyPr>
            <a:lstStyle/>
            <a:p>
              <a:pPr>
                <a:lnSpc>
                  <a:spcPct val="130000"/>
                </a:lnSpc>
              </a:pPr>
              <a:r>
                <a:rPr lang="zh-CN" altLang="en-US" sz="3200" dirty="0" smtClean="0">
                  <a:solidFill>
                    <a:srgbClr val="000000"/>
                  </a:solidFill>
                  <a:latin typeface="Arial" panose="020B0604020202020204" pitchFamily="34" charset="0"/>
                  <a:ea typeface="微软雅黑" panose="020B0503020204020204" pitchFamily="34" charset="-122"/>
                </a:rPr>
                <a:t>人教版教材 必修</a:t>
              </a:r>
              <a:r>
                <a:rPr lang="en-US" altLang="zh-CN" sz="3200" dirty="0" smtClean="0">
                  <a:solidFill>
                    <a:srgbClr val="000000"/>
                  </a:solidFill>
                  <a:latin typeface="Arial" panose="020B0604020202020204" pitchFamily="34" charset="0"/>
                  <a:ea typeface="微软雅黑" panose="020B0503020204020204" pitchFamily="34" charset="-122"/>
                </a:rPr>
                <a:t>1 </a:t>
              </a:r>
              <a:r>
                <a:rPr lang="zh-CN" altLang="en-US" sz="3200" dirty="0" smtClean="0">
                  <a:solidFill>
                    <a:srgbClr val="000000"/>
                  </a:solidFill>
                  <a:latin typeface="Arial" panose="020B0604020202020204" pitchFamily="34" charset="0"/>
                  <a:ea typeface="微软雅黑" panose="020B0503020204020204" pitchFamily="34" charset="-122"/>
                </a:rPr>
                <a:t>第三章 相互作用</a:t>
              </a:r>
              <a:endParaRPr lang="en-US" altLang="zh-CN" sz="3200" dirty="0" smtClean="0">
                <a:solidFill>
                  <a:srgbClr val="000000"/>
                </a:solidFill>
                <a:latin typeface="Arial" panose="020B0604020202020204" pitchFamily="34" charset="0"/>
                <a:ea typeface="微软雅黑" panose="020B0503020204020204" pitchFamily="34" charset="-122"/>
              </a:endParaRPr>
            </a:p>
            <a:p>
              <a:pPr>
                <a:lnSpc>
                  <a:spcPct val="130000"/>
                </a:lnSpc>
              </a:pPr>
              <a:r>
                <a:rPr lang="en-US" altLang="zh-CN" sz="3200" dirty="0">
                  <a:solidFill>
                    <a:srgbClr val="000000"/>
                  </a:solidFill>
                  <a:latin typeface="Arial" panose="020B0604020202020204" pitchFamily="34" charset="0"/>
                  <a:ea typeface="微软雅黑" panose="020B0503020204020204" pitchFamily="34" charset="-122"/>
                </a:rPr>
                <a:t> </a:t>
              </a:r>
              <a:r>
                <a:rPr lang="en-US" altLang="zh-CN" sz="3200" dirty="0" smtClean="0">
                  <a:solidFill>
                    <a:srgbClr val="000000"/>
                  </a:solidFill>
                  <a:latin typeface="Arial" panose="020B0604020202020204" pitchFamily="34" charset="0"/>
                  <a:ea typeface="微软雅黑" panose="020B0503020204020204" pitchFamily="34" charset="-122"/>
                </a:rPr>
                <a:t>                            </a:t>
              </a:r>
              <a:r>
                <a:rPr lang="zh-CN" altLang="en-US" sz="3200" dirty="0" smtClean="0">
                  <a:solidFill>
                    <a:srgbClr val="000000"/>
                  </a:solidFill>
                  <a:latin typeface="Arial" panose="020B0604020202020204" pitchFamily="34" charset="0"/>
                  <a:ea typeface="微软雅黑" panose="020B0503020204020204" pitchFamily="34" charset="-122"/>
                </a:rPr>
                <a:t>第四章  牛顿运动定律</a:t>
              </a:r>
              <a:endParaRPr lang="zh-CN" altLang="en-US" sz="3200" dirty="0" smtClean="0">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423997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smtClean="0"/>
              <a:t>摩擦力</a:t>
            </a:r>
            <a:endParaRPr lang="zh-CN" altLang="en-US" sz="3600" b="1" dirty="0"/>
          </a:p>
        </p:txBody>
      </p:sp>
      <p:sp>
        <p:nvSpPr>
          <p:cNvPr id="3" name="TextBox 2"/>
          <p:cNvSpPr txBox="1"/>
          <p:nvPr/>
        </p:nvSpPr>
        <p:spPr>
          <a:xfrm>
            <a:off x="395535" y="1117372"/>
            <a:ext cx="8347429" cy="1372683"/>
          </a:xfrm>
          <a:prstGeom prst="rect">
            <a:avLst/>
          </a:prstGeom>
          <a:noFill/>
          <a:ln w="38100">
            <a:solidFill>
              <a:srgbClr val="C00000"/>
            </a:solidFill>
          </a:ln>
        </p:spPr>
        <p:txBody>
          <a:bodyPr wrap="square" rtlCol="0">
            <a:spAutoFit/>
          </a:bodyPr>
          <a:lstStyle/>
          <a:p>
            <a:pPr lvl="0">
              <a:lnSpc>
                <a:spcPct val="130000"/>
              </a:lnSpc>
            </a:pPr>
            <a:r>
              <a:rPr lang="zh-CN" altLang="en-US" sz="2400" dirty="0" smtClean="0">
                <a:solidFill>
                  <a:srgbClr val="000000"/>
                </a:solidFill>
                <a:latin typeface="Arial" panose="020B0604020202020204" pitchFamily="34" charset="0"/>
                <a:ea typeface="微软雅黑" panose="020B0503020204020204" pitchFamily="34" charset="-122"/>
              </a:rPr>
              <a:t>难点突破</a:t>
            </a:r>
            <a:r>
              <a:rPr lang="en-US" altLang="zh-CN" sz="2400" dirty="0" smtClean="0">
                <a:solidFill>
                  <a:srgbClr val="000000"/>
                </a:solidFill>
                <a:latin typeface="Arial" panose="020B0604020202020204" pitchFamily="34" charset="0"/>
                <a:ea typeface="微软雅黑" panose="020B0503020204020204" pitchFamily="34" charset="-122"/>
              </a:rPr>
              <a:t>1</a:t>
            </a:r>
            <a:r>
              <a:rPr lang="zh-CN" altLang="en-US" sz="2400" dirty="0" smtClean="0">
                <a:solidFill>
                  <a:srgbClr val="000000"/>
                </a:solidFill>
                <a:latin typeface="Arial" panose="020B0604020202020204" pitchFamily="34" charset="0"/>
                <a:ea typeface="微软雅黑" panose="020B0503020204020204" pitchFamily="34" charset="-122"/>
              </a:rPr>
              <a:t>：</a:t>
            </a:r>
            <a:r>
              <a:rPr lang="zh-CN" altLang="en-US" sz="2400" b="1" kern="0" dirty="0">
                <a:solidFill>
                  <a:srgbClr val="000000"/>
                </a:solidFill>
                <a:latin typeface="Tahoma"/>
                <a:ea typeface="宋体"/>
              </a:rPr>
              <a:t>摩擦力</a:t>
            </a:r>
            <a:r>
              <a:rPr lang="zh-CN" altLang="en-US" sz="2400" b="1" kern="0" dirty="0" smtClean="0">
                <a:solidFill>
                  <a:srgbClr val="000000"/>
                </a:solidFill>
                <a:latin typeface="Tahoma"/>
                <a:ea typeface="宋体"/>
              </a:rPr>
              <a:t>方向</a:t>
            </a:r>
            <a:r>
              <a:rPr lang="en-US" altLang="zh-CN" sz="2400" b="1" kern="0" dirty="0" smtClean="0">
                <a:solidFill>
                  <a:srgbClr val="000000"/>
                </a:solidFill>
                <a:latin typeface="Tahoma"/>
                <a:ea typeface="宋体"/>
              </a:rPr>
              <a:t>—</a:t>
            </a:r>
            <a:r>
              <a:rPr lang="zh-CN" altLang="en-US" sz="2400" b="1" kern="0" dirty="0" smtClean="0">
                <a:solidFill>
                  <a:srgbClr val="000000"/>
                </a:solidFill>
                <a:latin typeface="Tahoma"/>
                <a:ea typeface="宋体"/>
              </a:rPr>
              <a:t>沿接触面，与两物体</a:t>
            </a:r>
            <a:r>
              <a:rPr lang="zh-CN" altLang="en-US" sz="3200" b="1" kern="0" dirty="0">
                <a:solidFill>
                  <a:srgbClr val="C00000"/>
                </a:solidFill>
                <a:latin typeface="Tahoma"/>
                <a:ea typeface="宋体"/>
              </a:rPr>
              <a:t>相对</a:t>
            </a:r>
            <a:r>
              <a:rPr lang="zh-CN" altLang="en-US" sz="2400" b="1" kern="0" dirty="0">
                <a:solidFill>
                  <a:srgbClr val="000000"/>
                </a:solidFill>
                <a:latin typeface="Tahoma"/>
                <a:ea typeface="宋体"/>
              </a:rPr>
              <a:t>运动（或</a:t>
            </a:r>
            <a:r>
              <a:rPr lang="zh-CN" altLang="en-US" sz="3200" b="1" kern="0" dirty="0">
                <a:solidFill>
                  <a:srgbClr val="C00000"/>
                </a:solidFill>
                <a:latin typeface="Tahoma"/>
                <a:ea typeface="宋体"/>
              </a:rPr>
              <a:t>相对</a:t>
            </a:r>
            <a:r>
              <a:rPr lang="zh-CN" altLang="en-US" sz="2400" b="1" kern="0" dirty="0">
                <a:solidFill>
                  <a:srgbClr val="000000"/>
                </a:solidFill>
                <a:latin typeface="Tahoma"/>
                <a:ea typeface="宋体"/>
              </a:rPr>
              <a:t>运动趋势）方向</a:t>
            </a:r>
            <a:r>
              <a:rPr lang="zh-CN" altLang="en-US" sz="2400" b="1" kern="0" dirty="0" smtClean="0">
                <a:solidFill>
                  <a:srgbClr val="000000"/>
                </a:solidFill>
                <a:latin typeface="Tahoma"/>
                <a:ea typeface="宋体"/>
              </a:rPr>
              <a:t>相反</a:t>
            </a:r>
            <a:endParaRPr lang="zh-CN" altLang="en-US" sz="2400" dirty="0" smtClean="0">
              <a:solidFill>
                <a:srgbClr val="000000"/>
              </a:solidFill>
              <a:latin typeface="Arial" panose="020B0604020202020204" pitchFamily="34" charset="0"/>
              <a:ea typeface="微软雅黑" panose="020B0503020204020204" pitchFamily="34" charset="-122"/>
            </a:endParaRPr>
          </a:p>
        </p:txBody>
      </p:sp>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85" t="38320" r="30874" b="49180"/>
          <a:stretch/>
        </p:blipFill>
        <p:spPr bwMode="auto">
          <a:xfrm>
            <a:off x="34099" y="2308822"/>
            <a:ext cx="8934467" cy="1612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2238524" y="4184102"/>
            <a:ext cx="357187" cy="1214437"/>
          </a:xfrm>
          <a:prstGeom prst="rect">
            <a:avLst/>
          </a:prstGeom>
          <a:solidFill>
            <a:srgbClr val="FFFFFF"/>
          </a:solidFill>
          <a:ln w="2540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宋体"/>
              <a:cs typeface="+mn-cs"/>
            </a:endParaRPr>
          </a:p>
        </p:txBody>
      </p:sp>
      <p:grpSp>
        <p:nvGrpSpPr>
          <p:cNvPr id="11" name="组合 79"/>
          <p:cNvGrpSpPr>
            <a:grpSpLocks/>
          </p:cNvGrpSpPr>
          <p:nvPr/>
        </p:nvGrpSpPr>
        <p:grpSpPr bwMode="auto">
          <a:xfrm>
            <a:off x="5868144" y="4293096"/>
            <a:ext cx="1928812" cy="857250"/>
            <a:chOff x="6643702" y="2571744"/>
            <a:chExt cx="1928826" cy="857256"/>
          </a:xfrm>
        </p:grpSpPr>
        <p:sp>
          <p:nvSpPr>
            <p:cNvPr id="12" name="矩形标注 11"/>
            <p:cNvSpPr/>
            <p:nvPr/>
          </p:nvSpPr>
          <p:spPr>
            <a:xfrm>
              <a:off x="6643702" y="2571744"/>
              <a:ext cx="1785950" cy="857256"/>
            </a:xfrm>
            <a:prstGeom prst="wedgeRectCallout">
              <a:avLst>
                <a:gd name="adj1" fmla="val -85114"/>
                <a:gd name="adj2" fmla="val -31772"/>
              </a:avLst>
            </a:prstGeom>
            <a:solidFill>
              <a:srgbClr val="FFCF01">
                <a:lumMod val="20000"/>
                <a:lumOff val="80000"/>
              </a:srgbClr>
            </a:solidFill>
            <a:ln w="25400" cap="flat" cmpd="sng" algn="ctr">
              <a:solidFill>
                <a:srgbClr val="00E4A8">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宋体"/>
                <a:cs typeface="+mn-cs"/>
              </a:endParaRPr>
            </a:p>
          </p:txBody>
        </p:sp>
        <p:sp>
          <p:nvSpPr>
            <p:cNvPr id="13" name="TextBox 78"/>
            <p:cNvSpPr txBox="1">
              <a:spLocks noChangeArrowheads="1"/>
            </p:cNvSpPr>
            <p:nvPr/>
          </p:nvSpPr>
          <p:spPr bwMode="auto">
            <a:xfrm>
              <a:off x="6715140" y="2643182"/>
              <a:ext cx="18573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smtClean="0">
                  <a:ln>
                    <a:noFill/>
                  </a:ln>
                  <a:solidFill>
                    <a:srgbClr val="FF0000"/>
                  </a:solidFill>
                  <a:effectLst/>
                  <a:uLnTx/>
                  <a:uFillTx/>
                  <a:latin typeface="黑体" pitchFamily="49" charset="-122"/>
                  <a:ea typeface="黑体" pitchFamily="49" charset="-122"/>
                </a:rPr>
                <a:t>运动的物体可能受静摩擦力</a:t>
              </a:r>
            </a:p>
          </p:txBody>
        </p:sp>
      </p:grpSp>
      <p:grpSp>
        <p:nvGrpSpPr>
          <p:cNvPr id="14" name="组合 26"/>
          <p:cNvGrpSpPr>
            <a:grpSpLocks/>
          </p:cNvGrpSpPr>
          <p:nvPr/>
        </p:nvGrpSpPr>
        <p:grpSpPr bwMode="auto">
          <a:xfrm>
            <a:off x="2182961" y="4755602"/>
            <a:ext cx="623888" cy="1176337"/>
            <a:chOff x="6786578" y="4357483"/>
            <a:chExt cx="623239" cy="1176269"/>
          </a:xfrm>
        </p:grpSpPr>
        <p:cxnSp>
          <p:nvCxnSpPr>
            <p:cNvPr id="15" name="直接箭头连接符 14"/>
            <p:cNvCxnSpPr/>
            <p:nvPr/>
          </p:nvCxnSpPr>
          <p:spPr bwMode="auto">
            <a:xfrm rot="16200000" flipH="1">
              <a:off x="6625264" y="4712271"/>
              <a:ext cx="714334" cy="4758"/>
            </a:xfrm>
            <a:prstGeom prst="straightConnector1">
              <a:avLst/>
            </a:prstGeom>
            <a:noFill/>
            <a:ln w="28575" cap="flat" cmpd="sng" algn="ctr">
              <a:solidFill>
                <a:srgbClr val="0070C0"/>
              </a:solidFill>
              <a:prstDash val="solid"/>
              <a:tailEnd type="arrow"/>
            </a:ln>
            <a:effectLst/>
          </p:spPr>
        </p:cxnSp>
        <p:sp>
          <p:nvSpPr>
            <p:cNvPr id="16" name="TextBox 2"/>
            <p:cNvSpPr txBox="1">
              <a:spLocks noChangeArrowheads="1"/>
            </p:cNvSpPr>
            <p:nvPr/>
          </p:nvSpPr>
          <p:spPr bwMode="auto">
            <a:xfrm>
              <a:off x="6786578" y="5072084"/>
              <a:ext cx="623239" cy="46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400" b="1" i="1" u="none" strike="noStrike" kern="0" cap="none" spc="0" normalizeH="0" baseline="0" noProof="0" smtClean="0">
                  <a:ln>
                    <a:noFill/>
                  </a:ln>
                  <a:solidFill>
                    <a:srgbClr val="0070C0"/>
                  </a:solidFill>
                  <a:effectLst/>
                  <a:uLnTx/>
                  <a:uFillTx/>
                  <a:latin typeface="Times New Roman" pitchFamily="18" charset="0"/>
                  <a:ea typeface="宋体" pitchFamily="2" charset="-122"/>
                  <a:cs typeface="Times New Roman" pitchFamily="18" charset="0"/>
                </a:rPr>
                <a:t>G</a:t>
              </a:r>
              <a:endParaRPr kumimoji="0" lang="zh-CN" altLang="en-US" sz="2400" b="1" i="1" u="none" strike="noStrike" kern="0" cap="none" spc="0" normalizeH="0" baseline="0" noProof="0" smtClean="0">
                <a:ln>
                  <a:noFill/>
                </a:ln>
                <a:solidFill>
                  <a:srgbClr val="0070C0"/>
                </a:solidFill>
                <a:effectLst/>
                <a:uLnTx/>
                <a:uFillTx/>
                <a:latin typeface="Times New Roman" pitchFamily="18" charset="0"/>
                <a:ea typeface="宋体" pitchFamily="2" charset="-122"/>
                <a:cs typeface="Times New Roman" pitchFamily="18" charset="0"/>
              </a:endParaRPr>
            </a:p>
          </p:txBody>
        </p:sp>
      </p:grpSp>
      <p:grpSp>
        <p:nvGrpSpPr>
          <p:cNvPr id="17" name="组合 41"/>
          <p:cNvGrpSpPr>
            <a:grpSpLocks/>
          </p:cNvGrpSpPr>
          <p:nvPr/>
        </p:nvGrpSpPr>
        <p:grpSpPr bwMode="auto">
          <a:xfrm>
            <a:off x="1309836" y="4469852"/>
            <a:ext cx="2195513" cy="523875"/>
            <a:chOff x="428596" y="2285992"/>
            <a:chExt cx="2195069" cy="523220"/>
          </a:xfrm>
        </p:grpSpPr>
        <p:grpSp>
          <p:nvGrpSpPr>
            <p:cNvPr id="18" name="组合 21"/>
            <p:cNvGrpSpPr>
              <a:grpSpLocks/>
            </p:cNvGrpSpPr>
            <p:nvPr/>
          </p:nvGrpSpPr>
          <p:grpSpPr bwMode="auto">
            <a:xfrm>
              <a:off x="1500164" y="2285992"/>
              <a:ext cx="1123501" cy="523220"/>
              <a:chOff x="2571736" y="4000504"/>
              <a:chExt cx="1123152" cy="523220"/>
            </a:xfrm>
          </p:grpSpPr>
          <p:cxnSp>
            <p:nvCxnSpPr>
              <p:cNvPr id="21" name="直接箭头连接符 20"/>
              <p:cNvCxnSpPr/>
              <p:nvPr/>
            </p:nvCxnSpPr>
            <p:spPr bwMode="auto">
              <a:xfrm rot="240000" flipV="1">
                <a:off x="2571514" y="4285897"/>
                <a:ext cx="499806" cy="39637"/>
              </a:xfrm>
              <a:prstGeom prst="straightConnector1">
                <a:avLst/>
              </a:prstGeom>
              <a:noFill/>
              <a:ln w="28575" cap="flat" cmpd="sng" algn="ctr">
                <a:solidFill>
                  <a:srgbClr val="7030A0"/>
                </a:solidFill>
                <a:prstDash val="solid"/>
                <a:tailEnd type="arrow"/>
              </a:ln>
              <a:effectLst/>
            </p:spPr>
          </p:cxnSp>
          <p:sp>
            <p:nvSpPr>
              <p:cNvPr id="22" name="TextBox 2"/>
              <p:cNvSpPr txBox="1">
                <a:spLocks noChangeArrowheads="1"/>
              </p:cNvSpPr>
              <p:nvPr/>
            </p:nvSpPr>
            <p:spPr bwMode="auto">
              <a:xfrm>
                <a:off x="3071649" y="4000504"/>
                <a:ext cx="6232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1" u="none" strike="noStrike" kern="0" cap="none" spc="0" normalizeH="0" baseline="0" noProof="0" smtClean="0">
                    <a:ln>
                      <a:noFill/>
                    </a:ln>
                    <a:solidFill>
                      <a:srgbClr val="7030A0"/>
                    </a:solidFill>
                    <a:effectLst/>
                    <a:uLnTx/>
                    <a:uFillTx/>
                    <a:latin typeface="Times New Roman" pitchFamily="18" charset="0"/>
                    <a:ea typeface="宋体" pitchFamily="2" charset="-122"/>
                    <a:cs typeface="Times New Roman" pitchFamily="18" charset="0"/>
                  </a:rPr>
                  <a:t>N</a:t>
                </a:r>
                <a:endParaRPr kumimoji="0" lang="zh-CN" altLang="en-US" sz="2800" b="1" i="1" u="none" strike="noStrike" kern="0" cap="none" spc="0" normalizeH="0" baseline="0" noProof="0" smtClean="0">
                  <a:ln>
                    <a:noFill/>
                  </a:ln>
                  <a:solidFill>
                    <a:srgbClr val="7030A0"/>
                  </a:solidFill>
                  <a:effectLst/>
                  <a:uLnTx/>
                  <a:uFillTx/>
                  <a:latin typeface="Times New Roman" pitchFamily="18" charset="0"/>
                  <a:ea typeface="宋体" pitchFamily="2" charset="-122"/>
                  <a:cs typeface="Times New Roman" pitchFamily="18" charset="0"/>
                </a:endParaRPr>
              </a:p>
            </p:txBody>
          </p:sp>
        </p:grpSp>
        <p:cxnSp>
          <p:nvCxnSpPr>
            <p:cNvPr id="19" name="直接箭头连接符 18"/>
            <p:cNvCxnSpPr/>
            <p:nvPr/>
          </p:nvCxnSpPr>
          <p:spPr bwMode="auto">
            <a:xfrm rot="10980000" flipV="1">
              <a:off x="999980" y="2571385"/>
              <a:ext cx="499962" cy="28539"/>
            </a:xfrm>
            <a:prstGeom prst="straightConnector1">
              <a:avLst/>
            </a:prstGeom>
            <a:noFill/>
            <a:ln w="28575" cap="flat" cmpd="sng" algn="ctr">
              <a:solidFill>
                <a:srgbClr val="7030A0"/>
              </a:solidFill>
              <a:prstDash val="solid"/>
              <a:tailEnd type="arrow"/>
            </a:ln>
            <a:effectLst/>
          </p:spPr>
        </p:cxnSp>
        <p:sp>
          <p:nvSpPr>
            <p:cNvPr id="20" name="TextBox 2"/>
            <p:cNvSpPr txBox="1">
              <a:spLocks noChangeArrowheads="1"/>
            </p:cNvSpPr>
            <p:nvPr/>
          </p:nvSpPr>
          <p:spPr bwMode="auto">
            <a:xfrm>
              <a:off x="428596" y="2285992"/>
              <a:ext cx="6948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1" u="none" strike="noStrike" kern="0" cap="none" spc="0" normalizeH="0" baseline="0" noProof="0" smtClean="0">
                  <a:ln>
                    <a:noFill/>
                  </a:ln>
                  <a:solidFill>
                    <a:srgbClr val="7030A0"/>
                  </a:solidFill>
                  <a:effectLst/>
                  <a:uLnTx/>
                  <a:uFillTx/>
                  <a:latin typeface="Times New Roman" pitchFamily="18" charset="0"/>
                  <a:ea typeface="宋体" pitchFamily="2" charset="-122"/>
                  <a:cs typeface="Times New Roman" pitchFamily="18" charset="0"/>
                </a:rPr>
                <a:t>N’</a:t>
              </a:r>
              <a:endParaRPr kumimoji="0" lang="zh-CN" altLang="en-US" sz="2800" b="1" i="1" u="none" strike="noStrike" kern="0" cap="none" spc="0" normalizeH="0" baseline="0" noProof="0" smtClean="0">
                <a:ln>
                  <a:noFill/>
                </a:ln>
                <a:solidFill>
                  <a:srgbClr val="7030A0"/>
                </a:solidFill>
                <a:effectLst/>
                <a:uLnTx/>
                <a:uFillTx/>
                <a:latin typeface="Times New Roman" pitchFamily="18" charset="0"/>
                <a:ea typeface="宋体" pitchFamily="2" charset="-122"/>
                <a:cs typeface="Times New Roman" pitchFamily="18" charset="0"/>
              </a:endParaRPr>
            </a:p>
          </p:txBody>
        </p:sp>
      </p:grpSp>
      <p:grpSp>
        <p:nvGrpSpPr>
          <p:cNvPr id="23" name="组合 25"/>
          <p:cNvGrpSpPr>
            <a:grpSpLocks/>
          </p:cNvGrpSpPr>
          <p:nvPr/>
        </p:nvGrpSpPr>
        <p:grpSpPr bwMode="auto">
          <a:xfrm>
            <a:off x="2381399" y="3898352"/>
            <a:ext cx="857250" cy="903287"/>
            <a:chOff x="5357025" y="1714728"/>
            <a:chExt cx="857713" cy="902279"/>
          </a:xfrm>
        </p:grpSpPr>
        <p:cxnSp>
          <p:nvCxnSpPr>
            <p:cNvPr id="24" name="直接箭头连接符 23"/>
            <p:cNvCxnSpPr/>
            <p:nvPr/>
          </p:nvCxnSpPr>
          <p:spPr bwMode="auto">
            <a:xfrm rot="5400000" flipH="1" flipV="1">
              <a:off x="5012921" y="2272904"/>
              <a:ext cx="688206" cy="0"/>
            </a:xfrm>
            <a:prstGeom prst="straightConnector1">
              <a:avLst/>
            </a:prstGeom>
            <a:noFill/>
            <a:ln w="28575" cap="flat" cmpd="sng" algn="ctr">
              <a:solidFill>
                <a:srgbClr val="FF0000"/>
              </a:solidFill>
              <a:prstDash val="solid"/>
              <a:tailEnd type="arrow"/>
            </a:ln>
            <a:effectLst/>
          </p:spPr>
        </p:cxnSp>
        <p:sp>
          <p:nvSpPr>
            <p:cNvPr id="25" name="TextBox 2"/>
            <p:cNvSpPr txBox="1">
              <a:spLocks noChangeArrowheads="1"/>
            </p:cNvSpPr>
            <p:nvPr/>
          </p:nvSpPr>
          <p:spPr bwMode="auto">
            <a:xfrm>
              <a:off x="5429253" y="1714728"/>
              <a:ext cx="785485" cy="64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3600" b="1" i="1" u="none" strike="noStrike" kern="0" cap="none" spc="0" normalizeH="0" baseline="0" noProof="0" smtClean="0">
                  <a:ln>
                    <a:noFill/>
                  </a:ln>
                  <a:solidFill>
                    <a:srgbClr val="FF0000"/>
                  </a:solidFill>
                  <a:effectLst/>
                  <a:uLnTx/>
                  <a:uFillTx/>
                  <a:latin typeface="Times New Roman" pitchFamily="18" charset="0"/>
                  <a:ea typeface="宋体" pitchFamily="2" charset="-122"/>
                  <a:cs typeface="Times New Roman" pitchFamily="18" charset="0"/>
                </a:rPr>
                <a:t>f</a:t>
              </a:r>
              <a:r>
                <a:rPr kumimoji="0" lang="zh-CN" altLang="en-US" sz="3600" b="1" i="0" u="none" strike="noStrike" kern="0" cap="none" spc="0" normalizeH="0" baseline="-25000" noProof="0" smtClean="0">
                  <a:ln>
                    <a:noFill/>
                  </a:ln>
                  <a:solidFill>
                    <a:srgbClr val="FF0000"/>
                  </a:solidFill>
                  <a:effectLst/>
                  <a:uLnTx/>
                  <a:uFillTx/>
                  <a:latin typeface="Times New Roman" pitchFamily="18" charset="0"/>
                  <a:ea typeface="宋体" pitchFamily="2" charset="-122"/>
                  <a:cs typeface="Times New Roman" pitchFamily="18" charset="0"/>
                </a:rPr>
                <a:t>静</a:t>
              </a:r>
              <a:endParaRPr kumimoji="0" lang="zh-CN" altLang="en-US" sz="3600" b="1" i="0" u="none" strike="noStrike" kern="0" cap="none" spc="0" normalizeH="0" baseline="0" noProof="0" smtClean="0">
                <a:ln>
                  <a:noFill/>
                </a:ln>
                <a:solidFill>
                  <a:srgbClr val="FF0000"/>
                </a:solidFill>
                <a:effectLst/>
                <a:uLnTx/>
                <a:uFillTx/>
                <a:latin typeface="Times New Roman" pitchFamily="18" charset="0"/>
                <a:ea typeface="宋体" pitchFamily="2" charset="-122"/>
                <a:cs typeface="Times New Roman" pitchFamily="18" charset="0"/>
              </a:endParaRPr>
            </a:p>
          </p:txBody>
        </p:sp>
      </p:grpSp>
      <p:sp>
        <p:nvSpPr>
          <p:cNvPr id="26" name="TextBox 10"/>
          <p:cNvSpPr txBox="1">
            <a:spLocks noChangeArrowheads="1"/>
          </p:cNvSpPr>
          <p:nvPr/>
        </p:nvSpPr>
        <p:spPr bwMode="auto">
          <a:xfrm>
            <a:off x="3576786" y="5112789"/>
            <a:ext cx="447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0" fontAlgn="base" hangingPunct="0">
              <a:spcBef>
                <a:spcPct val="0"/>
              </a:spcBef>
              <a:spcAft>
                <a:spcPct val="0"/>
              </a:spcAft>
              <a:buClrTx/>
              <a:buSzTx/>
              <a:buFontTx/>
              <a:buNone/>
            </a:pPr>
            <a:endParaRPr lang="zh-CN" altLang="en-US" sz="1800" smtClean="0">
              <a:solidFill>
                <a:srgbClr val="000000"/>
              </a:solidFill>
              <a:latin typeface="Arial" pitchFamily="34" charset="0"/>
            </a:endParaRPr>
          </a:p>
        </p:txBody>
      </p:sp>
      <p:sp>
        <p:nvSpPr>
          <p:cNvPr id="27" name="TextBox 11"/>
          <p:cNvSpPr txBox="1">
            <a:spLocks noChangeArrowheads="1"/>
          </p:cNvSpPr>
          <p:nvPr/>
        </p:nvSpPr>
        <p:spPr bwMode="auto">
          <a:xfrm>
            <a:off x="3564086" y="5112789"/>
            <a:ext cx="363538"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grpSp>
        <p:nvGrpSpPr>
          <p:cNvPr id="30" name="组合 29"/>
          <p:cNvGrpSpPr/>
          <p:nvPr/>
        </p:nvGrpSpPr>
        <p:grpSpPr>
          <a:xfrm>
            <a:off x="3400574" y="4077072"/>
            <a:ext cx="1891506" cy="2110673"/>
            <a:chOff x="3400574" y="4077072"/>
            <a:chExt cx="1891506" cy="2110673"/>
          </a:xfrm>
        </p:grpSpPr>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4077072"/>
              <a:ext cx="1857375"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3452961" y="5541414"/>
              <a:ext cx="18391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0" fontAlgn="base" hangingPunct="0">
                <a:spcBef>
                  <a:spcPct val="0"/>
                </a:spcBef>
                <a:spcAft>
                  <a:spcPct val="0"/>
                </a:spcAft>
                <a:buClrTx/>
                <a:buSzTx/>
                <a:buFontTx/>
                <a:buNone/>
              </a:pPr>
              <a:r>
                <a:rPr lang="zh-CN" altLang="en-US" sz="1800" b="1" dirty="0" smtClean="0">
                  <a:solidFill>
                    <a:srgbClr val="000000"/>
                  </a:solidFill>
                  <a:latin typeface="Arial" pitchFamily="34" charset="0"/>
                </a:rPr>
                <a:t>手拿瓶子</a:t>
              </a:r>
              <a:r>
                <a:rPr lang="en-US" altLang="zh-CN" sz="1800" b="1" dirty="0" smtClean="0">
                  <a:solidFill>
                    <a:srgbClr val="000000"/>
                  </a:solidFill>
                  <a:latin typeface="Arial" pitchFamily="34" charset="0"/>
                </a:rPr>
                <a:t>A</a:t>
              </a:r>
              <a:r>
                <a:rPr lang="zh-CN" altLang="en-US" sz="1800" b="1" dirty="0" smtClean="0">
                  <a:solidFill>
                    <a:srgbClr val="000000"/>
                  </a:solidFill>
                  <a:latin typeface="Arial" pitchFamily="34" charset="0"/>
                </a:rPr>
                <a:t>，竖直向下匀速运动</a:t>
              </a:r>
            </a:p>
          </p:txBody>
        </p:sp>
        <p:cxnSp>
          <p:nvCxnSpPr>
            <p:cNvPr id="8" name="直接箭头连接符 7"/>
            <p:cNvCxnSpPr/>
            <p:nvPr/>
          </p:nvCxnSpPr>
          <p:spPr bwMode="auto">
            <a:xfrm rot="5400000">
              <a:off x="3448993" y="4402383"/>
              <a:ext cx="444500" cy="7937"/>
            </a:xfrm>
            <a:prstGeom prst="straightConnector1">
              <a:avLst/>
            </a:prstGeom>
            <a:noFill/>
            <a:ln w="12700" cap="flat" cmpd="sng" algn="ctr">
              <a:solidFill>
                <a:srgbClr val="000000"/>
              </a:solidFill>
              <a:prstDash val="solid"/>
              <a:tailEnd type="arrow"/>
            </a:ln>
            <a:effectLst/>
          </p:spPr>
        </p:cxnSp>
        <p:sp>
          <p:nvSpPr>
            <p:cNvPr id="9" name="TextBox 2"/>
            <p:cNvSpPr txBox="1">
              <a:spLocks noChangeArrowheads="1"/>
            </p:cNvSpPr>
            <p:nvPr/>
          </p:nvSpPr>
          <p:spPr bwMode="auto">
            <a:xfrm>
              <a:off x="3400574" y="4255539"/>
              <a:ext cx="623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0" fontAlgn="base" hangingPunct="0">
                <a:spcBef>
                  <a:spcPct val="0"/>
                </a:spcBef>
                <a:spcAft>
                  <a:spcPct val="0"/>
                </a:spcAft>
                <a:buClrTx/>
                <a:buSzTx/>
                <a:buFontTx/>
                <a:buNone/>
              </a:pPr>
              <a:r>
                <a:rPr lang="en-US" altLang="zh-CN" sz="2000" b="1" i="1" smtClean="0">
                  <a:solidFill>
                    <a:srgbClr val="000000"/>
                  </a:solidFill>
                  <a:latin typeface="Times New Roman" pitchFamily="18" charset="0"/>
                  <a:cs typeface="Times New Roman" pitchFamily="18" charset="0"/>
                </a:rPr>
                <a:t>v</a:t>
              </a:r>
              <a:endParaRPr lang="zh-CN" altLang="en-US" sz="2000" b="1" i="1" smtClean="0">
                <a:solidFill>
                  <a:srgbClr val="000000"/>
                </a:solidFill>
                <a:latin typeface="Times New Roman" pitchFamily="18" charset="0"/>
                <a:cs typeface="Times New Roman" pitchFamily="18" charset="0"/>
              </a:endParaRPr>
            </a:p>
          </p:txBody>
        </p:sp>
        <p:sp>
          <p:nvSpPr>
            <p:cNvPr id="29" name="TextBox 28"/>
            <p:cNvSpPr txBox="1">
              <a:spLocks noChangeArrowheads="1"/>
            </p:cNvSpPr>
            <p:nvPr/>
          </p:nvSpPr>
          <p:spPr bwMode="auto">
            <a:xfrm>
              <a:off x="4416574" y="5011189"/>
              <a:ext cx="28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0" fontAlgn="base" hangingPunct="0">
                <a:spcBef>
                  <a:spcPct val="0"/>
                </a:spcBef>
                <a:spcAft>
                  <a:spcPct val="0"/>
                </a:spcAft>
                <a:buClrTx/>
                <a:buSzTx/>
                <a:buFontTx/>
                <a:buNone/>
              </a:pPr>
              <a:r>
                <a:rPr lang="en-US" altLang="zh-CN" sz="1800" b="1" i="1" dirty="0" smtClean="0">
                  <a:solidFill>
                    <a:srgbClr val="000000"/>
                  </a:solidFill>
                  <a:latin typeface="Times New Roman" pitchFamily="18" charset="0"/>
                  <a:cs typeface="Times New Roman" pitchFamily="18" charset="0"/>
                </a:rPr>
                <a:t>B</a:t>
              </a:r>
              <a:endParaRPr lang="zh-CN" altLang="en-US" sz="1800" b="1" i="1" dirty="0" smtClean="0">
                <a:solidFill>
                  <a:srgbClr val="000000"/>
                </a:solidFill>
                <a:latin typeface="Times New Roman" pitchFamily="18" charset="0"/>
                <a:cs typeface="Times New Roman" pitchFamily="18" charset="0"/>
              </a:endParaRPr>
            </a:p>
          </p:txBody>
        </p:sp>
      </p:grpSp>
      <p:sp>
        <p:nvSpPr>
          <p:cNvPr id="10" name="椭圆 9"/>
          <p:cNvSpPr/>
          <p:nvPr/>
        </p:nvSpPr>
        <p:spPr>
          <a:xfrm>
            <a:off x="3167211" y="4024461"/>
            <a:ext cx="2286000" cy="2428875"/>
          </a:xfrm>
          <a:prstGeom prst="ellipse">
            <a:avLst/>
          </a:prstGeom>
          <a:noFill/>
          <a:ln w="25400" cap="flat" cmpd="sng" algn="ctr">
            <a:solidFill>
              <a:srgbClr val="00E4A8">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宋体"/>
              <a:cs typeface="+mn-cs"/>
            </a:endParaRPr>
          </a:p>
        </p:txBody>
      </p:sp>
      <p:grpSp>
        <p:nvGrpSpPr>
          <p:cNvPr id="35" name="组合 34"/>
          <p:cNvGrpSpPr/>
          <p:nvPr/>
        </p:nvGrpSpPr>
        <p:grpSpPr>
          <a:xfrm>
            <a:off x="5868144" y="5157192"/>
            <a:ext cx="1928812" cy="1145282"/>
            <a:chOff x="5868144" y="5157192"/>
            <a:chExt cx="1928812" cy="1145282"/>
          </a:xfrm>
        </p:grpSpPr>
        <p:grpSp>
          <p:nvGrpSpPr>
            <p:cNvPr id="31" name="组合 79"/>
            <p:cNvGrpSpPr>
              <a:grpSpLocks/>
            </p:cNvGrpSpPr>
            <p:nvPr/>
          </p:nvGrpSpPr>
          <p:grpSpPr bwMode="auto">
            <a:xfrm>
              <a:off x="5868144" y="5445224"/>
              <a:ext cx="1928812" cy="857250"/>
              <a:chOff x="6643702" y="2571744"/>
              <a:chExt cx="1928826" cy="857256"/>
            </a:xfrm>
          </p:grpSpPr>
          <p:sp>
            <p:nvSpPr>
              <p:cNvPr id="32" name="矩形标注 31"/>
              <p:cNvSpPr/>
              <p:nvPr/>
            </p:nvSpPr>
            <p:spPr>
              <a:xfrm>
                <a:off x="6643702" y="2571744"/>
                <a:ext cx="1785950" cy="857256"/>
              </a:xfrm>
              <a:prstGeom prst="wedgeRectCallout">
                <a:avLst>
                  <a:gd name="adj1" fmla="val -18652"/>
                  <a:gd name="adj2" fmla="val -44080"/>
                </a:avLst>
              </a:prstGeom>
              <a:solidFill>
                <a:srgbClr val="FFCF01">
                  <a:lumMod val="20000"/>
                  <a:lumOff val="80000"/>
                </a:srgbClr>
              </a:solidFill>
              <a:ln w="25400" cap="flat" cmpd="sng" algn="ctr">
                <a:solidFill>
                  <a:srgbClr val="00E4A8">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宋体"/>
                  <a:cs typeface="+mn-cs"/>
                </a:endParaRPr>
              </a:p>
            </p:txBody>
          </p:sp>
          <p:sp>
            <p:nvSpPr>
              <p:cNvPr id="33" name="TextBox 78"/>
              <p:cNvSpPr txBox="1">
                <a:spLocks noChangeArrowheads="1"/>
              </p:cNvSpPr>
              <p:nvPr/>
            </p:nvSpPr>
            <p:spPr bwMode="auto">
              <a:xfrm>
                <a:off x="6715140" y="2643183"/>
                <a:ext cx="1857388" cy="70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solidFill>
                      <a:srgbClr val="FF0000"/>
                    </a:solidFill>
                    <a:effectLst/>
                    <a:uLnTx/>
                    <a:uFillTx/>
                    <a:latin typeface="黑体" pitchFamily="49" charset="-122"/>
                    <a:ea typeface="黑体" pitchFamily="49" charset="-122"/>
                  </a:rPr>
                  <a:t>静摩擦力</a:t>
                </a:r>
                <a:r>
                  <a:rPr lang="zh-CN" altLang="en-US" sz="2000" kern="0" dirty="0" smtClean="0">
                    <a:solidFill>
                      <a:srgbClr val="FF0000"/>
                    </a:solidFill>
                    <a:latin typeface="黑体" pitchFamily="49" charset="-122"/>
                    <a:ea typeface="黑体" pitchFamily="49" charset="-122"/>
                  </a:rPr>
                  <a:t>可与速度任意夹角</a:t>
                </a:r>
                <a:endParaRPr kumimoji="0" lang="zh-CN" altLang="en-US" sz="2000" b="0" i="0" u="none" strike="noStrike" kern="0" cap="none" spc="0" normalizeH="0" baseline="0" noProof="0" dirty="0" smtClean="0">
                  <a:ln>
                    <a:noFill/>
                  </a:ln>
                  <a:solidFill>
                    <a:srgbClr val="FF0000"/>
                  </a:solidFill>
                  <a:effectLst/>
                  <a:uLnTx/>
                  <a:uFillTx/>
                  <a:latin typeface="黑体" pitchFamily="49" charset="-122"/>
                  <a:ea typeface="黑体" pitchFamily="49" charset="-122"/>
                </a:endParaRPr>
              </a:p>
            </p:txBody>
          </p:sp>
        </p:grpSp>
        <p:sp>
          <p:nvSpPr>
            <p:cNvPr id="34" name="下箭头 33"/>
            <p:cNvSpPr/>
            <p:nvPr/>
          </p:nvSpPr>
          <p:spPr>
            <a:xfrm>
              <a:off x="6732240" y="5157192"/>
              <a:ext cx="144016"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187624" y="3933056"/>
            <a:ext cx="6840760" cy="2592288"/>
            <a:chOff x="1403648" y="836712"/>
            <a:chExt cx="6696744" cy="2448272"/>
          </a:xfrm>
        </p:grpSpPr>
        <p:sp>
          <p:nvSpPr>
            <p:cNvPr id="42" name="圆角矩形 41"/>
            <p:cNvSpPr/>
            <p:nvPr/>
          </p:nvSpPr>
          <p:spPr>
            <a:xfrm>
              <a:off x="1403648" y="836712"/>
              <a:ext cx="6696744" cy="24482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1"/>
            <p:cNvPicPr>
              <a:picLocks noChangeAspect="1" noChangeArrowheads="1"/>
            </p:cNvPicPr>
            <p:nvPr/>
          </p:nvPicPr>
          <p:blipFill>
            <a:blip r:embed="rId4" cstate="print"/>
            <a:srcRect/>
            <a:stretch>
              <a:fillRect/>
            </a:stretch>
          </p:blipFill>
          <p:spPr bwMode="auto">
            <a:xfrm>
              <a:off x="1619673" y="945459"/>
              <a:ext cx="6120679" cy="2123501"/>
            </a:xfrm>
            <a:prstGeom prst="rect">
              <a:avLst/>
            </a:prstGeom>
            <a:noFill/>
            <a:ln w="9525">
              <a:noFill/>
              <a:miter lim="800000"/>
              <a:headEnd/>
              <a:tailEnd/>
            </a:ln>
            <a:effectLst/>
          </p:spPr>
        </p:pic>
      </p:grpSp>
    </p:spTree>
    <p:extLst>
      <p:ext uri="{BB962C8B-B14F-4D97-AF65-F5344CB8AC3E}">
        <p14:creationId xmlns:p14="http://schemas.microsoft.com/office/powerpoint/2010/main" val="92611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1266"/>
                                        </p:tgtEl>
                                        <p:attrNameLst>
                                          <p:attrName>style.visibility</p:attrName>
                                        </p:attrNameLst>
                                      </p:cBhvr>
                                      <p:to>
                                        <p:strVal val="visible"/>
                                      </p:to>
                                    </p:set>
                                    <p:animEffect transition="in" filter="randombar(horizontal)">
                                      <p:cBhvr>
                                        <p:cTn id="14" dur="500"/>
                                        <p:tgtEl>
                                          <p:spTgt spid="11266"/>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Horizont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outVertic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6"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arn(inHorizontal)">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up)">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ntr" presetSubtype="16"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diamond(in)">
                                      <p:cBhvr>
                                        <p:cTn id="59"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1145478" y="2996952"/>
            <a:ext cx="7170938" cy="2520280"/>
            <a:chOff x="1145478" y="2996952"/>
            <a:chExt cx="7170938" cy="2520280"/>
          </a:xfrm>
        </p:grpSpPr>
        <p:pic>
          <p:nvPicPr>
            <p:cNvPr id="43" name="图片 42"/>
            <p:cNvPicPr/>
            <p:nvPr/>
          </p:nvPicPr>
          <p:blipFill>
            <a:blip r:embed="rId3" cstate="print">
              <a:extLst>
                <a:ext uri="{28A0092B-C50C-407E-A947-70E740481C1C}">
                  <a14:useLocalDpi xmlns:a14="http://schemas.microsoft.com/office/drawing/2010/main" val="0"/>
                </a:ext>
              </a:extLst>
            </a:blip>
            <a:srcRect r="59136" b="2579"/>
            <a:stretch>
              <a:fillRect/>
            </a:stretch>
          </p:blipFill>
          <p:spPr bwMode="auto">
            <a:xfrm>
              <a:off x="1145478" y="3061953"/>
              <a:ext cx="3354514" cy="2455279"/>
            </a:xfrm>
            <a:prstGeom prst="rect">
              <a:avLst/>
            </a:prstGeom>
            <a:noFill/>
            <a:ln>
              <a:noFill/>
            </a:ln>
          </p:spPr>
        </p:pic>
        <p:pic>
          <p:nvPicPr>
            <p:cNvPr id="25" name="图片 24"/>
            <p:cNvPicPr/>
            <p:nvPr/>
          </p:nvPicPr>
          <p:blipFill>
            <a:blip r:embed="rId3" cstate="print">
              <a:extLst>
                <a:ext uri="{28A0092B-C50C-407E-A947-70E740481C1C}">
                  <a14:useLocalDpi xmlns:a14="http://schemas.microsoft.com/office/drawing/2010/main" val="0"/>
                </a:ext>
              </a:extLst>
            </a:blip>
            <a:srcRect l="53509"/>
            <a:stretch>
              <a:fillRect/>
            </a:stretch>
          </p:blipFill>
          <p:spPr bwMode="auto">
            <a:xfrm>
              <a:off x="4499992" y="2996952"/>
              <a:ext cx="3816424" cy="2520280"/>
            </a:xfrm>
            <a:prstGeom prst="rect">
              <a:avLst/>
            </a:prstGeom>
            <a:noFill/>
            <a:ln>
              <a:noFill/>
            </a:ln>
          </p:spPr>
        </p:pic>
      </p:grpSp>
      <p:pic>
        <p:nvPicPr>
          <p:cNvPr id="25603" name="Picture 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1750" y="545827"/>
            <a:ext cx="2851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75"/>
          <p:cNvGrpSpPr>
            <a:grpSpLocks/>
          </p:cNvGrpSpPr>
          <p:nvPr/>
        </p:nvGrpSpPr>
        <p:grpSpPr bwMode="auto">
          <a:xfrm>
            <a:off x="2857500" y="474390"/>
            <a:ext cx="1214438" cy="1323975"/>
            <a:chOff x="4357684" y="4429367"/>
            <a:chExt cx="1214444" cy="1322587"/>
          </a:xfrm>
        </p:grpSpPr>
        <p:cxnSp>
          <p:nvCxnSpPr>
            <p:cNvPr id="23" name="直接箭头连接符 22"/>
            <p:cNvCxnSpPr/>
            <p:nvPr/>
          </p:nvCxnSpPr>
          <p:spPr bwMode="auto">
            <a:xfrm rot="10860000" flipV="1">
              <a:off x="4643435" y="5195325"/>
              <a:ext cx="857254" cy="1585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001" name="TextBox 2"/>
            <p:cNvSpPr txBox="1">
              <a:spLocks noChangeArrowheads="1"/>
            </p:cNvSpPr>
            <p:nvPr/>
          </p:nvSpPr>
          <p:spPr bwMode="auto">
            <a:xfrm>
              <a:off x="4357684" y="4429367"/>
              <a:ext cx="1214444" cy="13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0" fontAlgn="base" hangingPunct="0">
                <a:spcBef>
                  <a:spcPct val="0"/>
                </a:spcBef>
                <a:spcAft>
                  <a:spcPct val="0"/>
                </a:spcAft>
                <a:buClrTx/>
                <a:buSzTx/>
                <a:buFontTx/>
                <a:buNone/>
              </a:pPr>
              <a:r>
                <a:rPr lang="en-US" altLang="zh-CN" sz="4000" b="1" i="1" dirty="0" smtClean="0">
                  <a:solidFill>
                    <a:srgbClr val="FF0000"/>
                  </a:solidFill>
                  <a:latin typeface="Times New Roman" pitchFamily="18" charset="0"/>
                  <a:cs typeface="Times New Roman" pitchFamily="18" charset="0"/>
                </a:rPr>
                <a:t>f</a:t>
              </a:r>
              <a:r>
                <a:rPr lang="zh-CN" altLang="en-US" sz="4000" b="1" baseline="-25000" dirty="0" smtClean="0">
                  <a:solidFill>
                    <a:srgbClr val="FF0000"/>
                  </a:solidFill>
                  <a:latin typeface="Times New Roman" pitchFamily="18" charset="0"/>
                  <a:cs typeface="Times New Roman" pitchFamily="18" charset="0"/>
                </a:rPr>
                <a:t>滑</a:t>
              </a:r>
            </a:p>
            <a:p>
              <a:pPr eaLnBrk="0" fontAlgn="base" hangingPunct="0">
                <a:spcBef>
                  <a:spcPct val="0"/>
                </a:spcBef>
                <a:spcAft>
                  <a:spcPct val="0"/>
                </a:spcAft>
                <a:buClrTx/>
                <a:buSzTx/>
                <a:buFontTx/>
                <a:buNone/>
              </a:pPr>
              <a:endParaRPr lang="zh-CN" altLang="en-US" sz="4000" b="1" i="1" dirty="0" smtClean="0">
                <a:solidFill>
                  <a:srgbClr val="FF0000"/>
                </a:solidFill>
                <a:latin typeface="Times New Roman" pitchFamily="18" charset="0"/>
                <a:cs typeface="Times New Roman" pitchFamily="18" charset="0"/>
              </a:endParaRPr>
            </a:p>
          </p:txBody>
        </p:sp>
      </p:grpSp>
      <p:sp>
        <p:nvSpPr>
          <p:cNvPr id="25617" name="TextBox 66"/>
          <p:cNvSpPr txBox="1">
            <a:spLocks noChangeArrowheads="1"/>
          </p:cNvSpPr>
          <p:nvPr/>
        </p:nvSpPr>
        <p:spPr bwMode="auto">
          <a:xfrm>
            <a:off x="2357438" y="1899965"/>
            <a:ext cx="29289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0" fontAlgn="base" hangingPunct="0">
              <a:spcBef>
                <a:spcPct val="0"/>
              </a:spcBef>
              <a:spcAft>
                <a:spcPct val="0"/>
              </a:spcAft>
              <a:buClrTx/>
              <a:buSzTx/>
              <a:buFontTx/>
              <a:buNone/>
            </a:pPr>
            <a:r>
              <a:rPr lang="zh-CN" altLang="en-US" sz="1800" b="1" dirty="0" smtClean="0">
                <a:solidFill>
                  <a:srgbClr val="000000"/>
                </a:solidFill>
                <a:latin typeface="Arial" pitchFamily="34" charset="0"/>
              </a:rPr>
              <a:t>快速将木板</a:t>
            </a:r>
            <a:r>
              <a:rPr lang="en-US" altLang="zh-CN" sz="1800" b="1" i="1" dirty="0" smtClean="0">
                <a:solidFill>
                  <a:srgbClr val="000000"/>
                </a:solidFill>
                <a:latin typeface="Times New Roman" pitchFamily="18" charset="0"/>
                <a:cs typeface="Times New Roman" pitchFamily="18" charset="0"/>
              </a:rPr>
              <a:t>B</a:t>
            </a:r>
            <a:r>
              <a:rPr lang="zh-CN" altLang="en-US" sz="1800" b="1" dirty="0" smtClean="0">
                <a:solidFill>
                  <a:srgbClr val="000000"/>
                </a:solidFill>
                <a:latin typeface="Arial" pitchFamily="34" charset="0"/>
              </a:rPr>
              <a:t>从木块</a:t>
            </a:r>
            <a:r>
              <a:rPr lang="en-US" altLang="zh-CN" sz="1800" b="1" i="1" dirty="0" smtClean="0">
                <a:solidFill>
                  <a:srgbClr val="000000"/>
                </a:solidFill>
                <a:latin typeface="Times New Roman" pitchFamily="18" charset="0"/>
                <a:cs typeface="Times New Roman" pitchFamily="18" charset="0"/>
              </a:rPr>
              <a:t>A</a:t>
            </a:r>
            <a:r>
              <a:rPr lang="zh-CN" altLang="en-US" sz="1800" b="1" dirty="0" smtClean="0">
                <a:solidFill>
                  <a:srgbClr val="000000"/>
                </a:solidFill>
                <a:latin typeface="Arial" pitchFamily="34" charset="0"/>
              </a:rPr>
              <a:t>下水平抽出，</a:t>
            </a:r>
            <a:r>
              <a:rPr lang="en-US" altLang="zh-CN" sz="1800" b="1" i="1" dirty="0" smtClean="0">
                <a:solidFill>
                  <a:srgbClr val="000000"/>
                </a:solidFill>
                <a:latin typeface="Times New Roman" pitchFamily="18" charset="0"/>
                <a:cs typeface="Times New Roman" pitchFamily="18" charset="0"/>
              </a:rPr>
              <a:t>A</a:t>
            </a:r>
            <a:r>
              <a:rPr lang="zh-CN" altLang="en-US" sz="1800" b="1" dirty="0" smtClean="0">
                <a:solidFill>
                  <a:srgbClr val="000000"/>
                </a:solidFill>
                <a:latin typeface="Arial" pitchFamily="34" charset="0"/>
              </a:rPr>
              <a:t>静止不动</a:t>
            </a:r>
          </a:p>
        </p:txBody>
      </p:sp>
      <p:cxnSp>
        <p:nvCxnSpPr>
          <p:cNvPr id="70" name="直接箭头连接符 69"/>
          <p:cNvCxnSpPr/>
          <p:nvPr/>
        </p:nvCxnSpPr>
        <p:spPr bwMode="auto">
          <a:xfrm rot="10920000" flipV="1">
            <a:off x="2000250" y="1269727"/>
            <a:ext cx="500063" cy="254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619" name="TextBox 2"/>
          <p:cNvSpPr txBox="1">
            <a:spLocks noChangeArrowheads="1"/>
          </p:cNvSpPr>
          <p:nvPr/>
        </p:nvSpPr>
        <p:spPr bwMode="auto">
          <a:xfrm>
            <a:off x="2071688" y="1188765"/>
            <a:ext cx="623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0" fontAlgn="base" hangingPunct="0">
              <a:spcBef>
                <a:spcPct val="0"/>
              </a:spcBef>
              <a:spcAft>
                <a:spcPct val="0"/>
              </a:spcAft>
              <a:buClrTx/>
              <a:buSzTx/>
              <a:buFontTx/>
              <a:buNone/>
            </a:pPr>
            <a:r>
              <a:rPr lang="en-US" altLang="zh-CN" sz="2000" b="1" i="1" smtClean="0">
                <a:solidFill>
                  <a:srgbClr val="000000"/>
                </a:solidFill>
                <a:latin typeface="Times New Roman" pitchFamily="18" charset="0"/>
                <a:cs typeface="Times New Roman" pitchFamily="18" charset="0"/>
              </a:rPr>
              <a:t>v</a:t>
            </a:r>
            <a:endParaRPr lang="zh-CN" altLang="en-US" sz="2000" b="1" i="1" smtClean="0">
              <a:solidFill>
                <a:srgbClr val="000000"/>
              </a:solidFill>
              <a:latin typeface="Times New Roman" pitchFamily="18" charset="0"/>
              <a:cs typeface="Times New Roman" pitchFamily="18" charset="0"/>
            </a:endParaRPr>
          </a:p>
        </p:txBody>
      </p:sp>
      <p:sp>
        <p:nvSpPr>
          <p:cNvPr id="81" name="椭圆 80"/>
          <p:cNvSpPr/>
          <p:nvPr/>
        </p:nvSpPr>
        <p:spPr>
          <a:xfrm>
            <a:off x="1928813" y="188640"/>
            <a:ext cx="3643312" cy="1714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endParaRPr>
          </a:p>
        </p:txBody>
      </p:sp>
      <p:grpSp>
        <p:nvGrpSpPr>
          <p:cNvPr id="5" name="组合 81"/>
          <p:cNvGrpSpPr>
            <a:grpSpLocks/>
          </p:cNvGrpSpPr>
          <p:nvPr/>
        </p:nvGrpSpPr>
        <p:grpSpPr bwMode="auto">
          <a:xfrm>
            <a:off x="6000750" y="1260202"/>
            <a:ext cx="2143125" cy="928688"/>
            <a:chOff x="6710215" y="2571744"/>
            <a:chExt cx="1995307" cy="928694"/>
          </a:xfrm>
        </p:grpSpPr>
        <p:sp>
          <p:nvSpPr>
            <p:cNvPr id="83" name="矩形标注 82"/>
            <p:cNvSpPr/>
            <p:nvPr/>
          </p:nvSpPr>
          <p:spPr>
            <a:xfrm>
              <a:off x="6710215" y="2571744"/>
              <a:ext cx="1928797" cy="928694"/>
            </a:xfrm>
            <a:prstGeom prst="wedgeRectCallout">
              <a:avLst>
                <a:gd name="adj1" fmla="val -76256"/>
                <a:gd name="adj2" fmla="val -10515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endParaRPr>
            </a:p>
          </p:txBody>
        </p:sp>
        <p:sp>
          <p:nvSpPr>
            <p:cNvPr id="40997" name="TextBox 83">
              <a:hlinkClick r:id="rId5" action="ppaction://hlinksldjump"/>
            </p:cNvPr>
            <p:cNvSpPr txBox="1">
              <a:spLocks noChangeArrowheads="1"/>
            </p:cNvSpPr>
            <p:nvPr/>
          </p:nvSpPr>
          <p:spPr bwMode="auto">
            <a:xfrm>
              <a:off x="6715141" y="2643183"/>
              <a:ext cx="199038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0" fontAlgn="base" hangingPunct="0">
                <a:spcBef>
                  <a:spcPct val="0"/>
                </a:spcBef>
                <a:spcAft>
                  <a:spcPct val="0"/>
                </a:spcAft>
                <a:buClrTx/>
                <a:buSzTx/>
                <a:buFontTx/>
                <a:buNone/>
              </a:pPr>
              <a:r>
                <a:rPr lang="zh-CN" altLang="en-US" sz="2000" b="1" dirty="0" smtClean="0">
                  <a:solidFill>
                    <a:srgbClr val="FF0000"/>
                  </a:solidFill>
                  <a:latin typeface="黑体" pitchFamily="49" charset="-122"/>
                  <a:ea typeface="黑体" pitchFamily="49" charset="-122"/>
                </a:rPr>
                <a:t>静止的物体可能受滑动摩擦力</a:t>
              </a:r>
            </a:p>
          </p:txBody>
        </p:sp>
      </p:grpSp>
      <p:grpSp>
        <p:nvGrpSpPr>
          <p:cNvPr id="10" name="组合 21"/>
          <p:cNvGrpSpPr>
            <a:grpSpLocks/>
          </p:cNvGrpSpPr>
          <p:nvPr/>
        </p:nvGrpSpPr>
        <p:grpSpPr bwMode="auto">
          <a:xfrm>
            <a:off x="4357688" y="688702"/>
            <a:ext cx="1481137" cy="646113"/>
            <a:chOff x="2571736" y="4000504"/>
            <a:chExt cx="1480228" cy="646112"/>
          </a:xfrm>
        </p:grpSpPr>
        <p:cxnSp>
          <p:nvCxnSpPr>
            <p:cNvPr id="52" name="直接箭头连接符 51"/>
            <p:cNvCxnSpPr/>
            <p:nvPr/>
          </p:nvCxnSpPr>
          <p:spPr bwMode="auto">
            <a:xfrm>
              <a:off x="2571736" y="4325941"/>
              <a:ext cx="856724" cy="31750"/>
            </a:xfrm>
            <a:prstGeom prst="straightConnector1">
              <a:avLst/>
            </a:prstGeom>
            <a:ln w="762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0986" name="TextBox 2"/>
            <p:cNvSpPr txBox="1">
              <a:spLocks noChangeArrowheads="1"/>
            </p:cNvSpPr>
            <p:nvPr/>
          </p:nvSpPr>
          <p:spPr bwMode="auto">
            <a:xfrm>
              <a:off x="3428725" y="4000504"/>
              <a:ext cx="623239"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0" fontAlgn="base" hangingPunct="0">
                <a:spcBef>
                  <a:spcPct val="0"/>
                </a:spcBef>
                <a:spcAft>
                  <a:spcPct val="0"/>
                </a:spcAft>
                <a:buClrTx/>
                <a:buSzTx/>
                <a:buFontTx/>
                <a:buNone/>
              </a:pPr>
              <a:r>
                <a:rPr lang="en-US" altLang="zh-CN" sz="3600" b="1" i="1" smtClean="0">
                  <a:solidFill>
                    <a:srgbClr val="7030A0"/>
                  </a:solidFill>
                  <a:latin typeface="Times New Roman" pitchFamily="18" charset="0"/>
                  <a:cs typeface="Times New Roman" pitchFamily="18" charset="0"/>
                </a:rPr>
                <a:t>F</a:t>
              </a:r>
              <a:endParaRPr lang="zh-CN" altLang="en-US" sz="3600" b="1" i="1" smtClean="0">
                <a:solidFill>
                  <a:srgbClr val="7030A0"/>
                </a:solidFill>
                <a:latin typeface="Times New Roman" pitchFamily="18" charset="0"/>
                <a:cs typeface="Times New Roman" pitchFamily="18" charset="0"/>
              </a:endParaRPr>
            </a:p>
          </p:txBody>
        </p:sp>
      </p:grpSp>
      <p:grpSp>
        <p:nvGrpSpPr>
          <p:cNvPr id="47" name="组合 81"/>
          <p:cNvGrpSpPr>
            <a:grpSpLocks/>
          </p:cNvGrpSpPr>
          <p:nvPr/>
        </p:nvGrpSpPr>
        <p:grpSpPr bwMode="auto">
          <a:xfrm>
            <a:off x="1964354" y="5662287"/>
            <a:ext cx="2880318" cy="928688"/>
            <a:chOff x="6710216" y="2571743"/>
            <a:chExt cx="1995306" cy="928694"/>
          </a:xfrm>
        </p:grpSpPr>
        <p:sp>
          <p:nvSpPr>
            <p:cNvPr id="48" name="矩形标注 47"/>
            <p:cNvSpPr/>
            <p:nvPr/>
          </p:nvSpPr>
          <p:spPr>
            <a:xfrm>
              <a:off x="6710216" y="2571743"/>
              <a:ext cx="1928797" cy="928694"/>
            </a:xfrm>
            <a:prstGeom prst="wedgeRectCallout">
              <a:avLst>
                <a:gd name="adj1" fmla="val 83532"/>
                <a:gd name="adj2" fmla="val -75462"/>
              </a:avLst>
            </a:prstGeom>
            <a:solidFill>
              <a:srgbClr val="FFCF01">
                <a:lumMod val="20000"/>
                <a:lumOff val="80000"/>
              </a:srgbClr>
            </a:solidFill>
            <a:ln w="25400" cap="flat" cmpd="sng" algn="ctr">
              <a:solidFill>
                <a:srgbClr val="00E4A8">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49" name="TextBox 83">
              <a:hlinkClick r:id="rId5" action="ppaction://hlinksldjump"/>
            </p:cNvPr>
            <p:cNvSpPr txBox="1">
              <a:spLocks noChangeArrowheads="1"/>
            </p:cNvSpPr>
            <p:nvPr/>
          </p:nvSpPr>
          <p:spPr bwMode="auto">
            <a:xfrm>
              <a:off x="6715141" y="2643183"/>
              <a:ext cx="1990381" cy="70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黑体" pitchFamily="49" charset="-122"/>
                  <a:ea typeface="黑体" pitchFamily="49" charset="-122"/>
                </a:rPr>
                <a:t>滑动摩擦力与运动方向相同，可以作为动力！</a:t>
              </a:r>
            </a:p>
          </p:txBody>
        </p:sp>
      </p:grpSp>
      <p:cxnSp>
        <p:nvCxnSpPr>
          <p:cNvPr id="21" name="直接箭头连接符 20"/>
          <p:cNvCxnSpPr/>
          <p:nvPr/>
        </p:nvCxnSpPr>
        <p:spPr bwMode="auto">
          <a:xfrm flipH="1" flipV="1">
            <a:off x="683568" y="3356992"/>
            <a:ext cx="748876" cy="1496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bwMode="auto">
          <a:xfrm flipH="1" flipV="1">
            <a:off x="755576" y="4769104"/>
            <a:ext cx="748876" cy="1496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bwMode="auto">
          <a:xfrm flipV="1">
            <a:off x="6400996" y="3284984"/>
            <a:ext cx="691284" cy="149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bwMode="auto">
          <a:xfrm flipV="1">
            <a:off x="6273816" y="4688304"/>
            <a:ext cx="691284" cy="149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012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checkerboard(across)">
                                      <p:cBhvr>
                                        <p:cTn id="7" dur="500"/>
                                        <p:tgtEl>
                                          <p:spTgt spid="2560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617"/>
                                        </p:tgtEl>
                                        <p:attrNameLst>
                                          <p:attrName>style.visibility</p:attrName>
                                        </p:attrNameLst>
                                      </p:cBhvr>
                                      <p:to>
                                        <p:strVal val="visible"/>
                                      </p:to>
                                    </p:set>
                                    <p:animEffect transition="in" filter="checkerboard(across)">
                                      <p:cBhvr>
                                        <p:cTn id="10" dur="500"/>
                                        <p:tgtEl>
                                          <p:spTgt spid="2561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5619"/>
                                        </p:tgtEl>
                                        <p:attrNameLst>
                                          <p:attrName>style.visibility</p:attrName>
                                        </p:attrNameLst>
                                      </p:cBhvr>
                                      <p:to>
                                        <p:strVal val="visible"/>
                                      </p:to>
                                    </p:set>
                                    <p:animEffect transition="in" filter="checkerboard(across)">
                                      <p:cBhvr>
                                        <p:cTn id="13" dur="500"/>
                                        <p:tgtEl>
                                          <p:spTgt spid="25619"/>
                                        </p:tgtEl>
                                      </p:cBhvr>
                                    </p:animEffect>
                                  </p:childTnLst>
                                </p:cTn>
                              </p:par>
                              <p:par>
                                <p:cTn id="14" presetID="5" presetClass="entr" presetSubtype="1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checkerboard(across)">
                                      <p:cBhvr>
                                        <p:cTn id="16" dur="500"/>
                                        <p:tgtEl>
                                          <p:spTgt spid="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6" fill="hold" grpId="0"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barn(inHorizontal)">
                                      <p:cBhvr>
                                        <p:cTn id="31" dur="500"/>
                                        <p:tgtEl>
                                          <p:spTgt spid="8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linds(horizontal)">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right)">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right)">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right)">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blinds(horizontal)">
                                      <p:cBhvr>
                                        <p:cTn id="6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7" grpId="0"/>
      <p:bldP spid="25619" grpId="0"/>
      <p:bldP spid="8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smtClean="0"/>
              <a:t>摩擦力</a:t>
            </a:r>
            <a:endParaRPr lang="zh-CN" altLang="en-US" sz="3600" b="1" dirty="0"/>
          </a:p>
        </p:txBody>
      </p:sp>
      <p:sp>
        <p:nvSpPr>
          <p:cNvPr id="3" name="TextBox 2"/>
          <p:cNvSpPr txBox="1"/>
          <p:nvPr/>
        </p:nvSpPr>
        <p:spPr>
          <a:xfrm>
            <a:off x="395535" y="1052736"/>
            <a:ext cx="8347429" cy="1052596"/>
          </a:xfrm>
          <a:prstGeom prst="rect">
            <a:avLst/>
          </a:prstGeom>
          <a:noFill/>
          <a:ln w="38100">
            <a:solidFill>
              <a:srgbClr val="C00000"/>
            </a:solidFill>
          </a:ln>
        </p:spPr>
        <p:txBody>
          <a:bodyPr wrap="square" rtlCol="0">
            <a:spAutoFit/>
          </a:bodyPr>
          <a:lstStyle/>
          <a:p>
            <a:pPr>
              <a:lnSpc>
                <a:spcPct val="130000"/>
              </a:lnSpc>
            </a:pPr>
            <a:r>
              <a:rPr lang="zh-CN" altLang="en-US" sz="2400" dirty="0" smtClean="0">
                <a:solidFill>
                  <a:srgbClr val="000000"/>
                </a:solidFill>
                <a:ea typeface="微软雅黑" panose="020B0503020204020204" pitchFamily="34" charset="-122"/>
              </a:rPr>
              <a:t>难点突破</a:t>
            </a:r>
            <a:r>
              <a:rPr lang="en-US" altLang="zh-CN" sz="2400" dirty="0" smtClean="0">
                <a:solidFill>
                  <a:srgbClr val="000000"/>
                </a:solidFill>
                <a:ea typeface="微软雅黑" panose="020B0503020204020204" pitchFamily="34" charset="-122"/>
              </a:rPr>
              <a:t>2</a:t>
            </a:r>
            <a:r>
              <a:rPr lang="zh-CN" altLang="en-US" sz="2400" dirty="0" smtClean="0">
                <a:solidFill>
                  <a:srgbClr val="000000"/>
                </a:solidFill>
                <a:ea typeface="微软雅黑" panose="020B0503020204020204" pitchFamily="34" charset="-122"/>
              </a:rPr>
              <a:t>：</a:t>
            </a:r>
            <a:r>
              <a:rPr lang="zh-CN" altLang="en-US" sz="2400" b="1" kern="0" dirty="0" smtClean="0">
                <a:solidFill>
                  <a:srgbClr val="000000"/>
                </a:solidFill>
                <a:latin typeface="Tahoma"/>
                <a:ea typeface="宋体"/>
              </a:rPr>
              <a:t>摩擦力大小</a:t>
            </a:r>
            <a:r>
              <a:rPr lang="en-US" altLang="zh-CN" sz="2400" b="1" kern="0" dirty="0" smtClean="0">
                <a:solidFill>
                  <a:srgbClr val="000000"/>
                </a:solidFill>
                <a:latin typeface="Tahoma"/>
                <a:ea typeface="宋体"/>
              </a:rPr>
              <a:t>———</a:t>
            </a:r>
            <a:r>
              <a:rPr lang="zh-CN" altLang="en-US" sz="2400" b="1" kern="0" dirty="0" smtClean="0">
                <a:solidFill>
                  <a:srgbClr val="000000"/>
                </a:solidFill>
                <a:latin typeface="Tahoma"/>
                <a:ea typeface="宋体"/>
              </a:rPr>
              <a:t>静摩擦力与滑动摩擦力遵循不同的规律</a:t>
            </a:r>
            <a:endParaRPr lang="zh-CN" altLang="en-US" sz="2400" dirty="0" smtClean="0">
              <a:solidFill>
                <a:srgbClr val="000000"/>
              </a:solidFill>
              <a:ea typeface="微软雅黑" panose="020B0503020204020204" pitchFamily="34" charset="-122"/>
            </a:endParaRPr>
          </a:p>
        </p:txBody>
      </p:sp>
      <p:sp>
        <p:nvSpPr>
          <p:cNvPr id="5" name="内容占位符 2"/>
          <p:cNvSpPr txBox="1">
            <a:spLocks/>
          </p:cNvSpPr>
          <p:nvPr/>
        </p:nvSpPr>
        <p:spPr bwMode="auto">
          <a:xfrm>
            <a:off x="485774" y="2204864"/>
            <a:ext cx="2862089" cy="57155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365125" marR="0" lvl="0" indent="-255588" algn="l" defTabSz="914400" rtl="0" eaLnBrk="0" fontAlgn="base" latinLnBrk="0" hangingPunct="0">
              <a:lnSpc>
                <a:spcPct val="150000"/>
              </a:lnSpc>
              <a:spcBef>
                <a:spcPts val="400"/>
              </a:spcBef>
              <a:spcAft>
                <a:spcPct val="0"/>
              </a:spcAft>
              <a:buClr>
                <a:srgbClr val="2DA2BF"/>
              </a:buClr>
              <a:buSzPct val="68000"/>
              <a:buFont typeface="Wingdings 3" pitchFamily="18" charset="2"/>
              <a:buChar char=""/>
              <a:tabLst/>
              <a:defRPr/>
            </a:pPr>
            <a:r>
              <a:rPr kumimoji="0" lang="zh-CN" alt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黑体"/>
                <a:cs typeface="Times New Roman" panose="02020603050405020304" pitchFamily="18" charset="0"/>
              </a:rPr>
              <a:t>静</a:t>
            </a:r>
            <a:r>
              <a:rPr kumimoji="0" lang="zh-CN" altLang="en-US" sz="2400" b="0" i="0" u="none" strike="noStrike" kern="1200" cap="none" spc="0" normalizeH="0" baseline="0" noProof="0" dirty="0" smtClean="0">
                <a:ln>
                  <a:noFill/>
                </a:ln>
                <a:solidFill>
                  <a:prstClr val="black"/>
                </a:solidFill>
                <a:effectLst/>
                <a:uLnTx/>
                <a:uFillTx/>
                <a:latin typeface="Lucida Sans Unicode"/>
                <a:ea typeface="黑体"/>
              </a:rPr>
              <a:t>摩擦力的大小</a:t>
            </a:r>
            <a:endParaRPr kumimoji="0" lang="en-US" altLang="zh-CN" sz="2400" b="0" i="0" u="none" strike="noStrike" kern="1200" cap="none" spc="0" normalizeH="0" baseline="0" noProof="0" dirty="0" smtClean="0">
              <a:ln>
                <a:noFill/>
              </a:ln>
              <a:solidFill>
                <a:prstClr val="black"/>
              </a:solidFill>
              <a:effectLst/>
              <a:uLnTx/>
              <a:uFillTx/>
              <a:latin typeface="Lucida Sans Unicode"/>
              <a:ea typeface="黑体"/>
            </a:endParaRPr>
          </a:p>
          <a:p>
            <a:pPr marL="365125" marR="0" lvl="0" indent="-255588" algn="l" defTabSz="914400" rtl="0" eaLnBrk="0" fontAlgn="base" latinLnBrk="0" hangingPunct="0">
              <a:lnSpc>
                <a:spcPct val="150000"/>
              </a:lnSpc>
              <a:spcBef>
                <a:spcPts val="400"/>
              </a:spcBef>
              <a:spcAft>
                <a:spcPct val="0"/>
              </a:spcAft>
              <a:buClr>
                <a:srgbClr val="2DA2BF"/>
              </a:buClr>
              <a:buSzPct val="68000"/>
              <a:buFont typeface="Wingdings 3" pitchFamily="18" charset="2"/>
              <a:buChar char=""/>
              <a:tabLst/>
              <a:defRPr/>
            </a:pPr>
            <a:endParaRPr kumimoji="0" lang="zh-CN" altLang="en-US" b="0" i="0" u="none" strike="noStrike" kern="0" cap="none" spc="0" normalizeH="0" baseline="0" noProof="0" dirty="0" smtClean="0">
              <a:ln>
                <a:noFill/>
              </a:ln>
              <a:solidFill>
                <a:srgbClr val="000000"/>
              </a:solidFill>
              <a:effectLst/>
              <a:uLnTx/>
              <a:uFillTx/>
              <a:latin typeface="Tahoma"/>
              <a:ea typeface="宋体"/>
              <a:cs typeface="+mn-cs"/>
            </a:endParaRPr>
          </a:p>
        </p:txBody>
      </p:sp>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188" y="4292873"/>
            <a:ext cx="1940697" cy="96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751" t="29411" r="27486" b="52815"/>
          <a:stretch/>
        </p:blipFill>
        <p:spPr bwMode="auto">
          <a:xfrm>
            <a:off x="539552" y="2852936"/>
            <a:ext cx="7200800" cy="14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a:grpSpLocks/>
          </p:cNvGrpSpPr>
          <p:nvPr/>
        </p:nvGrpSpPr>
        <p:grpSpPr bwMode="auto">
          <a:xfrm>
            <a:off x="854076" y="4435749"/>
            <a:ext cx="1906722" cy="550764"/>
            <a:chOff x="2561084" y="5086925"/>
            <a:chExt cx="2228542" cy="718339"/>
          </a:xfrm>
        </p:grpSpPr>
        <p:grpSp>
          <p:nvGrpSpPr>
            <p:cNvPr id="9" name="组合 8"/>
            <p:cNvGrpSpPr>
              <a:grpSpLocks/>
            </p:cNvGrpSpPr>
            <p:nvPr/>
          </p:nvGrpSpPr>
          <p:grpSpPr bwMode="auto">
            <a:xfrm>
              <a:off x="3635831" y="5159151"/>
              <a:ext cx="1153795" cy="646113"/>
              <a:chOff x="3544907" y="4437112"/>
              <a:chExt cx="1153839" cy="646331"/>
            </a:xfrm>
          </p:grpSpPr>
          <p:cxnSp>
            <p:nvCxnSpPr>
              <p:cNvPr id="13" name="直接箭头连接符 9"/>
              <p:cNvCxnSpPr>
                <a:cxnSpLocks noChangeShapeType="1"/>
              </p:cNvCxnSpPr>
              <p:nvPr/>
            </p:nvCxnSpPr>
            <p:spPr bwMode="auto">
              <a:xfrm flipV="1">
                <a:off x="3544907" y="4706393"/>
                <a:ext cx="624062" cy="18153"/>
              </a:xfrm>
              <a:prstGeom prst="straightConnector1">
                <a:avLst/>
              </a:prstGeom>
              <a:noFill/>
              <a:ln w="76200" algn="ctr">
                <a:solidFill>
                  <a:srgbClr val="00B0F0"/>
                </a:solidFill>
                <a:round/>
                <a:headEnd/>
                <a:tailEnd type="arrow" w="med" len="med"/>
              </a:ln>
              <a:extLst>
                <a:ext uri="{909E8E84-426E-40DD-AFC4-6F175D3DCCD1}">
                  <a14:hiddenFill xmlns:a14="http://schemas.microsoft.com/office/drawing/2010/main">
                    <a:noFill/>
                  </a14:hiddenFill>
                </a:ext>
              </a:extLst>
            </p:spPr>
          </p:cxnSp>
          <p:sp>
            <p:nvSpPr>
              <p:cNvPr id="14" name="TextBox 2"/>
              <p:cNvSpPr txBox="1">
                <a:spLocks noChangeArrowheads="1"/>
              </p:cNvSpPr>
              <p:nvPr/>
            </p:nvSpPr>
            <p:spPr bwMode="auto">
              <a:xfrm>
                <a:off x="4074476" y="4437830"/>
                <a:ext cx="624270" cy="645613"/>
              </a:xfrm>
              <a:prstGeom prst="rect">
                <a:avLst/>
              </a:prstGeom>
              <a:noFill/>
              <a:ln w="9525">
                <a:noFill/>
                <a:miter lim="800000"/>
                <a:headEnd/>
                <a:tailEnd/>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zh-CN" sz="3600" b="1" i="1" kern="0" dirty="0" smtClean="0">
                    <a:solidFill>
                      <a:srgbClr val="00B0F0"/>
                    </a:solidFill>
                    <a:latin typeface="Times New Roman" pitchFamily="18" charset="0"/>
                    <a:ea typeface="黑体"/>
                    <a:cs typeface="Times New Roman" pitchFamily="18" charset="0"/>
                  </a:rPr>
                  <a:t>F</a:t>
                </a:r>
                <a:endParaRPr lang="zh-CN" altLang="en-US" sz="3600" b="1" i="1" kern="0" dirty="0" smtClean="0">
                  <a:solidFill>
                    <a:srgbClr val="00B0F0"/>
                  </a:solidFill>
                  <a:latin typeface="Times New Roman" pitchFamily="18" charset="0"/>
                  <a:ea typeface="黑体"/>
                  <a:cs typeface="Times New Roman" pitchFamily="18" charset="0"/>
                </a:endParaRPr>
              </a:p>
            </p:txBody>
          </p:sp>
        </p:grpSp>
        <p:grpSp>
          <p:nvGrpSpPr>
            <p:cNvPr id="10" name="组合 9"/>
            <p:cNvGrpSpPr>
              <a:grpSpLocks/>
            </p:cNvGrpSpPr>
            <p:nvPr/>
          </p:nvGrpSpPr>
          <p:grpSpPr bwMode="auto">
            <a:xfrm>
              <a:off x="2561084" y="5086925"/>
              <a:ext cx="1146741" cy="646331"/>
              <a:chOff x="4887813" y="1843887"/>
              <a:chExt cx="1146741" cy="646330"/>
            </a:xfrm>
          </p:grpSpPr>
          <p:sp>
            <p:nvSpPr>
              <p:cNvPr id="11" name="TextBox 2"/>
              <p:cNvSpPr txBox="1">
                <a:spLocks noChangeArrowheads="1"/>
              </p:cNvSpPr>
              <p:nvPr/>
            </p:nvSpPr>
            <p:spPr bwMode="auto">
              <a:xfrm>
                <a:off x="4887813" y="1843887"/>
                <a:ext cx="1054705" cy="646980"/>
              </a:xfrm>
              <a:prstGeom prst="rect">
                <a:avLst/>
              </a:prstGeom>
              <a:noFill/>
              <a:ln w="9525">
                <a:noFill/>
                <a:miter lim="800000"/>
                <a:headEnd/>
                <a:tailEnd/>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zh-CN" sz="3600" b="1" i="1" kern="0" dirty="0" smtClean="0">
                    <a:solidFill>
                      <a:srgbClr val="FF0000"/>
                    </a:solidFill>
                    <a:latin typeface="Times New Roman" pitchFamily="18" charset="0"/>
                    <a:ea typeface="黑体"/>
                    <a:cs typeface="Times New Roman" pitchFamily="18" charset="0"/>
                  </a:rPr>
                  <a:t>f</a:t>
                </a:r>
                <a:r>
                  <a:rPr lang="zh-CN" altLang="en-US" sz="3600" b="1" kern="0" baseline="-25000" dirty="0" smtClean="0">
                    <a:solidFill>
                      <a:srgbClr val="FF0000"/>
                    </a:solidFill>
                    <a:latin typeface="Times New Roman" pitchFamily="18" charset="0"/>
                    <a:ea typeface="黑体"/>
                    <a:cs typeface="Times New Roman" pitchFamily="18" charset="0"/>
                  </a:rPr>
                  <a:t>静</a:t>
                </a:r>
              </a:p>
            </p:txBody>
          </p:sp>
          <p:cxnSp>
            <p:nvCxnSpPr>
              <p:cNvPr id="12" name="直接箭头连接符 12"/>
              <p:cNvCxnSpPr>
                <a:cxnSpLocks noChangeShapeType="1"/>
              </p:cNvCxnSpPr>
              <p:nvPr/>
            </p:nvCxnSpPr>
            <p:spPr bwMode="auto">
              <a:xfrm flipH="1" flipV="1">
                <a:off x="5532234" y="2185303"/>
                <a:ext cx="502320" cy="19739"/>
              </a:xfrm>
              <a:prstGeom prst="straightConnector1">
                <a:avLst/>
              </a:prstGeom>
              <a:noFill/>
              <a:ln w="7620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pic>
        <p:nvPicPr>
          <p:cNvPr id="1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6013" y="4292873"/>
            <a:ext cx="1939338" cy="96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27"/>
          <p:cNvGrpSpPr>
            <a:grpSpLocks/>
          </p:cNvGrpSpPr>
          <p:nvPr/>
        </p:nvGrpSpPr>
        <p:grpSpPr bwMode="auto">
          <a:xfrm>
            <a:off x="2771800" y="4437113"/>
            <a:ext cx="3240360" cy="664018"/>
            <a:chOff x="1225943" y="5080152"/>
            <a:chExt cx="4417849" cy="939444"/>
          </a:xfrm>
        </p:grpSpPr>
        <p:grpSp>
          <p:nvGrpSpPr>
            <p:cNvPr id="17" name="组合 28"/>
            <p:cNvGrpSpPr>
              <a:grpSpLocks/>
            </p:cNvGrpSpPr>
            <p:nvPr/>
          </p:nvGrpSpPr>
          <p:grpSpPr bwMode="auto">
            <a:xfrm>
              <a:off x="3541689" y="5080152"/>
              <a:ext cx="2102103" cy="914421"/>
              <a:chOff x="3450771" y="4358088"/>
              <a:chExt cx="2102189" cy="914730"/>
            </a:xfrm>
          </p:grpSpPr>
          <p:cxnSp>
            <p:nvCxnSpPr>
              <p:cNvPr id="21" name="直接箭头连接符 32"/>
              <p:cNvCxnSpPr>
                <a:cxnSpLocks noChangeShapeType="1"/>
              </p:cNvCxnSpPr>
              <p:nvPr/>
            </p:nvCxnSpPr>
            <p:spPr bwMode="auto">
              <a:xfrm flipV="1">
                <a:off x="3450771" y="4706393"/>
                <a:ext cx="1279938" cy="18154"/>
              </a:xfrm>
              <a:prstGeom prst="straightConnector1">
                <a:avLst/>
              </a:prstGeom>
              <a:noFill/>
              <a:ln w="76200" algn="ctr">
                <a:solidFill>
                  <a:srgbClr val="00B0F0"/>
                </a:solidFill>
                <a:round/>
                <a:headEnd/>
                <a:tailEnd type="arrow" w="med" len="med"/>
              </a:ln>
              <a:extLst>
                <a:ext uri="{909E8E84-426E-40DD-AFC4-6F175D3DCCD1}">
                  <a14:hiddenFill xmlns:a14="http://schemas.microsoft.com/office/drawing/2010/main">
                    <a:noFill/>
                  </a14:hiddenFill>
                </a:ext>
              </a:extLst>
            </p:spPr>
          </p:cxnSp>
          <p:sp>
            <p:nvSpPr>
              <p:cNvPr id="22" name="TextBox 2"/>
              <p:cNvSpPr txBox="1">
                <a:spLocks noChangeArrowheads="1"/>
              </p:cNvSpPr>
              <p:nvPr/>
            </p:nvSpPr>
            <p:spPr bwMode="auto">
              <a:xfrm>
                <a:off x="4634693" y="4358088"/>
                <a:ext cx="918267" cy="914730"/>
              </a:xfrm>
              <a:prstGeom prst="rect">
                <a:avLst/>
              </a:prstGeom>
              <a:noFill/>
              <a:ln w="9525">
                <a:noFill/>
                <a:miter lim="800000"/>
                <a:headEnd/>
                <a:tailEnd/>
              </a:ln>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zh-CN" sz="3600" b="1" i="1" kern="0" dirty="0" smtClean="0">
                    <a:solidFill>
                      <a:srgbClr val="00B0F0"/>
                    </a:solidFill>
                    <a:latin typeface="Times New Roman" pitchFamily="18" charset="0"/>
                    <a:ea typeface="黑体"/>
                    <a:cs typeface="Times New Roman" pitchFamily="18" charset="0"/>
                  </a:rPr>
                  <a:t>F’</a:t>
                </a:r>
                <a:endParaRPr lang="zh-CN" altLang="en-US" sz="3600" b="1" i="1" kern="0" dirty="0" smtClean="0">
                  <a:solidFill>
                    <a:srgbClr val="00B0F0"/>
                  </a:solidFill>
                  <a:latin typeface="Times New Roman" pitchFamily="18" charset="0"/>
                  <a:ea typeface="黑体"/>
                  <a:cs typeface="Times New Roman" pitchFamily="18" charset="0"/>
                </a:endParaRPr>
              </a:p>
            </p:txBody>
          </p:sp>
        </p:grpSp>
        <p:grpSp>
          <p:nvGrpSpPr>
            <p:cNvPr id="18" name="组合 9"/>
            <p:cNvGrpSpPr>
              <a:grpSpLocks/>
            </p:cNvGrpSpPr>
            <p:nvPr/>
          </p:nvGrpSpPr>
          <p:grpSpPr bwMode="auto">
            <a:xfrm>
              <a:off x="1225943" y="5105175"/>
              <a:ext cx="2387753" cy="914421"/>
              <a:chOff x="3552672" y="1862138"/>
              <a:chExt cx="2387753" cy="914420"/>
            </a:xfrm>
          </p:grpSpPr>
          <p:sp>
            <p:nvSpPr>
              <p:cNvPr id="19" name="TextBox 2"/>
              <p:cNvSpPr txBox="1">
                <a:spLocks noChangeArrowheads="1"/>
              </p:cNvSpPr>
              <p:nvPr/>
            </p:nvSpPr>
            <p:spPr bwMode="auto">
              <a:xfrm>
                <a:off x="3552672" y="1862138"/>
                <a:ext cx="1053793" cy="914420"/>
              </a:xfrm>
              <a:prstGeom prst="rect">
                <a:avLst/>
              </a:prstGeom>
              <a:noFill/>
              <a:ln w="9525">
                <a:noFill/>
                <a:miter lim="800000"/>
                <a:headEnd/>
                <a:tailEnd/>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zh-CN" sz="3600" b="1" i="1" kern="0" dirty="0" smtClean="0">
                    <a:solidFill>
                      <a:srgbClr val="FF0000"/>
                    </a:solidFill>
                    <a:latin typeface="Times New Roman" pitchFamily="18" charset="0"/>
                    <a:ea typeface="黑体"/>
                    <a:cs typeface="Times New Roman" pitchFamily="18" charset="0"/>
                  </a:rPr>
                  <a:t>f</a:t>
                </a:r>
                <a:r>
                  <a:rPr lang="zh-CN" altLang="en-US" sz="3600" b="1" kern="0" baseline="-25000" dirty="0" smtClean="0">
                    <a:solidFill>
                      <a:srgbClr val="FF0000"/>
                    </a:solidFill>
                    <a:latin typeface="Times New Roman" pitchFamily="18" charset="0"/>
                    <a:ea typeface="黑体"/>
                    <a:cs typeface="Times New Roman" pitchFamily="18" charset="0"/>
                  </a:rPr>
                  <a:t>静</a:t>
                </a:r>
                <a:r>
                  <a:rPr lang="en-US" altLang="zh-CN" sz="3600" b="1" kern="0" baseline="30000" dirty="0" smtClean="0">
                    <a:solidFill>
                      <a:srgbClr val="FF0000"/>
                    </a:solidFill>
                    <a:latin typeface="Times New Roman" pitchFamily="18" charset="0"/>
                    <a:ea typeface="黑体"/>
                    <a:cs typeface="Times New Roman" pitchFamily="18" charset="0"/>
                  </a:rPr>
                  <a:t>’</a:t>
                </a:r>
                <a:endParaRPr lang="zh-CN" altLang="en-US" sz="3600" b="1" kern="0" baseline="30000" dirty="0" smtClean="0">
                  <a:solidFill>
                    <a:srgbClr val="FF0000"/>
                  </a:solidFill>
                  <a:latin typeface="Times New Roman" pitchFamily="18" charset="0"/>
                  <a:ea typeface="黑体"/>
                  <a:cs typeface="Times New Roman" pitchFamily="18" charset="0"/>
                </a:endParaRPr>
              </a:p>
            </p:txBody>
          </p:sp>
          <p:cxnSp>
            <p:nvCxnSpPr>
              <p:cNvPr id="20" name="直接箭头连接符 12"/>
              <p:cNvCxnSpPr>
                <a:cxnSpLocks noChangeShapeType="1"/>
              </p:cNvCxnSpPr>
              <p:nvPr/>
            </p:nvCxnSpPr>
            <p:spPr bwMode="auto">
              <a:xfrm flipH="1">
                <a:off x="4577299" y="2205041"/>
                <a:ext cx="1363126" cy="1"/>
              </a:xfrm>
              <a:prstGeom prst="straightConnector1">
                <a:avLst/>
              </a:prstGeom>
              <a:noFill/>
              <a:ln w="7620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sp>
        <p:nvSpPr>
          <p:cNvPr id="23" name="标题 1"/>
          <p:cNvSpPr txBox="1">
            <a:spLocks/>
          </p:cNvSpPr>
          <p:nvPr/>
        </p:nvSpPr>
        <p:spPr bwMode="auto">
          <a:xfrm>
            <a:off x="971600" y="5301208"/>
            <a:ext cx="4752528"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pPr>
              <a:defRPr/>
            </a:pPr>
            <a:r>
              <a:rPr lang="zh-CN" altLang="en-US" sz="2000" b="1" dirty="0" smtClean="0">
                <a:solidFill>
                  <a:srgbClr val="000000"/>
                </a:solidFill>
                <a:latin typeface="Times New Roman" pitchFamily="18" charset="0"/>
                <a:ea typeface="黑体"/>
                <a:cs typeface="Times New Roman" pitchFamily="18" charset="0"/>
              </a:rPr>
              <a:t>静摩擦力可以变化</a:t>
            </a:r>
            <a:endParaRPr lang="en-US" altLang="zh-CN" sz="2000" b="1" dirty="0" smtClean="0">
              <a:solidFill>
                <a:srgbClr val="000000"/>
              </a:solidFill>
              <a:latin typeface="Times New Roman" pitchFamily="18" charset="0"/>
              <a:ea typeface="黑体"/>
              <a:cs typeface="Times New Roman" pitchFamily="18" charset="0"/>
            </a:endParaRPr>
          </a:p>
          <a:p>
            <a:pPr>
              <a:defRPr/>
            </a:pPr>
            <a:r>
              <a:rPr lang="en-US" altLang="zh-CN" sz="2000" b="1" dirty="0" smtClean="0">
                <a:solidFill>
                  <a:srgbClr val="000000"/>
                </a:solidFill>
                <a:latin typeface="Times New Roman" pitchFamily="18" charset="0"/>
                <a:ea typeface="黑体"/>
                <a:cs typeface="Times New Roman" pitchFamily="18" charset="0"/>
              </a:rPr>
              <a:t>			</a:t>
            </a:r>
            <a:r>
              <a:rPr lang="en-US" altLang="zh-CN" sz="2400" b="1" dirty="0" smtClean="0">
                <a:solidFill>
                  <a:srgbClr val="000000"/>
                </a:solidFill>
                <a:latin typeface="Times New Roman" pitchFamily="18" charset="0"/>
                <a:ea typeface="黑体"/>
                <a:cs typeface="Times New Roman" pitchFamily="18" charset="0"/>
              </a:rPr>
              <a:t>0&lt;</a:t>
            </a:r>
            <a:r>
              <a:rPr lang="en-US" altLang="zh-CN" sz="2400" b="1" i="1" kern="0" dirty="0" smtClean="0">
                <a:solidFill>
                  <a:srgbClr val="000000"/>
                </a:solidFill>
                <a:latin typeface="Times New Roman" pitchFamily="18" charset="0"/>
                <a:ea typeface="黑体"/>
                <a:cs typeface="Times New Roman" pitchFamily="18" charset="0"/>
              </a:rPr>
              <a:t>f</a:t>
            </a:r>
            <a:r>
              <a:rPr lang="zh-CN" altLang="en-US" sz="2400" b="1" kern="0" baseline="-25000" dirty="0" smtClean="0">
                <a:solidFill>
                  <a:srgbClr val="000000"/>
                </a:solidFill>
                <a:latin typeface="Times New Roman" pitchFamily="18" charset="0"/>
                <a:ea typeface="黑体"/>
                <a:cs typeface="Times New Roman" pitchFamily="18" charset="0"/>
              </a:rPr>
              <a:t>静</a:t>
            </a:r>
            <a:r>
              <a:rPr lang="zh-CN" altLang="en-US" sz="2400" b="1" kern="0" dirty="0" smtClean="0">
                <a:solidFill>
                  <a:srgbClr val="000000"/>
                </a:solidFill>
                <a:latin typeface="Times New Roman" pitchFamily="18" charset="0"/>
                <a:ea typeface="黑体"/>
                <a:cs typeface="Times New Roman" pitchFamily="18" charset="0"/>
              </a:rPr>
              <a:t>≤</a:t>
            </a:r>
            <a:r>
              <a:rPr lang="en-US" altLang="zh-CN" sz="2400" b="1" i="1" kern="0" dirty="0" err="1" smtClean="0">
                <a:solidFill>
                  <a:srgbClr val="000000"/>
                </a:solidFill>
                <a:latin typeface="Times New Roman" pitchFamily="18" charset="0"/>
                <a:ea typeface="黑体"/>
                <a:cs typeface="Times New Roman" pitchFamily="18" charset="0"/>
              </a:rPr>
              <a:t>f</a:t>
            </a:r>
            <a:r>
              <a:rPr lang="en-US" altLang="zh-CN" sz="2400" b="1" kern="0" baseline="-25000" dirty="0" err="1" smtClean="0">
                <a:solidFill>
                  <a:srgbClr val="000000"/>
                </a:solidFill>
                <a:latin typeface="Times New Roman" pitchFamily="18" charset="0"/>
                <a:ea typeface="黑体"/>
                <a:cs typeface="Times New Roman" pitchFamily="18" charset="0"/>
              </a:rPr>
              <a:t>max</a:t>
            </a:r>
            <a:endParaRPr lang="en-US" altLang="zh-CN" sz="2000" b="1" kern="0" baseline="-25000" dirty="0" smtClean="0">
              <a:solidFill>
                <a:srgbClr val="000000"/>
              </a:solidFill>
              <a:latin typeface="Times New Roman" pitchFamily="18" charset="0"/>
              <a:ea typeface="黑体"/>
              <a:cs typeface="Times New Roman" pitchFamily="18" charset="0"/>
            </a:endParaRPr>
          </a:p>
          <a:p>
            <a:pPr>
              <a:defRPr/>
            </a:pPr>
            <a:r>
              <a:rPr lang="en-US" altLang="zh-CN" sz="2000" b="1" kern="0" dirty="0" smtClean="0">
                <a:solidFill>
                  <a:srgbClr val="000000"/>
                </a:solidFill>
                <a:latin typeface="Times New Roman" pitchFamily="18" charset="0"/>
                <a:ea typeface="黑体"/>
                <a:cs typeface="Times New Roman" pitchFamily="18" charset="0"/>
              </a:rPr>
              <a:t>			</a:t>
            </a:r>
            <a:r>
              <a:rPr lang="zh-CN" altLang="en-US" sz="2000" b="1" kern="0" dirty="0" smtClean="0">
                <a:solidFill>
                  <a:srgbClr val="000000"/>
                </a:solidFill>
                <a:latin typeface="Times New Roman" pitchFamily="18" charset="0"/>
                <a:ea typeface="黑体"/>
                <a:cs typeface="Times New Roman" pitchFamily="18" charset="0"/>
              </a:rPr>
              <a:t>二力平衡</a:t>
            </a:r>
            <a:endParaRPr lang="zh-CN" altLang="en-US" sz="4000" b="1" kern="0" dirty="0">
              <a:solidFill>
                <a:srgbClr val="000000"/>
              </a:solidFill>
              <a:latin typeface="Times New Roman" pitchFamily="18" charset="0"/>
              <a:ea typeface="宋体"/>
              <a:cs typeface="Times New Roman" pitchFamily="18" charset="0"/>
            </a:endParaRPr>
          </a:p>
        </p:txBody>
      </p:sp>
      <p:sp>
        <p:nvSpPr>
          <p:cNvPr id="24" name="矩形 23"/>
          <p:cNvSpPr/>
          <p:nvPr/>
        </p:nvSpPr>
        <p:spPr>
          <a:xfrm>
            <a:off x="5580112" y="5301208"/>
            <a:ext cx="2507418" cy="400110"/>
          </a:xfrm>
          <a:prstGeom prst="rect">
            <a:avLst/>
          </a:prstGeom>
        </p:spPr>
        <p:txBody>
          <a:bodyPr wrap="none">
            <a:spAutoFit/>
          </a:bodyPr>
          <a:lstStyle/>
          <a:p>
            <a:pPr>
              <a:defRPr/>
            </a:pPr>
            <a:r>
              <a:rPr lang="zh-CN" altLang="en-US" sz="2000" b="1" dirty="0" smtClean="0">
                <a:solidFill>
                  <a:srgbClr val="000000"/>
                </a:solidFill>
                <a:latin typeface="Lucida Sans Unicode"/>
                <a:ea typeface="黑体"/>
              </a:rPr>
              <a:t>静摩擦力具有最大值</a:t>
            </a:r>
            <a:endParaRPr lang="zh-CN" altLang="en-US" sz="2000" b="1" kern="0" dirty="0">
              <a:solidFill>
                <a:srgbClr val="000000"/>
              </a:solidFill>
              <a:latin typeface="Tahoma"/>
              <a:ea typeface="宋体"/>
            </a:endParaRPr>
          </a:p>
        </p:txBody>
      </p:sp>
    </p:spTree>
    <p:extLst>
      <p:ext uri="{BB962C8B-B14F-4D97-AF65-F5344CB8AC3E}">
        <p14:creationId xmlns:p14="http://schemas.microsoft.com/office/powerpoint/2010/main" val="340635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down)">
                                      <p:cBhvr>
                                        <p:cTn id="14" dur="500"/>
                                        <p:tgtEl>
                                          <p:spTgt spid="5">
                                            <p:bg/>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down)">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6"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inHorizontal)">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inVertical)">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49" dur="500"/>
                                        <p:tgtEl>
                                          <p:spTgt spid="23">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linds(horizontal)">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23">
                                            <p:txEl>
                                              <p:pRg st="1" end="1"/>
                                            </p:txEl>
                                          </p:spTgt>
                                        </p:tgtEl>
                                        <p:attrNameLst>
                                          <p:attrName>style.visibility</p:attrName>
                                        </p:attrNameLst>
                                      </p:cBhvr>
                                      <p:to>
                                        <p:strVal val="visible"/>
                                      </p:to>
                                    </p:set>
                                    <p:animEffect transition="in" filter="blinds(horizontal)">
                                      <p:cBhvr>
                                        <p:cTn id="59" dur="500"/>
                                        <p:tgtEl>
                                          <p:spTgt spid="23">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23">
                                            <p:txEl>
                                              <p:pRg st="2" end="2"/>
                                            </p:txEl>
                                          </p:spTgt>
                                        </p:tgtEl>
                                        <p:attrNameLst>
                                          <p:attrName>style.visibility</p:attrName>
                                        </p:attrNameLst>
                                      </p:cBhvr>
                                      <p:to>
                                        <p:strVal val="visible"/>
                                      </p:to>
                                    </p:set>
                                    <p:animEffect transition="in" filter="blinds(horizontal)">
                                      <p:cBhvr>
                                        <p:cTn id="64"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build="p" animBg="1"/>
      <p:bldP spid="23" grpId="0" uiExpand="1" build="allAtOnce"/>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D:\教学\2017-2018高一（上）\教案课件\第三章\第三章\摩擦力图片视频\微信图片_20171024165150.jpg"/>
          <p:cNvPicPr>
            <a:picLocks noChangeAspect="1" noChangeArrowheads="1"/>
          </p:cNvPicPr>
          <p:nvPr/>
        </p:nvPicPr>
        <p:blipFill>
          <a:blip r:embed="rId2" cstate="print">
            <a:extLst>
              <a:ext uri="{28A0092B-C50C-407E-A947-70E740481C1C}">
                <a14:useLocalDpi xmlns:a14="http://schemas.microsoft.com/office/drawing/2010/main" val="0"/>
              </a:ext>
            </a:extLst>
          </a:blip>
          <a:srcRect t="31046" b="42053"/>
          <a:stretch>
            <a:fillRect/>
          </a:stretch>
        </p:blipFill>
        <p:spPr bwMode="auto">
          <a:xfrm>
            <a:off x="539750" y="1844824"/>
            <a:ext cx="792480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p:cNvSpPr txBox="1">
            <a:spLocks/>
          </p:cNvSpPr>
          <p:nvPr/>
        </p:nvSpPr>
        <p:spPr bwMode="auto">
          <a:xfrm>
            <a:off x="139020" y="1065894"/>
            <a:ext cx="8642350"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a:buClr>
                <a:srgbClr val="3333CC"/>
              </a:buClr>
              <a:defRPr/>
            </a:pPr>
            <a:r>
              <a:rPr lang="zh-CN" altLang="en-US" sz="2000" b="1" kern="0" dirty="0" smtClean="0">
                <a:solidFill>
                  <a:srgbClr val="7030A0"/>
                </a:solidFill>
                <a:latin typeface="Lucida Sans Unicode" pitchFamily="34" charset="0"/>
                <a:ea typeface="黑体" pitchFamily="49" charset="-122"/>
              </a:rPr>
              <a:t>原理：二力平衡     </a:t>
            </a:r>
            <a:endParaRPr lang="en-US" altLang="zh-CN" sz="2000" b="1" kern="0" dirty="0" smtClean="0">
              <a:solidFill>
                <a:srgbClr val="7030A0"/>
              </a:solidFill>
              <a:latin typeface="Lucida Sans Unicode" pitchFamily="34" charset="0"/>
              <a:ea typeface="黑体" pitchFamily="49" charset="-122"/>
            </a:endParaRPr>
          </a:p>
          <a:p>
            <a:pPr>
              <a:buClr>
                <a:srgbClr val="3333CC"/>
              </a:buClr>
              <a:defRPr/>
            </a:pPr>
            <a:r>
              <a:rPr lang="en-US" altLang="zh-CN" sz="2000" b="1" kern="0" dirty="0">
                <a:solidFill>
                  <a:srgbClr val="7030A0"/>
                </a:solidFill>
                <a:latin typeface="Lucida Sans Unicode" pitchFamily="34" charset="0"/>
                <a:ea typeface="黑体" pitchFamily="49" charset="-122"/>
              </a:rPr>
              <a:t> </a:t>
            </a:r>
            <a:r>
              <a:rPr lang="en-US" altLang="zh-CN" sz="2000" b="1" kern="0" dirty="0" smtClean="0">
                <a:solidFill>
                  <a:srgbClr val="7030A0"/>
                </a:solidFill>
                <a:latin typeface="Lucida Sans Unicode" pitchFamily="34" charset="0"/>
                <a:ea typeface="黑体" pitchFamily="49" charset="-122"/>
              </a:rPr>
              <a:t>         </a:t>
            </a:r>
            <a:r>
              <a:rPr lang="zh-CN" altLang="en-US" sz="2000" b="1" kern="0" dirty="0" smtClean="0">
                <a:solidFill>
                  <a:srgbClr val="7030A0"/>
                </a:solidFill>
                <a:latin typeface="Lucida Sans Unicode" pitchFamily="34" charset="0"/>
                <a:ea typeface="黑体" pitchFamily="49" charset="-122"/>
              </a:rPr>
              <a:t>物块静止时，拉力</a:t>
            </a:r>
            <a:r>
              <a:rPr lang="en-US" altLang="zh-CN" sz="2000" b="1" i="1" kern="0" dirty="0" smtClean="0">
                <a:solidFill>
                  <a:srgbClr val="7030A0"/>
                </a:solidFill>
                <a:latin typeface="Times New Roman" panose="02020603050405020304" pitchFamily="18" charset="0"/>
                <a:ea typeface="黑体" pitchFamily="49" charset="-122"/>
                <a:cs typeface="Times New Roman" panose="02020603050405020304" pitchFamily="18" charset="0"/>
              </a:rPr>
              <a:t>F</a:t>
            </a:r>
            <a:r>
              <a:rPr lang="zh-CN" altLang="en-US" sz="2000" b="1" i="1" kern="0" dirty="0" smtClean="0">
                <a:solidFill>
                  <a:srgbClr val="7030A0"/>
                </a:solidFill>
                <a:latin typeface="Times New Roman" panose="02020603050405020304" pitchFamily="18" charset="0"/>
                <a:ea typeface="黑体" pitchFamily="49" charset="-122"/>
                <a:cs typeface="Times New Roman" panose="02020603050405020304" pitchFamily="18" charset="0"/>
              </a:rPr>
              <a:t>与</a:t>
            </a:r>
            <a:r>
              <a:rPr lang="zh-CN" altLang="en-US" sz="2000" b="1" kern="0" dirty="0" smtClean="0">
                <a:solidFill>
                  <a:srgbClr val="7030A0"/>
                </a:solidFill>
                <a:latin typeface="Lucida Sans Unicode" pitchFamily="34" charset="0"/>
                <a:ea typeface="黑体" pitchFamily="49" charset="-122"/>
              </a:rPr>
              <a:t>静摩擦力</a:t>
            </a:r>
            <a:r>
              <a:rPr lang="en-US" altLang="zh-CN" sz="2000" b="1" i="1" kern="0" dirty="0" smtClean="0">
                <a:solidFill>
                  <a:srgbClr val="7030A0"/>
                </a:solidFill>
                <a:latin typeface="Times New Roman" panose="02020603050405020304" pitchFamily="18" charset="0"/>
                <a:ea typeface="黑体" pitchFamily="49" charset="-122"/>
                <a:cs typeface="Times New Roman" panose="02020603050405020304" pitchFamily="18" charset="0"/>
              </a:rPr>
              <a:t>f</a:t>
            </a:r>
            <a:r>
              <a:rPr lang="zh-CN" altLang="en-US" sz="2000" b="1" kern="0" dirty="0" smtClean="0">
                <a:solidFill>
                  <a:srgbClr val="7030A0"/>
                </a:solidFill>
                <a:latin typeface="Times New Roman" panose="02020603050405020304" pitchFamily="18" charset="0"/>
                <a:ea typeface="黑体" pitchFamily="49" charset="-122"/>
                <a:cs typeface="Times New Roman" panose="02020603050405020304" pitchFamily="18" charset="0"/>
              </a:rPr>
              <a:t>大小相等</a:t>
            </a:r>
            <a:endParaRPr lang="en-US" altLang="zh-CN" sz="2000" b="1" kern="0" dirty="0" smtClean="0">
              <a:solidFill>
                <a:srgbClr val="000000"/>
              </a:solidFill>
              <a:latin typeface="Times New Roman" panose="02020603050405020304" pitchFamily="18" charset="0"/>
              <a:ea typeface="黑体" pitchFamily="49" charset="-122"/>
              <a:cs typeface="Times New Roman" panose="02020603050405020304" pitchFamily="18" charset="0"/>
            </a:endParaRPr>
          </a:p>
          <a:p>
            <a:pPr>
              <a:buClr>
                <a:srgbClr val="3333CC"/>
              </a:buClr>
              <a:defRPr/>
            </a:pPr>
            <a:endParaRPr lang="en-US" altLang="zh-CN" sz="2000" b="1" kern="0" dirty="0" smtClean="0">
              <a:solidFill>
                <a:srgbClr val="000000"/>
              </a:solidFill>
              <a:latin typeface="Lucida Sans Unicode" pitchFamily="34" charset="0"/>
              <a:ea typeface="黑体" pitchFamily="49" charset="-122"/>
            </a:endParaRPr>
          </a:p>
          <a:p>
            <a:pPr>
              <a:buClr>
                <a:srgbClr val="3333CC"/>
              </a:buClr>
              <a:defRPr/>
            </a:pPr>
            <a:endParaRPr lang="en-US" altLang="zh-CN" sz="2000" b="1" kern="0" dirty="0" smtClean="0">
              <a:solidFill>
                <a:srgbClr val="000000"/>
              </a:solidFill>
              <a:latin typeface="Lucida Sans Unicode" pitchFamily="34" charset="0"/>
              <a:ea typeface="黑体" pitchFamily="49" charset="-122"/>
            </a:endParaRPr>
          </a:p>
          <a:p>
            <a:pPr>
              <a:buClr>
                <a:srgbClr val="3333CC"/>
              </a:buClr>
              <a:defRPr/>
            </a:pPr>
            <a:endParaRPr lang="en-US" altLang="zh-CN" sz="2000" b="1" kern="0" dirty="0" smtClean="0">
              <a:solidFill>
                <a:srgbClr val="000000"/>
              </a:solidFill>
              <a:latin typeface="Lucida Sans Unicode" pitchFamily="34" charset="0"/>
              <a:ea typeface="黑体" pitchFamily="49" charset="-122"/>
            </a:endParaRPr>
          </a:p>
          <a:p>
            <a:pPr>
              <a:buClr>
                <a:srgbClr val="3333CC"/>
              </a:buClr>
              <a:defRPr/>
            </a:pPr>
            <a:endParaRPr lang="en-US" altLang="zh-CN" sz="2000" b="1" kern="0" dirty="0" smtClean="0">
              <a:solidFill>
                <a:srgbClr val="000000"/>
              </a:solidFill>
              <a:latin typeface="Lucida Sans Unicode" pitchFamily="34" charset="0"/>
              <a:ea typeface="黑体" pitchFamily="49" charset="-122"/>
            </a:endParaRPr>
          </a:p>
          <a:p>
            <a:pPr>
              <a:buClr>
                <a:srgbClr val="3333CC"/>
              </a:buClr>
              <a:defRPr/>
            </a:pPr>
            <a:endParaRPr lang="en-US" altLang="zh-CN" sz="2000" b="1" kern="0" dirty="0" smtClean="0">
              <a:solidFill>
                <a:srgbClr val="000000"/>
              </a:solidFill>
              <a:latin typeface="Lucida Sans Unicode" pitchFamily="34" charset="0"/>
              <a:ea typeface="黑体" pitchFamily="49" charset="-122"/>
            </a:endParaRPr>
          </a:p>
          <a:p>
            <a:pPr>
              <a:buClr>
                <a:srgbClr val="3333CC"/>
              </a:buClr>
              <a:defRPr/>
            </a:pPr>
            <a:endParaRPr lang="en-US" altLang="zh-CN" sz="2000" b="1" kern="0" dirty="0" smtClean="0">
              <a:solidFill>
                <a:srgbClr val="000000"/>
              </a:solidFill>
              <a:latin typeface="Lucida Sans Unicode" pitchFamily="34" charset="0"/>
              <a:ea typeface="黑体" pitchFamily="49" charset="-122"/>
            </a:endParaRPr>
          </a:p>
          <a:p>
            <a:pPr>
              <a:buClr>
                <a:srgbClr val="3333CC"/>
              </a:buClr>
              <a:defRPr/>
            </a:pPr>
            <a:endParaRPr lang="en-US" altLang="zh-CN" sz="2000" b="1" kern="0" dirty="0" smtClean="0">
              <a:solidFill>
                <a:srgbClr val="000000"/>
              </a:solidFill>
              <a:latin typeface="Lucida Sans Unicode" pitchFamily="34" charset="0"/>
              <a:ea typeface="黑体" pitchFamily="49" charset="-122"/>
            </a:endParaRPr>
          </a:p>
          <a:p>
            <a:pPr>
              <a:buClr>
                <a:srgbClr val="3333CC"/>
              </a:buClr>
              <a:defRPr/>
            </a:pPr>
            <a:endParaRPr lang="zh-CN" altLang="en-US" sz="2000" kern="0" dirty="0" smtClean="0">
              <a:solidFill>
                <a:srgbClr val="000000"/>
              </a:solidFill>
              <a:latin typeface="Tahoma"/>
              <a:ea typeface="宋体"/>
            </a:endParaRPr>
          </a:p>
          <a:p>
            <a:pPr>
              <a:buClr>
                <a:srgbClr val="3333CC"/>
              </a:buClr>
              <a:defRPr/>
            </a:pPr>
            <a:endParaRPr lang="zh-CN" altLang="en-US" sz="2000" kern="0" dirty="0" smtClean="0">
              <a:solidFill>
                <a:srgbClr val="000000"/>
              </a:solidFill>
              <a:latin typeface="Tahoma"/>
              <a:ea typeface="宋体"/>
            </a:endParaRPr>
          </a:p>
        </p:txBody>
      </p:sp>
      <p:grpSp>
        <p:nvGrpSpPr>
          <p:cNvPr id="7" name="组合 27"/>
          <p:cNvGrpSpPr>
            <a:grpSpLocks/>
          </p:cNvGrpSpPr>
          <p:nvPr/>
        </p:nvGrpSpPr>
        <p:grpSpPr bwMode="auto">
          <a:xfrm>
            <a:off x="0" y="2710012"/>
            <a:ext cx="3673475" cy="700087"/>
            <a:chOff x="1676861" y="5105176"/>
            <a:chExt cx="3672408" cy="700088"/>
          </a:xfrm>
        </p:grpSpPr>
        <p:grpSp>
          <p:nvGrpSpPr>
            <p:cNvPr id="8" name="组合 28"/>
            <p:cNvGrpSpPr>
              <a:grpSpLocks/>
            </p:cNvGrpSpPr>
            <p:nvPr/>
          </p:nvGrpSpPr>
          <p:grpSpPr bwMode="auto">
            <a:xfrm>
              <a:off x="3541689" y="5159151"/>
              <a:ext cx="1807580" cy="646113"/>
              <a:chOff x="3450771" y="4437112"/>
              <a:chExt cx="1807654" cy="646331"/>
            </a:xfrm>
          </p:grpSpPr>
          <p:cxnSp>
            <p:nvCxnSpPr>
              <p:cNvPr id="12" name="直接箭头连接符 32"/>
              <p:cNvCxnSpPr>
                <a:cxnSpLocks noChangeShapeType="1"/>
              </p:cNvCxnSpPr>
              <p:nvPr/>
            </p:nvCxnSpPr>
            <p:spPr bwMode="auto">
              <a:xfrm flipV="1">
                <a:off x="3450771" y="4706393"/>
                <a:ext cx="1279938" cy="18154"/>
              </a:xfrm>
              <a:prstGeom prst="straightConnector1">
                <a:avLst/>
              </a:prstGeom>
              <a:noFill/>
              <a:ln w="76200" algn="ctr">
                <a:solidFill>
                  <a:srgbClr val="00B0F0"/>
                </a:solidFill>
                <a:round/>
                <a:headEnd/>
                <a:tailEnd type="arrow" w="med" len="med"/>
              </a:ln>
              <a:extLst>
                <a:ext uri="{909E8E84-426E-40DD-AFC4-6F175D3DCCD1}">
                  <a14:hiddenFill xmlns:a14="http://schemas.microsoft.com/office/drawing/2010/main">
                    <a:noFill/>
                  </a14:hiddenFill>
                </a:ext>
              </a:extLst>
            </p:spPr>
          </p:cxnSp>
          <p:sp>
            <p:nvSpPr>
              <p:cNvPr id="13" name="TextBox 2"/>
              <p:cNvSpPr txBox="1">
                <a:spLocks noChangeArrowheads="1"/>
              </p:cNvSpPr>
              <p:nvPr/>
            </p:nvSpPr>
            <p:spPr bwMode="auto">
              <a:xfrm>
                <a:off x="4634694" y="4437112"/>
                <a:ext cx="623731" cy="646331"/>
              </a:xfrm>
              <a:prstGeom prst="rect">
                <a:avLst/>
              </a:prstGeom>
              <a:noFill/>
              <a:ln w="9525">
                <a:noFill/>
                <a:miter lim="800000"/>
                <a:headEnd/>
                <a:tailEnd/>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zh-CN" sz="3600" b="1" i="1" kern="0" dirty="0" smtClean="0">
                    <a:solidFill>
                      <a:srgbClr val="00B0F0"/>
                    </a:solidFill>
                    <a:latin typeface="Times New Roman" pitchFamily="18" charset="0"/>
                    <a:ea typeface="黑体"/>
                    <a:cs typeface="Times New Roman" pitchFamily="18" charset="0"/>
                  </a:rPr>
                  <a:t>F</a:t>
                </a:r>
                <a:endParaRPr lang="zh-CN" altLang="en-US" sz="3600" b="1" i="1" kern="0" dirty="0" smtClean="0">
                  <a:solidFill>
                    <a:srgbClr val="00B0F0"/>
                  </a:solidFill>
                  <a:latin typeface="Times New Roman" pitchFamily="18" charset="0"/>
                  <a:ea typeface="黑体"/>
                  <a:cs typeface="Times New Roman" pitchFamily="18" charset="0"/>
                </a:endParaRPr>
              </a:p>
            </p:txBody>
          </p:sp>
        </p:grpSp>
        <p:grpSp>
          <p:nvGrpSpPr>
            <p:cNvPr id="9" name="组合 9"/>
            <p:cNvGrpSpPr>
              <a:grpSpLocks/>
            </p:cNvGrpSpPr>
            <p:nvPr/>
          </p:nvGrpSpPr>
          <p:grpSpPr bwMode="auto">
            <a:xfrm>
              <a:off x="1676861" y="5105176"/>
              <a:ext cx="1936835" cy="646331"/>
              <a:chOff x="4003590" y="1862138"/>
              <a:chExt cx="1936835" cy="646330"/>
            </a:xfrm>
          </p:grpSpPr>
          <p:sp>
            <p:nvSpPr>
              <p:cNvPr id="10" name="TextBox 2"/>
              <p:cNvSpPr txBox="1">
                <a:spLocks noChangeArrowheads="1"/>
              </p:cNvSpPr>
              <p:nvPr/>
            </p:nvSpPr>
            <p:spPr bwMode="auto">
              <a:xfrm>
                <a:off x="4003590" y="1862138"/>
                <a:ext cx="1053794" cy="646112"/>
              </a:xfrm>
              <a:prstGeom prst="rect">
                <a:avLst/>
              </a:prstGeom>
              <a:noFill/>
              <a:ln w="9525">
                <a:noFill/>
                <a:miter lim="800000"/>
                <a:headEnd/>
                <a:tailEnd/>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zh-CN" sz="3600" b="1" i="1" kern="0" dirty="0" smtClean="0">
                    <a:solidFill>
                      <a:srgbClr val="FF0000"/>
                    </a:solidFill>
                    <a:latin typeface="Times New Roman" pitchFamily="18" charset="0"/>
                    <a:ea typeface="黑体"/>
                    <a:cs typeface="Times New Roman" pitchFamily="18" charset="0"/>
                  </a:rPr>
                  <a:t>f</a:t>
                </a:r>
                <a:r>
                  <a:rPr lang="zh-CN" altLang="en-US" sz="3600" b="1" kern="0" baseline="-25000" dirty="0" smtClean="0">
                    <a:solidFill>
                      <a:srgbClr val="FF0000"/>
                    </a:solidFill>
                    <a:latin typeface="Times New Roman" pitchFamily="18" charset="0"/>
                    <a:ea typeface="黑体"/>
                    <a:cs typeface="Times New Roman" pitchFamily="18" charset="0"/>
                  </a:rPr>
                  <a:t>静</a:t>
                </a:r>
              </a:p>
            </p:txBody>
          </p:sp>
          <p:cxnSp>
            <p:nvCxnSpPr>
              <p:cNvPr id="11" name="直接箭头连接符 12"/>
              <p:cNvCxnSpPr>
                <a:cxnSpLocks noChangeShapeType="1"/>
              </p:cNvCxnSpPr>
              <p:nvPr/>
            </p:nvCxnSpPr>
            <p:spPr bwMode="auto">
              <a:xfrm flipH="1">
                <a:off x="4577299" y="2205041"/>
                <a:ext cx="1363126" cy="1"/>
              </a:xfrm>
              <a:prstGeom prst="straightConnector1">
                <a:avLst/>
              </a:prstGeom>
              <a:noFill/>
              <a:ln w="7620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sp>
        <p:nvSpPr>
          <p:cNvPr id="14" name="矩形 13"/>
          <p:cNvSpPr/>
          <p:nvPr/>
        </p:nvSpPr>
        <p:spPr>
          <a:xfrm>
            <a:off x="338875" y="4005063"/>
            <a:ext cx="8457842" cy="1754326"/>
          </a:xfrm>
          <a:prstGeom prst="rect">
            <a:avLst/>
          </a:prstGeom>
        </p:spPr>
        <p:txBody>
          <a:bodyPr wrap="square">
            <a:spAutoFit/>
          </a:bodyPr>
          <a:lstStyle/>
          <a:p>
            <a:pPr lvl="0">
              <a:lnSpc>
                <a:spcPct val="150000"/>
              </a:lnSpc>
              <a:buClr>
                <a:srgbClr val="3333CC"/>
              </a:buClr>
              <a:defRPr/>
            </a:pPr>
            <a:r>
              <a:rPr lang="en-US" altLang="zh-CN" sz="2400" b="1" kern="0" dirty="0" smtClean="0">
                <a:solidFill>
                  <a:srgbClr val="000000"/>
                </a:solidFill>
                <a:latin typeface="Lucida Sans Unicode" pitchFamily="34" charset="0"/>
                <a:ea typeface="黑体" pitchFamily="49" charset="-122"/>
              </a:rPr>
              <a:t>1</a:t>
            </a:r>
            <a:r>
              <a:rPr lang="zh-CN" altLang="en-US" sz="2400" b="1" kern="0" dirty="0" smtClean="0">
                <a:solidFill>
                  <a:srgbClr val="000000"/>
                </a:solidFill>
                <a:latin typeface="Lucida Sans Unicode" pitchFamily="34" charset="0"/>
                <a:ea typeface="黑体" pitchFamily="49" charset="-122"/>
              </a:rPr>
              <a:t>、压力</a:t>
            </a:r>
            <a:r>
              <a:rPr lang="zh-CN" altLang="en-US" sz="2400" b="1" kern="0" dirty="0">
                <a:solidFill>
                  <a:srgbClr val="000000"/>
                </a:solidFill>
                <a:latin typeface="Lucida Sans Unicode" pitchFamily="34" charset="0"/>
                <a:ea typeface="黑体" pitchFamily="49" charset="-122"/>
              </a:rPr>
              <a:t>增大，</a:t>
            </a:r>
            <a:r>
              <a:rPr lang="zh-CN" altLang="en-US" sz="2400" b="1" kern="0" dirty="0">
                <a:solidFill>
                  <a:srgbClr val="FF0000"/>
                </a:solidFill>
                <a:latin typeface="Lucida Sans Unicode" pitchFamily="34" charset="0"/>
                <a:ea typeface="黑体" pitchFamily="49" charset="-122"/>
              </a:rPr>
              <a:t>最大静摩擦力</a:t>
            </a:r>
            <a:r>
              <a:rPr lang="zh-CN" altLang="en-US" sz="2400" b="1" kern="0" dirty="0" smtClean="0">
                <a:solidFill>
                  <a:srgbClr val="000000"/>
                </a:solidFill>
                <a:latin typeface="Lucida Sans Unicode" pitchFamily="34" charset="0"/>
                <a:ea typeface="黑体" pitchFamily="49" charset="-122"/>
              </a:rPr>
              <a:t>增大（要区分实际的静摩擦力与最大静摩擦力）</a:t>
            </a:r>
            <a:endParaRPr lang="en-US" altLang="zh-CN" sz="2400" b="1" kern="0" dirty="0">
              <a:solidFill>
                <a:srgbClr val="000000"/>
              </a:solidFill>
              <a:latin typeface="Lucida Sans Unicode" pitchFamily="34" charset="0"/>
              <a:ea typeface="黑体" pitchFamily="49" charset="-122"/>
            </a:endParaRPr>
          </a:p>
          <a:p>
            <a:pPr lvl="0">
              <a:lnSpc>
                <a:spcPct val="150000"/>
              </a:lnSpc>
              <a:buClr>
                <a:srgbClr val="3333CC"/>
              </a:buClr>
              <a:defRPr/>
            </a:pPr>
            <a:r>
              <a:rPr lang="en-US" altLang="zh-CN" sz="2400" b="1" kern="0" dirty="0" smtClean="0">
                <a:solidFill>
                  <a:srgbClr val="000000"/>
                </a:solidFill>
                <a:latin typeface="Lucida Sans Unicode" pitchFamily="34" charset="0"/>
                <a:ea typeface="黑体" pitchFamily="49" charset="-122"/>
              </a:rPr>
              <a:t>2</a:t>
            </a:r>
            <a:r>
              <a:rPr lang="zh-CN" altLang="en-US" sz="2400" b="1" kern="0" dirty="0" smtClean="0">
                <a:solidFill>
                  <a:srgbClr val="000000"/>
                </a:solidFill>
                <a:latin typeface="Lucida Sans Unicode" pitchFamily="34" charset="0"/>
                <a:ea typeface="黑体" pitchFamily="49" charset="-122"/>
              </a:rPr>
              <a:t>、相同</a:t>
            </a:r>
            <a:r>
              <a:rPr lang="zh-CN" altLang="en-US" sz="2400" b="1" kern="0" dirty="0">
                <a:solidFill>
                  <a:srgbClr val="000000"/>
                </a:solidFill>
                <a:latin typeface="Lucida Sans Unicode" pitchFamily="34" charset="0"/>
                <a:ea typeface="黑体" pitchFamily="49" charset="-122"/>
              </a:rPr>
              <a:t>压力下，</a:t>
            </a:r>
            <a:r>
              <a:rPr lang="zh-CN" altLang="en-US" sz="2400" b="1" kern="0" dirty="0">
                <a:solidFill>
                  <a:srgbClr val="FF0000"/>
                </a:solidFill>
                <a:latin typeface="Lucida Sans Unicode" pitchFamily="34" charset="0"/>
                <a:ea typeface="黑体" pitchFamily="49" charset="-122"/>
              </a:rPr>
              <a:t>最大</a:t>
            </a:r>
            <a:r>
              <a:rPr lang="zh-CN" altLang="en-US" sz="2400" b="1" kern="0" dirty="0" smtClean="0">
                <a:solidFill>
                  <a:srgbClr val="FF0000"/>
                </a:solidFill>
                <a:latin typeface="Lucida Sans Unicode" pitchFamily="34" charset="0"/>
                <a:ea typeface="黑体" pitchFamily="49" charset="-122"/>
              </a:rPr>
              <a:t>静摩擦力</a:t>
            </a:r>
            <a:r>
              <a:rPr lang="en-US" altLang="zh-CN" sz="2400" b="1" kern="0" dirty="0" smtClean="0">
                <a:solidFill>
                  <a:srgbClr val="000000"/>
                </a:solidFill>
                <a:latin typeface="Times New Roman"/>
                <a:ea typeface="黑体" pitchFamily="49" charset="-122"/>
                <a:cs typeface="Times New Roman"/>
              </a:rPr>
              <a:t>&gt;</a:t>
            </a:r>
            <a:r>
              <a:rPr lang="zh-CN" altLang="en-US" sz="2400" b="1" kern="0" dirty="0" smtClean="0">
                <a:solidFill>
                  <a:srgbClr val="000000"/>
                </a:solidFill>
                <a:latin typeface="Lucida Sans Unicode" pitchFamily="34" charset="0"/>
                <a:ea typeface="黑体" pitchFamily="49" charset="-122"/>
              </a:rPr>
              <a:t>滑动摩擦力</a:t>
            </a:r>
            <a:endParaRPr lang="en-US" altLang="zh-CN" sz="2400" b="1" kern="0" dirty="0">
              <a:solidFill>
                <a:srgbClr val="000000"/>
              </a:solidFill>
              <a:latin typeface="Lucida Sans Unicode" pitchFamily="34" charset="0"/>
              <a:ea typeface="黑体" pitchFamily="49" charset="-122"/>
            </a:endParaRPr>
          </a:p>
        </p:txBody>
      </p:sp>
      <p:sp>
        <p:nvSpPr>
          <p:cNvPr id="15" name="标题 1"/>
          <p:cNvSpPr>
            <a:spLocks noGrp="1"/>
          </p:cNvSpPr>
          <p:nvPr>
            <p:ph type="title"/>
          </p:nvPr>
        </p:nvSpPr>
        <p:spPr>
          <a:xfrm>
            <a:off x="419098" y="162557"/>
            <a:ext cx="8292045" cy="699594"/>
          </a:xfrm>
        </p:spPr>
        <p:txBody>
          <a:bodyPr>
            <a:normAutofit/>
          </a:bodyPr>
          <a:lstStyle/>
          <a:p>
            <a:r>
              <a:rPr lang="zh-CN" altLang="en-US" sz="3600" b="1" dirty="0" smtClean="0"/>
              <a:t>摩擦力</a:t>
            </a:r>
            <a:endParaRPr lang="zh-CN" altLang="en-US" sz="3600" b="1" dirty="0"/>
          </a:p>
        </p:txBody>
      </p:sp>
    </p:spTree>
    <p:extLst>
      <p:ext uri="{BB962C8B-B14F-4D97-AF65-F5344CB8AC3E}">
        <p14:creationId xmlns:p14="http://schemas.microsoft.com/office/powerpoint/2010/main" val="2424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30"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1052736"/>
            <a:ext cx="3057247" cy="523220"/>
          </a:xfrm>
          <a:prstGeom prst="rect">
            <a:avLst/>
          </a:prstGeom>
          <a:ln w="38100">
            <a:solidFill>
              <a:srgbClr val="FF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prstClr val="black"/>
                </a:solidFill>
                <a:effectLst/>
                <a:uLnTx/>
                <a:uFillTx/>
                <a:latin typeface="Lucida Sans Unicode"/>
                <a:ea typeface="黑体"/>
                <a:cs typeface="+mj-cs"/>
              </a:rPr>
              <a:t>滑动摩擦力的大小</a:t>
            </a:r>
            <a:endParaRPr kumimoji="0" lang="zh-CN" altLang="en-US" sz="1600" b="0" i="0" u="none" strike="noStrike" kern="0" cap="none" spc="0" normalizeH="0" baseline="0" noProof="0" dirty="0" smtClean="0">
              <a:ln>
                <a:noFill/>
              </a:ln>
              <a:solidFill>
                <a:sysClr val="windowText" lastClr="000000"/>
              </a:solidFill>
              <a:effectLst/>
              <a:uLnTx/>
              <a:uFillTx/>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41116"/>
          <a:stretch>
            <a:fillRect/>
          </a:stretch>
        </p:blipFill>
        <p:spPr bwMode="auto">
          <a:xfrm>
            <a:off x="935732" y="1946994"/>
            <a:ext cx="40132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8"/>
          <p:cNvGrpSpPr>
            <a:grpSpLocks/>
          </p:cNvGrpSpPr>
          <p:nvPr/>
        </p:nvGrpSpPr>
        <p:grpSpPr bwMode="auto">
          <a:xfrm>
            <a:off x="2027932" y="1967632"/>
            <a:ext cx="1614488" cy="646112"/>
            <a:chOff x="3450771" y="4437112"/>
            <a:chExt cx="1614553" cy="646331"/>
          </a:xfrm>
        </p:grpSpPr>
        <p:cxnSp>
          <p:nvCxnSpPr>
            <p:cNvPr id="6" name="直接箭头连接符 9"/>
            <p:cNvCxnSpPr>
              <a:cxnSpLocks noChangeShapeType="1"/>
            </p:cNvCxnSpPr>
            <p:nvPr/>
          </p:nvCxnSpPr>
          <p:spPr bwMode="auto">
            <a:xfrm>
              <a:off x="3450771" y="4724546"/>
              <a:ext cx="1008103" cy="0"/>
            </a:xfrm>
            <a:prstGeom prst="straightConnector1">
              <a:avLst/>
            </a:prstGeom>
            <a:noFill/>
            <a:ln w="76200" algn="ctr">
              <a:solidFill>
                <a:srgbClr val="00B0F0"/>
              </a:solidFill>
              <a:round/>
              <a:headEnd/>
              <a:tailEnd type="arrow" w="med" len="med"/>
            </a:ln>
            <a:extLst>
              <a:ext uri="{909E8E84-426E-40DD-AFC4-6F175D3DCCD1}">
                <a14:hiddenFill xmlns:a14="http://schemas.microsoft.com/office/drawing/2010/main">
                  <a:noFill/>
                </a14:hiddenFill>
              </a:ext>
            </a:extLst>
          </p:spPr>
        </p:cxnSp>
        <p:sp>
          <p:nvSpPr>
            <p:cNvPr id="7" name="TextBox 2"/>
            <p:cNvSpPr txBox="1">
              <a:spLocks noChangeArrowheads="1"/>
            </p:cNvSpPr>
            <p:nvPr/>
          </p:nvSpPr>
          <p:spPr bwMode="auto">
            <a:xfrm>
              <a:off x="4441411" y="4437112"/>
              <a:ext cx="623913" cy="646331"/>
            </a:xfrm>
            <a:prstGeom prst="rect">
              <a:avLst/>
            </a:prstGeom>
            <a:noFill/>
            <a:ln w="9525">
              <a:noFill/>
              <a:miter lim="800000"/>
              <a:headEnd/>
              <a:tailEnd/>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zh-CN" sz="3600" b="1" i="1" kern="0" smtClean="0">
                  <a:solidFill>
                    <a:srgbClr val="00B0F0"/>
                  </a:solidFill>
                  <a:latin typeface="Times New Roman" pitchFamily="18" charset="0"/>
                  <a:ea typeface="黑体"/>
                  <a:cs typeface="Times New Roman" pitchFamily="18" charset="0"/>
                </a:rPr>
                <a:t>F</a:t>
              </a:r>
              <a:endParaRPr lang="zh-CN" altLang="en-US" sz="3600" b="1" i="1" kern="0" dirty="0" smtClean="0">
                <a:solidFill>
                  <a:srgbClr val="00B0F0"/>
                </a:solidFill>
                <a:latin typeface="Times New Roman" pitchFamily="18" charset="0"/>
                <a:ea typeface="黑体"/>
                <a:cs typeface="Times New Roman" pitchFamily="18" charset="0"/>
              </a:endParaRPr>
            </a:p>
          </p:txBody>
        </p:sp>
      </p:grpSp>
      <p:grpSp>
        <p:nvGrpSpPr>
          <p:cNvPr id="8" name="组合 30"/>
          <p:cNvGrpSpPr>
            <a:grpSpLocks/>
          </p:cNvGrpSpPr>
          <p:nvPr/>
        </p:nvGrpSpPr>
        <p:grpSpPr bwMode="auto">
          <a:xfrm rot="-1801801">
            <a:off x="2790384" y="1378710"/>
            <a:ext cx="1454376" cy="921009"/>
            <a:chOff x="7458072" y="3317079"/>
            <a:chExt cx="1454854" cy="920481"/>
          </a:xfrm>
        </p:grpSpPr>
        <p:cxnSp>
          <p:nvCxnSpPr>
            <p:cNvPr id="9" name="直接箭头连接符 8"/>
            <p:cNvCxnSpPr/>
            <p:nvPr/>
          </p:nvCxnSpPr>
          <p:spPr bwMode="auto">
            <a:xfrm>
              <a:off x="7458072" y="3317079"/>
              <a:ext cx="782894" cy="466457"/>
            </a:xfrm>
            <a:prstGeom prst="straightConnector1">
              <a:avLst/>
            </a:prstGeom>
            <a:noFill/>
            <a:ln w="76200" cap="flat" cmpd="sng" algn="ctr">
              <a:solidFill>
                <a:srgbClr val="00B050"/>
              </a:solidFill>
              <a:prstDash val="solid"/>
              <a:tailEnd type="arrow"/>
            </a:ln>
            <a:effectLst/>
          </p:spPr>
        </p:cxnSp>
        <p:sp>
          <p:nvSpPr>
            <p:cNvPr id="10" name="TextBox 16"/>
            <p:cNvSpPr txBox="1">
              <a:spLocks noChangeArrowheads="1"/>
            </p:cNvSpPr>
            <p:nvPr/>
          </p:nvSpPr>
          <p:spPr bwMode="auto">
            <a:xfrm rot="1645712">
              <a:off x="8289687" y="3591229"/>
              <a:ext cx="623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3600" b="1" i="1" u="none" strike="noStrike" kern="0" cap="none" spc="0" normalizeH="0" baseline="0" noProof="0" dirty="0" smtClean="0">
                  <a:ln>
                    <a:noFill/>
                  </a:ln>
                  <a:solidFill>
                    <a:srgbClr val="00B050"/>
                  </a:solidFill>
                  <a:effectLst/>
                  <a:uLnTx/>
                  <a:uFillTx/>
                  <a:latin typeface="Times New Roman" pitchFamily="18" charset="0"/>
                  <a:ea typeface="黑体"/>
                  <a:cs typeface="Times New Roman" pitchFamily="18" charset="0"/>
                </a:rPr>
                <a:t>v</a:t>
              </a:r>
              <a:endParaRPr kumimoji="0" lang="zh-CN" altLang="en-US" sz="3600" b="1" i="1" u="none" strike="noStrike" kern="0" cap="none" spc="0" normalizeH="0" baseline="0" noProof="0" dirty="0" smtClean="0">
                <a:ln>
                  <a:noFill/>
                </a:ln>
                <a:solidFill>
                  <a:srgbClr val="00B050"/>
                </a:solidFill>
                <a:effectLst/>
                <a:uLnTx/>
                <a:uFillTx/>
                <a:latin typeface="Times New Roman" pitchFamily="18" charset="0"/>
                <a:ea typeface="黑体"/>
                <a:cs typeface="Times New Roman" pitchFamily="18" charset="0"/>
              </a:endParaRPr>
            </a:p>
          </p:txBody>
        </p:sp>
      </p:grpSp>
      <p:grpSp>
        <p:nvGrpSpPr>
          <p:cNvPr id="11" name="组合 12"/>
          <p:cNvGrpSpPr>
            <a:grpSpLocks/>
          </p:cNvGrpSpPr>
          <p:nvPr/>
        </p:nvGrpSpPr>
        <p:grpSpPr bwMode="auto">
          <a:xfrm>
            <a:off x="251520" y="1916832"/>
            <a:ext cx="1778000" cy="646112"/>
            <a:chOff x="4162425" y="1862138"/>
            <a:chExt cx="1778000" cy="646112"/>
          </a:xfrm>
        </p:grpSpPr>
        <p:sp>
          <p:nvSpPr>
            <p:cNvPr id="12" name="TextBox 2"/>
            <p:cNvSpPr txBox="1">
              <a:spLocks noChangeArrowheads="1"/>
            </p:cNvSpPr>
            <p:nvPr/>
          </p:nvSpPr>
          <p:spPr bwMode="auto">
            <a:xfrm>
              <a:off x="4162425" y="1862138"/>
              <a:ext cx="622300" cy="646112"/>
            </a:xfrm>
            <a:prstGeom prst="rect">
              <a:avLst/>
            </a:prstGeom>
            <a:noFill/>
            <a:ln w="9525">
              <a:noFill/>
              <a:miter lim="800000"/>
              <a:headEnd/>
              <a:tailEnd/>
            </a:ln>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zh-CN" sz="3600" b="1" i="1" kern="0" dirty="0" smtClean="0">
                  <a:solidFill>
                    <a:srgbClr val="FF0000"/>
                  </a:solidFill>
                  <a:latin typeface="Times New Roman" pitchFamily="18" charset="0"/>
                  <a:ea typeface="黑体"/>
                  <a:cs typeface="Times New Roman" pitchFamily="18" charset="0"/>
                </a:rPr>
                <a:t>f</a:t>
              </a:r>
              <a:endParaRPr lang="zh-CN" altLang="en-US" sz="3600" b="1" i="1" kern="0" dirty="0" smtClean="0">
                <a:solidFill>
                  <a:srgbClr val="FF0000"/>
                </a:solidFill>
                <a:latin typeface="Times New Roman" pitchFamily="18" charset="0"/>
                <a:ea typeface="黑体"/>
                <a:cs typeface="Times New Roman" pitchFamily="18" charset="0"/>
              </a:endParaRPr>
            </a:p>
          </p:txBody>
        </p:sp>
        <p:cxnSp>
          <p:nvCxnSpPr>
            <p:cNvPr id="13" name="直接箭头连接符 12"/>
            <p:cNvCxnSpPr>
              <a:cxnSpLocks noChangeShapeType="1"/>
            </p:cNvCxnSpPr>
            <p:nvPr/>
          </p:nvCxnSpPr>
          <p:spPr bwMode="auto">
            <a:xfrm flipH="1">
              <a:off x="4779963" y="2205038"/>
              <a:ext cx="1160462" cy="0"/>
            </a:xfrm>
            <a:prstGeom prst="straightConnector1">
              <a:avLst/>
            </a:prstGeom>
            <a:noFill/>
            <a:ln w="76200" algn="ctr">
              <a:solidFill>
                <a:srgbClr val="FF0000"/>
              </a:solidFill>
              <a:round/>
              <a:headEnd/>
              <a:tailEnd type="arrow" w="med" len="med"/>
            </a:ln>
            <a:extLst>
              <a:ext uri="{909E8E84-426E-40DD-AFC4-6F175D3DCCD1}">
                <a14:hiddenFill xmlns:a14="http://schemas.microsoft.com/office/drawing/2010/main">
                  <a:noFill/>
                </a14:hiddenFill>
              </a:ext>
            </a:extLst>
          </p:spPr>
        </p:cxnSp>
      </p:grpSp>
      <p:pic>
        <p:nvPicPr>
          <p:cNvPr id="20" name="Picture 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4479" y="3068389"/>
            <a:ext cx="2851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组合 75"/>
          <p:cNvGrpSpPr>
            <a:grpSpLocks/>
          </p:cNvGrpSpPr>
          <p:nvPr/>
        </p:nvGrpSpPr>
        <p:grpSpPr bwMode="auto">
          <a:xfrm>
            <a:off x="1320229" y="2780928"/>
            <a:ext cx="1214438" cy="1323975"/>
            <a:chOff x="4357684" y="4429367"/>
            <a:chExt cx="1214444" cy="1322587"/>
          </a:xfrm>
        </p:grpSpPr>
        <p:cxnSp>
          <p:nvCxnSpPr>
            <p:cNvPr id="22" name="直接箭头连接符 59"/>
            <p:cNvCxnSpPr>
              <a:cxnSpLocks noChangeShapeType="1"/>
            </p:cNvCxnSpPr>
            <p:nvPr/>
          </p:nvCxnSpPr>
          <p:spPr bwMode="auto">
            <a:xfrm rot="10860000" flipV="1">
              <a:off x="4643435" y="5195326"/>
              <a:ext cx="857254" cy="15858"/>
            </a:xfrm>
            <a:prstGeom prst="straightConnector1">
              <a:avLst/>
            </a:prstGeom>
            <a:noFill/>
            <a:ln w="571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3" name="TextBox 2"/>
            <p:cNvSpPr txBox="1">
              <a:spLocks noChangeArrowheads="1"/>
            </p:cNvSpPr>
            <p:nvPr/>
          </p:nvSpPr>
          <p:spPr bwMode="auto">
            <a:xfrm>
              <a:off x="4357684" y="4429367"/>
              <a:ext cx="1214444" cy="1322587"/>
            </a:xfrm>
            <a:prstGeom prst="rect">
              <a:avLst/>
            </a:prstGeom>
            <a:noFill/>
            <a:ln>
              <a:noFill/>
            </a:ln>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defRPr/>
              </a:pPr>
              <a:r>
                <a:rPr lang="en-US" altLang="zh-CN" sz="4000" b="1" i="1" kern="0" smtClean="0">
                  <a:solidFill>
                    <a:srgbClr val="FF0000"/>
                  </a:solidFill>
                  <a:latin typeface="Times New Roman" pitchFamily="18" charset="0"/>
                  <a:cs typeface="Times New Roman" pitchFamily="18" charset="0"/>
                </a:rPr>
                <a:t>f</a:t>
              </a:r>
              <a:r>
                <a:rPr lang="zh-CN" altLang="en-US" sz="4000" b="1" kern="0" baseline="-25000" smtClean="0">
                  <a:solidFill>
                    <a:srgbClr val="FF0000"/>
                  </a:solidFill>
                  <a:latin typeface="Times New Roman" pitchFamily="18" charset="0"/>
                  <a:cs typeface="Times New Roman" pitchFamily="18" charset="0"/>
                </a:rPr>
                <a:t>滑</a:t>
              </a:r>
            </a:p>
            <a:p>
              <a:pPr>
                <a:spcBef>
                  <a:spcPct val="0"/>
                </a:spcBef>
                <a:buClrTx/>
                <a:buSzTx/>
                <a:buFontTx/>
                <a:buNone/>
                <a:defRPr/>
              </a:pPr>
              <a:endParaRPr lang="zh-CN" altLang="en-US" sz="4000" b="1" i="1" kern="0" smtClean="0">
                <a:solidFill>
                  <a:srgbClr val="FF0000"/>
                </a:solidFill>
                <a:latin typeface="Times New Roman" pitchFamily="18" charset="0"/>
                <a:cs typeface="Times New Roman" pitchFamily="18" charset="0"/>
              </a:endParaRPr>
            </a:p>
          </p:txBody>
        </p:sp>
      </p:grpSp>
      <p:sp>
        <p:nvSpPr>
          <p:cNvPr id="24" name="TextBox 66"/>
          <p:cNvSpPr txBox="1">
            <a:spLocks noChangeArrowheads="1"/>
          </p:cNvSpPr>
          <p:nvPr/>
        </p:nvSpPr>
        <p:spPr bwMode="auto">
          <a:xfrm>
            <a:off x="536004" y="4354760"/>
            <a:ext cx="3963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zh-CN" altLang="en-US" sz="2400" b="1" dirty="0" smtClean="0">
                <a:solidFill>
                  <a:srgbClr val="000000"/>
                </a:solidFill>
                <a:ea typeface="宋体" pitchFamily="2" charset="-122"/>
              </a:rPr>
              <a:t>        缓慢将木板</a:t>
            </a:r>
            <a:r>
              <a:rPr lang="en-US" altLang="zh-CN" sz="2400" b="1" i="1" dirty="0" smtClean="0">
                <a:solidFill>
                  <a:srgbClr val="000000"/>
                </a:solidFill>
                <a:latin typeface="Times New Roman" pitchFamily="18" charset="0"/>
                <a:ea typeface="宋体" pitchFamily="2" charset="-122"/>
                <a:cs typeface="Times New Roman" pitchFamily="18" charset="0"/>
              </a:rPr>
              <a:t>B</a:t>
            </a:r>
            <a:r>
              <a:rPr lang="zh-CN" altLang="en-US" sz="2400" b="1" dirty="0" smtClean="0">
                <a:solidFill>
                  <a:srgbClr val="000000"/>
                </a:solidFill>
                <a:ea typeface="宋体" pitchFamily="2" charset="-122"/>
              </a:rPr>
              <a:t>从木块</a:t>
            </a:r>
            <a:r>
              <a:rPr lang="en-US" altLang="zh-CN" sz="2400" b="1" i="1" dirty="0" smtClean="0">
                <a:solidFill>
                  <a:srgbClr val="000000"/>
                </a:solidFill>
                <a:latin typeface="Times New Roman" pitchFamily="18" charset="0"/>
                <a:ea typeface="宋体" pitchFamily="2" charset="-122"/>
              </a:rPr>
              <a:t>A</a:t>
            </a:r>
            <a:r>
              <a:rPr lang="zh-CN" altLang="en-US" sz="2400" b="1" dirty="0" smtClean="0">
                <a:solidFill>
                  <a:srgbClr val="000000"/>
                </a:solidFill>
                <a:ea typeface="宋体" pitchFamily="2" charset="-122"/>
              </a:rPr>
              <a:t>下水平抽出，</a:t>
            </a:r>
            <a:r>
              <a:rPr lang="en-US" altLang="zh-CN" sz="2400" b="1" dirty="0" smtClean="0">
                <a:solidFill>
                  <a:srgbClr val="000000"/>
                </a:solidFill>
                <a:ea typeface="宋体" pitchFamily="2" charset="-122"/>
              </a:rPr>
              <a:t>A</a:t>
            </a:r>
            <a:r>
              <a:rPr lang="zh-CN" altLang="en-US" sz="2400" b="1" dirty="0" smtClean="0">
                <a:solidFill>
                  <a:srgbClr val="000000"/>
                </a:solidFill>
                <a:ea typeface="宋体" pitchFamily="2" charset="-122"/>
              </a:rPr>
              <a:t>静止不动</a:t>
            </a:r>
          </a:p>
        </p:txBody>
      </p:sp>
      <p:cxnSp>
        <p:nvCxnSpPr>
          <p:cNvPr id="25" name="直接箭头连接符 24"/>
          <p:cNvCxnSpPr>
            <a:cxnSpLocks noChangeShapeType="1"/>
          </p:cNvCxnSpPr>
          <p:nvPr/>
        </p:nvCxnSpPr>
        <p:spPr bwMode="auto">
          <a:xfrm rot="10920000" flipV="1">
            <a:off x="462979" y="3792289"/>
            <a:ext cx="500063" cy="25400"/>
          </a:xfrm>
          <a:prstGeom prst="straightConnector1">
            <a:avLst/>
          </a:prstGeom>
          <a:noFill/>
          <a:ln w="1270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26" name="TextBox 2"/>
          <p:cNvSpPr txBox="1">
            <a:spLocks noChangeArrowheads="1"/>
          </p:cNvSpPr>
          <p:nvPr/>
        </p:nvSpPr>
        <p:spPr bwMode="auto">
          <a:xfrm>
            <a:off x="534417" y="3711327"/>
            <a:ext cx="623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ltLang="zh-CN" sz="2000" b="1" i="1" smtClean="0">
                <a:solidFill>
                  <a:srgbClr val="000000"/>
                </a:solidFill>
                <a:latin typeface="Times New Roman" pitchFamily="18" charset="0"/>
                <a:ea typeface="宋体" pitchFamily="2" charset="-122"/>
                <a:cs typeface="Times New Roman" pitchFamily="18" charset="0"/>
              </a:rPr>
              <a:t>v</a:t>
            </a:r>
            <a:endParaRPr lang="zh-CN" altLang="en-US" sz="2000" b="1" i="1" smtClean="0">
              <a:solidFill>
                <a:srgbClr val="000000"/>
              </a:solidFill>
              <a:latin typeface="Times New Roman" pitchFamily="18" charset="0"/>
              <a:ea typeface="宋体" pitchFamily="2" charset="-122"/>
              <a:cs typeface="Times New Roman" pitchFamily="18" charset="0"/>
            </a:endParaRPr>
          </a:p>
        </p:txBody>
      </p:sp>
      <p:grpSp>
        <p:nvGrpSpPr>
          <p:cNvPr id="27" name="组合 21"/>
          <p:cNvGrpSpPr>
            <a:grpSpLocks/>
          </p:cNvGrpSpPr>
          <p:nvPr/>
        </p:nvGrpSpPr>
        <p:grpSpPr bwMode="auto">
          <a:xfrm>
            <a:off x="2474976" y="3211264"/>
            <a:ext cx="1489928" cy="646113"/>
            <a:chOff x="2562950" y="4000504"/>
            <a:chExt cx="1489014" cy="646112"/>
          </a:xfrm>
        </p:grpSpPr>
        <p:cxnSp>
          <p:nvCxnSpPr>
            <p:cNvPr id="28" name="直接箭头连接符 69"/>
            <p:cNvCxnSpPr>
              <a:cxnSpLocks noChangeShapeType="1"/>
            </p:cNvCxnSpPr>
            <p:nvPr/>
          </p:nvCxnSpPr>
          <p:spPr bwMode="auto">
            <a:xfrm rot="21480000">
              <a:off x="2562950" y="4325942"/>
              <a:ext cx="856724" cy="30480"/>
            </a:xfrm>
            <a:prstGeom prst="straightConnector1">
              <a:avLst/>
            </a:prstGeom>
            <a:noFill/>
            <a:ln w="76200" algn="ctr">
              <a:solidFill>
                <a:srgbClr val="7030A0"/>
              </a:solidFill>
              <a:round/>
              <a:headEnd/>
              <a:tailEnd type="arrow" w="med" len="med"/>
            </a:ln>
            <a:extLst>
              <a:ext uri="{909E8E84-426E-40DD-AFC4-6F175D3DCCD1}">
                <a14:hiddenFill xmlns:a14="http://schemas.microsoft.com/office/drawing/2010/main">
                  <a:noFill/>
                </a14:hiddenFill>
              </a:ext>
            </a:extLst>
          </p:spPr>
        </p:cxnSp>
        <p:sp>
          <p:nvSpPr>
            <p:cNvPr id="29" name="TextBox 2"/>
            <p:cNvSpPr txBox="1">
              <a:spLocks noChangeArrowheads="1"/>
            </p:cNvSpPr>
            <p:nvPr/>
          </p:nvSpPr>
          <p:spPr bwMode="auto">
            <a:xfrm>
              <a:off x="3428460" y="4000504"/>
              <a:ext cx="623504" cy="646112"/>
            </a:xfrm>
            <a:prstGeom prst="rect">
              <a:avLst/>
            </a:prstGeom>
            <a:noFill/>
            <a:ln>
              <a:noFill/>
            </a:ln>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spcBef>
                  <a:spcPct val="0"/>
                </a:spcBef>
                <a:buClrTx/>
                <a:buSzTx/>
                <a:buFontTx/>
                <a:buNone/>
                <a:defRPr/>
              </a:pPr>
              <a:r>
                <a:rPr lang="en-US" altLang="zh-CN" sz="3600" b="1" i="1" kern="0" smtClean="0">
                  <a:solidFill>
                    <a:srgbClr val="7030A0"/>
                  </a:solidFill>
                  <a:latin typeface="Times New Roman" pitchFamily="18" charset="0"/>
                  <a:cs typeface="Times New Roman" pitchFamily="18" charset="0"/>
                </a:rPr>
                <a:t>F</a:t>
              </a:r>
              <a:endParaRPr lang="zh-CN" altLang="en-US" sz="3600" b="1" i="1" kern="0" smtClean="0">
                <a:solidFill>
                  <a:srgbClr val="7030A0"/>
                </a:solidFill>
                <a:latin typeface="Times New Roman" pitchFamily="18" charset="0"/>
                <a:cs typeface="Times New Roman" pitchFamily="18" charset="0"/>
              </a:endParaRPr>
            </a:p>
          </p:txBody>
        </p:sp>
      </p:grpSp>
      <p:pic>
        <p:nvPicPr>
          <p:cNvPr id="1229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443" t="7172" r="38589" b="29468"/>
          <a:stretch/>
        </p:blipFill>
        <p:spPr bwMode="auto">
          <a:xfrm>
            <a:off x="4283968" y="1379962"/>
            <a:ext cx="4793093" cy="3883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文本占位符 2"/>
          <p:cNvSpPr txBox="1">
            <a:spLocks/>
          </p:cNvSpPr>
          <p:nvPr/>
        </p:nvSpPr>
        <p:spPr bwMode="auto">
          <a:xfrm>
            <a:off x="332408" y="5529213"/>
            <a:ext cx="6471840" cy="420067"/>
          </a:xfrm>
          <a:prstGeom prst="rect">
            <a:avLst/>
          </a:prstGeom>
          <a:noFill/>
          <a:ln w="28575" cmpd="dbl">
            <a:solidFill>
              <a:srgbClr val="BB3C09"/>
            </a:solidFill>
            <a:prstDash val="solid"/>
            <a:miter lim="800000"/>
            <a:headEnd/>
            <a:tailEnd/>
          </a:ln>
        </p:spPr>
        <p:txBody>
          <a:bodyPr/>
          <a:lstStyle/>
          <a:p>
            <a:pPr marL="342900" indent="-342900" eaLnBrk="0" fontAlgn="base" hangingPunct="0">
              <a:spcBef>
                <a:spcPct val="20000"/>
              </a:spcBef>
              <a:spcAft>
                <a:spcPct val="0"/>
              </a:spcAft>
              <a:buClr>
                <a:srgbClr val="44B9E8"/>
              </a:buClr>
              <a:buSzPct val="60000"/>
              <a:defRPr/>
            </a:pPr>
            <a:r>
              <a:rPr lang="zh-CN" altLang="en-US" sz="2400" b="1" kern="0" dirty="0">
                <a:solidFill>
                  <a:srgbClr val="0070C0"/>
                </a:solidFill>
                <a:latin typeface="Lucida Sans Unicode"/>
                <a:ea typeface="黑体"/>
              </a:rPr>
              <a:t>实验探究</a:t>
            </a:r>
            <a:r>
              <a:rPr lang="zh-CN" altLang="en-US" sz="2400" b="1" kern="0" dirty="0" smtClean="0">
                <a:solidFill>
                  <a:srgbClr val="0070C0"/>
                </a:solidFill>
                <a:latin typeface="Lucida Sans Unicode"/>
                <a:ea typeface="黑体"/>
              </a:rPr>
              <a:t>：</a:t>
            </a:r>
            <a:r>
              <a:rPr lang="zh-CN" altLang="en-US" sz="2400" b="1" kern="0" dirty="0" smtClean="0">
                <a:solidFill>
                  <a:srgbClr val="FF0000"/>
                </a:solidFill>
                <a:latin typeface="Lucida Sans Unicode"/>
                <a:ea typeface="黑体"/>
              </a:rPr>
              <a:t>定量</a:t>
            </a:r>
            <a:r>
              <a:rPr lang="zh-CN" altLang="en-US" sz="2400" b="1" kern="0" dirty="0" smtClean="0">
                <a:solidFill>
                  <a:srgbClr val="0070C0"/>
                </a:solidFill>
                <a:latin typeface="Lucida Sans Unicode"/>
                <a:ea typeface="黑体"/>
              </a:rPr>
              <a:t>研究滑动摩擦</a:t>
            </a:r>
            <a:r>
              <a:rPr lang="zh-CN" altLang="en-US" sz="2400" b="1" kern="0" dirty="0">
                <a:solidFill>
                  <a:srgbClr val="0070C0"/>
                </a:solidFill>
                <a:latin typeface="Lucida Sans Unicode"/>
                <a:ea typeface="黑体"/>
              </a:rPr>
              <a:t>力与压力的关系</a:t>
            </a:r>
          </a:p>
        </p:txBody>
      </p:sp>
      <p:sp>
        <p:nvSpPr>
          <p:cNvPr id="31" name="标题 1"/>
          <p:cNvSpPr>
            <a:spLocks noGrp="1"/>
          </p:cNvSpPr>
          <p:nvPr>
            <p:ph type="title"/>
          </p:nvPr>
        </p:nvSpPr>
        <p:spPr>
          <a:xfrm>
            <a:off x="419098" y="162557"/>
            <a:ext cx="8292045" cy="699594"/>
          </a:xfrm>
        </p:spPr>
        <p:txBody>
          <a:bodyPr>
            <a:normAutofit/>
          </a:bodyPr>
          <a:lstStyle/>
          <a:p>
            <a:r>
              <a:rPr lang="zh-CN" altLang="en-US" sz="3600" b="1" dirty="0" smtClean="0"/>
              <a:t>摩擦力</a:t>
            </a:r>
            <a:endParaRPr lang="zh-CN" altLang="en-US" sz="3600" b="1" dirty="0"/>
          </a:p>
        </p:txBody>
      </p:sp>
    </p:spTree>
    <p:extLst>
      <p:ext uri="{BB962C8B-B14F-4D97-AF65-F5344CB8AC3E}">
        <p14:creationId xmlns:p14="http://schemas.microsoft.com/office/powerpoint/2010/main" val="231733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checkerboard(across)">
                                      <p:cBhvr>
                                        <p:cTn id="27" dur="500"/>
                                        <p:tgtEl>
                                          <p:spTgt spid="20"/>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checkerboard(across)">
                                      <p:cBhvr>
                                        <p:cTn id="30" dur="500"/>
                                        <p:tgtEl>
                                          <p:spTgt spid="24"/>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checkerboard(across)">
                                      <p:cBhvr>
                                        <p:cTn id="33" dur="500"/>
                                        <p:tgtEl>
                                          <p:spTgt spid="26"/>
                                        </p:tgtEl>
                                      </p:cBhvr>
                                    </p:animEffect>
                                  </p:childTnLst>
                                </p:cTn>
                              </p:par>
                              <p:par>
                                <p:cTn id="34" presetID="5" presetClass="entr" presetSubtype="1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checkerboard(across)">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12290"/>
                                        </p:tgtEl>
                                        <p:attrNameLst>
                                          <p:attrName>style.visibility</p:attrName>
                                        </p:attrNameLst>
                                      </p:cBhvr>
                                      <p:to>
                                        <p:strVal val="visible"/>
                                      </p:to>
                                    </p:set>
                                    <p:animEffect transition="in" filter="randombar(horizontal)">
                                      <p:cBhvr>
                                        <p:cTn id="51" dur="500"/>
                                        <p:tgtEl>
                                          <p:spTgt spid="1229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blinds(horizontal)">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 name="TextBox 46"/>
          <p:cNvSpPr txBox="1">
            <a:spLocks noChangeArrowheads="1"/>
          </p:cNvSpPr>
          <p:nvPr/>
        </p:nvSpPr>
        <p:spPr bwMode="auto">
          <a:xfrm>
            <a:off x="142875" y="4623222"/>
            <a:ext cx="8024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zh-CN" altLang="en-US" sz="2400" b="1" dirty="0" smtClean="0">
                <a:solidFill>
                  <a:srgbClr val="000000"/>
                </a:solidFill>
                <a:ea typeface="宋体" pitchFamily="2" charset="-122"/>
              </a:rPr>
              <a:t>每个钩码</a:t>
            </a:r>
            <a:r>
              <a:rPr lang="en-US" altLang="zh-CN" sz="2400" b="1" dirty="0" smtClean="0">
                <a:solidFill>
                  <a:srgbClr val="000000"/>
                </a:solidFill>
                <a:ea typeface="宋体" pitchFamily="2" charset="-122"/>
              </a:rPr>
              <a:t>200g</a:t>
            </a:r>
            <a:r>
              <a:rPr lang="zh-CN" altLang="en-US" sz="2400" b="1" dirty="0" smtClean="0">
                <a:solidFill>
                  <a:srgbClr val="000000"/>
                </a:solidFill>
                <a:ea typeface="宋体" pitchFamily="2" charset="-122"/>
              </a:rPr>
              <a:t>，增加一个钩码相当于增加了</a:t>
            </a:r>
            <a:r>
              <a:rPr lang="en-US" altLang="zh-CN" sz="2400" b="1" dirty="0" smtClean="0">
                <a:solidFill>
                  <a:srgbClr val="000000"/>
                </a:solidFill>
                <a:ea typeface="宋体" pitchFamily="2" charset="-122"/>
              </a:rPr>
              <a:t>1.96N</a:t>
            </a:r>
            <a:r>
              <a:rPr lang="zh-CN" altLang="en-US" sz="2400" b="1" dirty="0" smtClean="0">
                <a:solidFill>
                  <a:srgbClr val="000000"/>
                </a:solidFill>
                <a:ea typeface="宋体" pitchFamily="2" charset="-122"/>
              </a:rPr>
              <a:t>的压力</a:t>
            </a:r>
          </a:p>
        </p:txBody>
      </p:sp>
      <p:sp>
        <p:nvSpPr>
          <p:cNvPr id="3" name="矩形 2"/>
          <p:cNvSpPr>
            <a:spLocks noChangeArrowheads="1"/>
          </p:cNvSpPr>
          <p:nvPr/>
        </p:nvSpPr>
        <p:spPr bwMode="auto">
          <a:xfrm>
            <a:off x="142875" y="4046537"/>
            <a:ext cx="7148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zh-CN" altLang="en-US" sz="2400" b="1" dirty="0" smtClean="0">
                <a:solidFill>
                  <a:srgbClr val="000000"/>
                </a:solidFill>
                <a:ea typeface="宋体" pitchFamily="2" charset="-122"/>
              </a:rPr>
              <a:t>木块重力</a:t>
            </a:r>
            <a:r>
              <a:rPr lang="en-US" altLang="zh-CN" sz="2400" b="1" dirty="0" smtClean="0">
                <a:solidFill>
                  <a:srgbClr val="000000"/>
                </a:solidFill>
                <a:ea typeface="宋体" pitchFamily="2" charset="-122"/>
              </a:rPr>
              <a:t>1.40N</a:t>
            </a:r>
            <a:r>
              <a:rPr lang="zh-CN" altLang="en-US" sz="2400" b="1" dirty="0" smtClean="0">
                <a:solidFill>
                  <a:srgbClr val="000000"/>
                </a:solidFill>
                <a:ea typeface="宋体" pitchFamily="2" charset="-122"/>
              </a:rPr>
              <a:t>，相当于施加了</a:t>
            </a:r>
            <a:r>
              <a:rPr lang="en-US" altLang="zh-CN" sz="2400" b="1" dirty="0" smtClean="0">
                <a:solidFill>
                  <a:srgbClr val="000000"/>
                </a:solidFill>
                <a:ea typeface="宋体" pitchFamily="2" charset="-122"/>
              </a:rPr>
              <a:t>1.40N</a:t>
            </a:r>
            <a:r>
              <a:rPr lang="zh-CN" altLang="en-US" sz="2400" b="1" dirty="0" smtClean="0">
                <a:solidFill>
                  <a:srgbClr val="000000"/>
                </a:solidFill>
                <a:ea typeface="宋体" pitchFamily="2" charset="-122"/>
              </a:rPr>
              <a:t>的压力</a:t>
            </a:r>
            <a:endParaRPr lang="en-US" altLang="zh-CN" sz="2400" b="1" dirty="0" smtClean="0">
              <a:solidFill>
                <a:srgbClr val="000000"/>
              </a:solidFill>
              <a:ea typeface="宋体" pitchFamily="2" charset="-122"/>
            </a:endParaRPr>
          </a:p>
        </p:txBody>
      </p:sp>
      <p:graphicFrame>
        <p:nvGraphicFramePr>
          <p:cNvPr id="28" name="表格 27"/>
          <p:cNvGraphicFramePr>
            <a:graphicFrameLocks noGrp="1"/>
          </p:cNvGraphicFramePr>
          <p:nvPr>
            <p:extLst>
              <p:ext uri="{D42A27DB-BD31-4B8C-83A1-F6EECF244321}">
                <p14:modId xmlns:p14="http://schemas.microsoft.com/office/powerpoint/2010/main" val="2298223170"/>
              </p:ext>
            </p:extLst>
          </p:nvPr>
        </p:nvGraphicFramePr>
        <p:xfrm>
          <a:off x="5868144" y="327647"/>
          <a:ext cx="2571750" cy="3754434"/>
        </p:xfrm>
        <a:graphic>
          <a:graphicData uri="http://schemas.openxmlformats.org/drawingml/2006/table">
            <a:tbl>
              <a:tblPr/>
              <a:tblGrid>
                <a:gridCol w="1285875"/>
                <a:gridCol w="1285875"/>
              </a:tblGrid>
              <a:tr h="487362">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宋体" pitchFamily="2" charset="-122"/>
                          <a:ea typeface="黑体" pitchFamily="49" charset="-122"/>
                        </a:rPr>
                        <a:t>压力（</a:t>
                      </a:r>
                      <a:r>
                        <a:rPr kumimoji="0" lang="en-US" altLang="zh-CN" sz="2000" b="1" i="0" u="none" strike="noStrike" cap="none" normalizeH="0" baseline="0" dirty="0" smtClean="0">
                          <a:ln>
                            <a:noFill/>
                          </a:ln>
                          <a:solidFill>
                            <a:srgbClr val="000000"/>
                          </a:solidFill>
                          <a:effectLst/>
                          <a:latin typeface="宋体" pitchFamily="2" charset="-122"/>
                          <a:ea typeface="宋体" pitchFamily="2" charset="-122"/>
                        </a:rPr>
                        <a:t>N</a:t>
                      </a:r>
                      <a:r>
                        <a:rPr kumimoji="0" lang="zh-CN" altLang="en-US" sz="2000" b="1" i="0" u="none" strike="noStrike" cap="none" normalizeH="0" baseline="0" dirty="0" smtClean="0">
                          <a:ln>
                            <a:noFill/>
                          </a:ln>
                          <a:solidFill>
                            <a:srgbClr val="000000"/>
                          </a:solidFill>
                          <a:effectLst/>
                          <a:latin typeface="宋体" pitchFamily="2" charset="-122"/>
                          <a:ea typeface="宋体" pitchFamily="2"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800" b="1" i="1" u="none" strike="noStrike" cap="none" normalizeH="0" baseline="0" smtClean="0">
                          <a:ln>
                            <a:noFill/>
                          </a:ln>
                          <a:solidFill>
                            <a:schemeClr val="tx1"/>
                          </a:solidFill>
                          <a:effectLst/>
                          <a:latin typeface="Times New Roman" pitchFamily="18" charset="0"/>
                          <a:ea typeface="黑体" pitchFamily="49" charset="-122"/>
                          <a:cs typeface="Times New Roman" pitchFamily="18" charset="0"/>
                        </a:rPr>
                        <a:t>f</a:t>
                      </a:r>
                      <a:r>
                        <a:rPr kumimoji="0" lang="zh-CN" altLang="en-US" sz="2800" b="1" i="0" u="none" strike="noStrike" cap="none" normalizeH="0" baseline="-25000" smtClean="0">
                          <a:ln>
                            <a:noFill/>
                          </a:ln>
                          <a:solidFill>
                            <a:schemeClr val="tx1"/>
                          </a:solidFill>
                          <a:effectLst/>
                          <a:latin typeface="Times New Roman" pitchFamily="18" charset="0"/>
                          <a:ea typeface="黑体" pitchFamily="49" charset="-122"/>
                          <a:cs typeface="Times New Roman" pitchFamily="18" charset="0"/>
                        </a:rPr>
                        <a:t>滑</a:t>
                      </a:r>
                      <a:r>
                        <a:rPr kumimoji="0" lang="zh-CN" altLang="en-US" sz="2000" b="1" i="0" u="none" strike="noStrike" cap="none" normalizeH="0" baseline="0" smtClean="0">
                          <a:ln>
                            <a:noFill/>
                          </a:ln>
                          <a:solidFill>
                            <a:schemeClr val="tx1"/>
                          </a:solidFill>
                          <a:effectLst/>
                          <a:latin typeface="Times New Roman" pitchFamily="18" charset="0"/>
                          <a:ea typeface="黑体" pitchFamily="49" charset="-122"/>
                          <a:cs typeface="Times New Roman" pitchFamily="18" charset="0"/>
                        </a:rPr>
                        <a:t>（</a:t>
                      </a:r>
                      <a:r>
                        <a:rPr kumimoji="0" lang="en-US" altLang="zh-CN" sz="2000" b="1" i="0" u="none" strike="noStrike" cap="none" normalizeH="0" baseline="0" smtClean="0">
                          <a:ln>
                            <a:noFill/>
                          </a:ln>
                          <a:solidFill>
                            <a:schemeClr val="tx1"/>
                          </a:solidFill>
                          <a:effectLst/>
                          <a:latin typeface="Times New Roman" pitchFamily="18" charset="0"/>
                          <a:ea typeface="黑体" pitchFamily="49" charset="-122"/>
                          <a:cs typeface="Times New Roman" pitchFamily="18" charset="0"/>
                        </a:rPr>
                        <a:t>N</a:t>
                      </a:r>
                      <a:r>
                        <a:rPr kumimoji="0" lang="zh-CN" altLang="en-US" sz="2000" b="1" i="0" u="none" strike="noStrike" cap="none" normalizeH="0" baseline="0" smtClean="0">
                          <a:ln>
                            <a:noFill/>
                          </a:ln>
                          <a:solidFill>
                            <a:schemeClr val="tx1"/>
                          </a:solidFill>
                          <a:effectLst/>
                          <a:latin typeface="Times New Roman" pitchFamily="18" charset="0"/>
                          <a:ea typeface="黑体" pitchFamily="49" charset="-122"/>
                          <a:cs typeface="Times New Roman" pitchFamily="18" charset="0"/>
                        </a:rPr>
                        <a:t>）</a:t>
                      </a:r>
                      <a:endParaRPr kumimoji="0" lang="zh-CN" altLang="en-US" sz="2400" b="1" i="0" u="none" strike="noStrike" cap="none" normalizeH="0" baseline="-25000" smtClean="0">
                        <a:ln>
                          <a:noFill/>
                        </a:ln>
                        <a:solidFill>
                          <a:schemeClr val="tx1"/>
                        </a:solidFill>
                        <a:effectLst/>
                        <a:latin typeface="Times New Roman" pitchFamily="18" charset="0"/>
                        <a:ea typeface="黑体" pitchFamily="49" charset="-122"/>
                        <a:cs typeface="Times New Roman" pitchFamily="18" charset="0"/>
                      </a:endParaRP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44512">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宋体" pitchFamily="2" charset="-122"/>
                          <a:ea typeface="黑体" pitchFamily="49" charset="-122"/>
                        </a:rPr>
                        <a:t>1.40 </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rgbClr val="1F497D"/>
                        </a:solidFill>
                        <a:effectLst/>
                        <a:latin typeface="宋体" pitchFamily="2" charset="-122"/>
                        <a:ea typeface="黑体" pitchFamily="49" charset="-122"/>
                      </a:endParaRP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44512">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宋体" pitchFamily="2" charset="-122"/>
                          <a:ea typeface="黑体" pitchFamily="49" charset="-122"/>
                        </a:rPr>
                        <a:t>3.36 </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CN" sz="2400" b="1" i="0" u="none" strike="noStrike" cap="none" normalizeH="0" baseline="0" dirty="0" smtClean="0">
                        <a:ln>
                          <a:noFill/>
                        </a:ln>
                        <a:solidFill>
                          <a:srgbClr val="1F497D"/>
                        </a:solidFill>
                        <a:effectLst/>
                        <a:latin typeface="宋体" pitchFamily="2" charset="-122"/>
                        <a:ea typeface="黑体" pitchFamily="49" charset="-122"/>
                      </a:endParaRP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44512">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宋体" pitchFamily="2" charset="-122"/>
                          <a:ea typeface="黑体" pitchFamily="49" charset="-122"/>
                        </a:rPr>
                        <a:t>5.32 </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rgbClr val="1F497D"/>
                        </a:solidFill>
                        <a:effectLst/>
                        <a:latin typeface="宋体" pitchFamily="2" charset="-122"/>
                        <a:ea typeface="黑体" pitchFamily="49" charset="-122"/>
                      </a:endParaRP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44512">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宋体" pitchFamily="2" charset="-122"/>
                          <a:ea typeface="黑体" pitchFamily="49" charset="-122"/>
                        </a:rPr>
                        <a:t>7.28 </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rgbClr val="1F497D"/>
                        </a:solidFill>
                        <a:effectLst/>
                        <a:latin typeface="宋体" pitchFamily="2" charset="-122"/>
                        <a:ea typeface="黑体" pitchFamily="49" charset="-122"/>
                      </a:endParaRP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44512">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宋体" pitchFamily="2" charset="-122"/>
                          <a:ea typeface="黑体" pitchFamily="49" charset="-122"/>
                        </a:rPr>
                        <a:t>9.24 </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CN" sz="2400" b="1" i="0" u="none" strike="noStrike" cap="none" normalizeH="0" baseline="0" smtClean="0">
                        <a:ln>
                          <a:noFill/>
                        </a:ln>
                        <a:solidFill>
                          <a:srgbClr val="1F497D"/>
                        </a:solidFill>
                        <a:effectLst/>
                        <a:latin typeface="宋体" pitchFamily="2" charset="-122"/>
                        <a:ea typeface="黑体" pitchFamily="49" charset="-122"/>
                      </a:endParaRP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544512">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宋体" pitchFamily="2" charset="-122"/>
                          <a:ea typeface="黑体" pitchFamily="49" charset="-122"/>
                        </a:rPr>
                        <a:t>11.20 </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400"/>
                        </a:spcBef>
                        <a:buClr>
                          <a:schemeClr val="accent1"/>
                        </a:buClr>
                        <a:buSzPct val="68000"/>
                        <a:buFont typeface="Wingdings 3" pitchFamily="18" charset="2"/>
                        <a:defRPr sz="2300">
                          <a:solidFill>
                            <a:schemeClr val="tx1"/>
                          </a:solidFill>
                          <a:latin typeface="Lucida Sans Unicode" pitchFamily="34" charset="0"/>
                        </a:defRPr>
                      </a:lvl1pPr>
                      <a:lvl2pPr marL="742950" indent="-285750">
                        <a:spcBef>
                          <a:spcPts val="325"/>
                        </a:spcBef>
                        <a:buClr>
                          <a:schemeClr val="accent1"/>
                        </a:buClr>
                        <a:buFont typeface="Verdana" pitchFamily="34" charset="0"/>
                        <a:defRPr sz="2100">
                          <a:solidFill>
                            <a:schemeClr val="tx1"/>
                          </a:solidFill>
                          <a:latin typeface="Lucida Sans Unicode" pitchFamily="34" charset="0"/>
                        </a:defRPr>
                      </a:lvl2pPr>
                      <a:lvl3pPr marL="1143000" indent="-228600">
                        <a:spcBef>
                          <a:spcPts val="350"/>
                        </a:spcBef>
                        <a:buClr>
                          <a:schemeClr val="accent2"/>
                        </a:buClr>
                        <a:buSzPct val="100000"/>
                        <a:buFont typeface="Wingdings 2" pitchFamily="18" charset="2"/>
                        <a:defRPr sz="1900">
                          <a:solidFill>
                            <a:schemeClr val="tx1"/>
                          </a:solidFill>
                          <a:latin typeface="Lucida Sans Unicode" pitchFamily="34" charset="0"/>
                        </a:defRPr>
                      </a:lvl3pPr>
                      <a:lvl4pPr marL="1600200" indent="-228600">
                        <a:spcBef>
                          <a:spcPts val="350"/>
                        </a:spcBef>
                        <a:buClr>
                          <a:schemeClr val="accent2"/>
                        </a:buClr>
                        <a:buFont typeface="Wingdings 2" pitchFamily="18" charset="2"/>
                        <a:defRPr sz="1700">
                          <a:solidFill>
                            <a:schemeClr val="tx1"/>
                          </a:solidFill>
                          <a:latin typeface="Lucida Sans Unicode" pitchFamily="34" charset="0"/>
                        </a:defRPr>
                      </a:lvl4pPr>
                      <a:lvl5pPr marL="2057400" indent="-228600">
                        <a:spcBef>
                          <a:spcPts val="350"/>
                        </a:spcBef>
                        <a:buClr>
                          <a:schemeClr val="accent2"/>
                        </a:buClr>
                        <a:buFont typeface="Wingdings 2" pitchFamily="18" charset="2"/>
                        <a:defRPr sz="1600">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defRPr sz="1600">
                          <a:solidFill>
                            <a:schemeClr val="tx1"/>
                          </a:solidFill>
                          <a:latin typeface="Lucida Sans Unicode"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CN" sz="2400" b="1" i="0" u="none" strike="noStrike" cap="none" normalizeH="0" baseline="0" dirty="0" smtClean="0">
                        <a:ln>
                          <a:noFill/>
                        </a:ln>
                        <a:solidFill>
                          <a:srgbClr val="1F497D"/>
                        </a:solidFill>
                        <a:effectLst/>
                        <a:latin typeface="宋体" pitchFamily="2" charset="-122"/>
                        <a:ea typeface="黑体" pitchFamily="49" charset="-122"/>
                      </a:endParaRP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9" name="图片 2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476672"/>
            <a:ext cx="5184576" cy="3456384"/>
          </a:xfrm>
          <a:prstGeom prst="rect">
            <a:avLst/>
          </a:prstGeom>
          <a:noFill/>
        </p:spPr>
      </p:pic>
      <p:pic>
        <p:nvPicPr>
          <p:cNvPr id="133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594" t="8607" r="34907" b="18853"/>
          <a:stretch/>
        </p:blipFill>
        <p:spPr bwMode="auto">
          <a:xfrm>
            <a:off x="1331640" y="526646"/>
            <a:ext cx="6353538" cy="5031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图片 31"/>
          <p:cNvPicPr/>
          <p:nvPr/>
        </p:nvPicPr>
        <p:blipFill rotWithShape="1">
          <a:blip r:embed="rId4" cstate="print"/>
          <a:srcRect l="26852" t="14409" r="38078" b="30424"/>
          <a:stretch/>
        </p:blipFill>
        <p:spPr bwMode="auto">
          <a:xfrm>
            <a:off x="0" y="116632"/>
            <a:ext cx="9144000" cy="6741368"/>
          </a:xfrm>
          <a:prstGeom prst="rect">
            <a:avLst/>
          </a:prstGeom>
          <a:ln>
            <a:noFill/>
          </a:ln>
          <a:extLst>
            <a:ext uri="{53640926-AAD7-44D8-BBD7-CCE9431645EC}">
              <a14:shadowObscured xmlns:a14="http://schemas.microsoft.com/office/drawing/2010/main"/>
            </a:ext>
          </a:extLst>
        </p:spPr>
      </p:pic>
      <p:pic>
        <p:nvPicPr>
          <p:cNvPr id="1126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6266" b="10450"/>
          <a:stretch/>
        </p:blipFill>
        <p:spPr bwMode="auto">
          <a:xfrm>
            <a:off x="0" y="116632"/>
            <a:ext cx="9144000" cy="6243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224" t="26128" r="16311" b="31887"/>
          <a:stretch/>
        </p:blipFill>
        <p:spPr bwMode="auto">
          <a:xfrm>
            <a:off x="683568" y="526646"/>
            <a:ext cx="8095859" cy="5710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组合 10"/>
          <p:cNvGrpSpPr/>
          <p:nvPr/>
        </p:nvGrpSpPr>
        <p:grpSpPr>
          <a:xfrm>
            <a:off x="1756764" y="1595975"/>
            <a:ext cx="2487368" cy="608889"/>
            <a:chOff x="2896794" y="5719423"/>
            <a:chExt cx="2952750" cy="935037"/>
          </a:xfrm>
        </p:grpSpPr>
        <p:sp>
          <p:nvSpPr>
            <p:cNvPr id="12" name="矩形 11"/>
            <p:cNvSpPr/>
            <p:nvPr/>
          </p:nvSpPr>
          <p:spPr>
            <a:xfrm>
              <a:off x="2896794" y="5719423"/>
              <a:ext cx="2952750" cy="935037"/>
            </a:xfrm>
            <a:prstGeom prst="rect">
              <a:avLst/>
            </a:prstGeom>
            <a:noFill/>
            <a:ln w="57150" cap="flat" cmpd="sng" algn="ctr">
              <a:solidFill>
                <a:srgbClr val="FF0000"/>
              </a:solidFill>
              <a:prstDash val="solid"/>
            </a:ln>
            <a:effectLst/>
          </p:spPr>
          <p:txBody>
            <a:bodyPr anchor="ctr"/>
            <a:lstStyle/>
            <a:p>
              <a:pPr algn="ctr" eaLnBrk="0" fontAlgn="base" hangingPunct="0">
                <a:spcBef>
                  <a:spcPct val="0"/>
                </a:spcBef>
                <a:spcAft>
                  <a:spcPct val="0"/>
                </a:spcAft>
                <a:defRPr/>
              </a:pPr>
              <a:endParaRPr lang="zh-CN" altLang="en-US" kern="0">
                <a:solidFill>
                  <a:srgbClr val="FFFFFF"/>
                </a:solidFill>
                <a:latin typeface="Tahoma"/>
                <a:ea typeface="宋体"/>
              </a:endParaRPr>
            </a:p>
          </p:txBody>
        </p:sp>
        <p:sp>
          <p:nvSpPr>
            <p:cNvPr id="13" name="TextBox 1"/>
            <p:cNvSpPr txBox="1">
              <a:spLocks noChangeArrowheads="1"/>
            </p:cNvSpPr>
            <p:nvPr/>
          </p:nvSpPr>
          <p:spPr bwMode="auto">
            <a:xfrm>
              <a:off x="3041257" y="5833725"/>
              <a:ext cx="2572337" cy="6980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0" fontAlgn="base" hangingPunct="0">
                <a:spcBef>
                  <a:spcPct val="0"/>
                </a:spcBef>
                <a:spcAft>
                  <a:spcPct val="0"/>
                </a:spcAft>
                <a:buClrTx/>
                <a:buSzTx/>
                <a:buFontTx/>
                <a:buNone/>
                <a:defRPr/>
              </a:pPr>
              <a:r>
                <a:rPr lang="en-US" altLang="zh-CN" sz="2800" b="1" kern="0" dirty="0" smtClean="0">
                  <a:solidFill>
                    <a:srgbClr val="000000"/>
                  </a:solidFill>
                  <a:latin typeface="Times New Roman" pitchFamily="18" charset="0"/>
                  <a:cs typeface="Times New Roman" pitchFamily="18" charset="0"/>
                </a:rPr>
                <a:t>    </a:t>
              </a:r>
              <a:r>
                <a:rPr lang="en-US" altLang="zh-CN" sz="2800" b="1" i="1" kern="0" dirty="0" smtClean="0">
                  <a:solidFill>
                    <a:srgbClr val="000000"/>
                  </a:solidFill>
                  <a:latin typeface="Times New Roman" pitchFamily="18" charset="0"/>
                  <a:cs typeface="Times New Roman" pitchFamily="18" charset="0"/>
                </a:rPr>
                <a:t>f</a:t>
              </a:r>
              <a:r>
                <a:rPr lang="zh-CN" altLang="en-US" sz="2800" b="1" kern="0" baseline="-25000" dirty="0" smtClean="0">
                  <a:solidFill>
                    <a:srgbClr val="000000"/>
                  </a:solidFill>
                  <a:latin typeface="Times New Roman" pitchFamily="18" charset="0"/>
                  <a:cs typeface="Times New Roman" pitchFamily="18" charset="0"/>
                </a:rPr>
                <a:t>滑</a:t>
              </a:r>
              <a:r>
                <a:rPr lang="en-US" altLang="zh-CN" sz="2800" b="1" kern="0" dirty="0" smtClean="0">
                  <a:solidFill>
                    <a:srgbClr val="000000"/>
                  </a:solidFill>
                  <a:latin typeface="Times New Roman" pitchFamily="18" charset="0"/>
                  <a:cs typeface="Times New Roman" pitchFamily="18" charset="0"/>
                </a:rPr>
                <a:t>=</a:t>
              </a:r>
              <a:r>
                <a:rPr lang="el-GR" altLang="zh-CN" sz="2800" b="1" i="1" kern="0" dirty="0" smtClean="0">
                  <a:solidFill>
                    <a:srgbClr val="000000"/>
                  </a:solidFill>
                  <a:latin typeface="Times New Roman" pitchFamily="18" charset="0"/>
                  <a:cs typeface="Times New Roman" pitchFamily="18" charset="0"/>
                </a:rPr>
                <a:t>μ</a:t>
              </a:r>
              <a:r>
                <a:rPr lang="en-US" altLang="zh-CN" sz="2800" b="1" i="1" kern="0" dirty="0" smtClean="0">
                  <a:solidFill>
                    <a:srgbClr val="000000"/>
                  </a:solidFill>
                  <a:latin typeface="Times New Roman" pitchFamily="18" charset="0"/>
                  <a:cs typeface="Times New Roman" pitchFamily="18" charset="0"/>
                </a:rPr>
                <a:t>N</a:t>
              </a:r>
              <a:endParaRPr lang="zh-CN" altLang="en-US" sz="2800" b="1" i="1" kern="0" dirty="0" smtClean="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032991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3314"/>
                                        </p:tgtEl>
                                        <p:attrNameLst>
                                          <p:attrName>style.visibility</p:attrName>
                                        </p:attrNameLst>
                                      </p:cBhvr>
                                      <p:to>
                                        <p:strVal val="visible"/>
                                      </p:to>
                                    </p:set>
                                    <p:animEffect transition="in" filter="wheel(1)">
                                      <p:cBhvr>
                                        <p:cTn id="20" dur="1000"/>
                                        <p:tgtEl>
                                          <p:spTgt spid="13314"/>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circle(in)">
                                      <p:cBhvr>
                                        <p:cTn id="25" dur="10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11266"/>
                                        </p:tgtEl>
                                        <p:attrNameLst>
                                          <p:attrName>style.visibility</p:attrName>
                                        </p:attrNameLst>
                                      </p:cBhvr>
                                      <p:to>
                                        <p:strVal val="visible"/>
                                      </p:to>
                                    </p:set>
                                    <p:animEffect transition="in" filter="wheel(1)">
                                      <p:cBhvr>
                                        <p:cTn id="30" dur="750"/>
                                        <p:tgtEl>
                                          <p:spTgt spid="11266"/>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1267"/>
                                        </p:tgtEl>
                                        <p:attrNameLst>
                                          <p:attrName>style.visibility</p:attrName>
                                        </p:attrNameLst>
                                      </p:cBhvr>
                                      <p:to>
                                        <p:strVal val="visible"/>
                                      </p:to>
                                    </p:set>
                                    <p:animEffect transition="in" filter="circle(in)">
                                      <p:cBhvr>
                                        <p:cTn id="35" dur="750"/>
                                        <p:tgtEl>
                                          <p:spTgt spid="11267"/>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utoUpdateAnimBg="0"/>
      <p:bldP spid="3"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130"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l="14877" t="16328" r="19630" b="16064"/>
          <a:stretch>
            <a:fillRect/>
          </a:stretch>
        </p:blipFill>
        <p:spPr bwMode="auto">
          <a:xfrm>
            <a:off x="755650" y="333375"/>
            <a:ext cx="7534275"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a:off x="2627313" y="5157788"/>
            <a:ext cx="51847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00012" y="1988840"/>
            <a:ext cx="8076444" cy="2308324"/>
          </a:xfrm>
          <a:prstGeom prst="rect">
            <a:avLst/>
          </a:prstGeom>
          <a:solidFill>
            <a:schemeClr val="bg1"/>
          </a:solid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      </a:t>
            </a:r>
            <a:r>
              <a:rPr lang="zh-CN" altLang="en-US" sz="2400" b="1" dirty="0" smtClean="0">
                <a:solidFill>
                  <a:srgbClr val="0070C0"/>
                </a:solidFill>
                <a:latin typeface="Times New Roman" panose="02020603050405020304" pitchFamily="18" charset="0"/>
                <a:cs typeface="Times New Roman" panose="02020603050405020304" pitchFamily="18" charset="0"/>
              </a:rPr>
              <a:t>直到</a:t>
            </a:r>
            <a:r>
              <a:rPr lang="en-US" altLang="zh-CN" sz="2400" b="1" dirty="0" smtClean="0">
                <a:solidFill>
                  <a:srgbClr val="0070C0"/>
                </a:solidFill>
                <a:latin typeface="Times New Roman" panose="02020603050405020304" pitchFamily="18" charset="0"/>
                <a:cs typeface="Times New Roman" panose="02020603050405020304" pitchFamily="18" charset="0"/>
              </a:rPr>
              <a:t>18</a:t>
            </a:r>
            <a:r>
              <a:rPr lang="zh-CN" altLang="en-US" sz="2400" b="1" dirty="0" smtClean="0">
                <a:solidFill>
                  <a:srgbClr val="0070C0"/>
                </a:solidFill>
                <a:latin typeface="Times New Roman" panose="02020603050405020304" pitchFamily="18" charset="0"/>
                <a:cs typeface="Times New Roman" panose="02020603050405020304" pitchFamily="18" charset="0"/>
              </a:rPr>
              <a:t>世纪末法国物理学家库伦通过大量实验建立了摩擦定律：</a:t>
            </a:r>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endParaRPr lang="en-US" altLang="zh-CN" sz="2400" b="1" dirty="0" smtClean="0">
              <a:solidFill>
                <a:srgbClr val="0070C0"/>
              </a:solidFill>
              <a:latin typeface="Times New Roman" panose="02020603050405020304" pitchFamily="18" charset="0"/>
              <a:cs typeface="Times New Roman" panose="02020603050405020304" pitchFamily="18" charset="0"/>
            </a:endParaRPr>
          </a:p>
          <a:p>
            <a:r>
              <a:rPr lang="zh-CN" altLang="en-US" sz="2400" b="1" dirty="0" smtClean="0">
                <a:solidFill>
                  <a:srgbClr val="0070C0"/>
                </a:solidFill>
                <a:latin typeface="Times New Roman" panose="02020603050405020304" pitchFamily="18" charset="0"/>
                <a:cs typeface="Times New Roman" panose="02020603050405020304" pitchFamily="18" charset="0"/>
              </a:rPr>
              <a:t>       其中 </a:t>
            </a:r>
            <a:r>
              <a:rPr lang="en-US" altLang="zh-CN" sz="2400" b="1" i="1" dirty="0">
                <a:solidFill>
                  <a:srgbClr val="0070C0"/>
                </a:solidFill>
                <a:latin typeface="Times New Roman" panose="02020603050405020304" pitchFamily="18" charset="0"/>
                <a:cs typeface="Times New Roman" panose="02020603050405020304" pitchFamily="18" charset="0"/>
              </a:rPr>
              <a:t>µ</a:t>
            </a:r>
            <a:r>
              <a:rPr lang="en-US" altLang="zh-CN" sz="2400" b="1" dirty="0">
                <a:solidFill>
                  <a:srgbClr val="0070C0"/>
                </a:solidFill>
                <a:latin typeface="Times New Roman" panose="02020603050405020304" pitchFamily="18" charset="0"/>
                <a:cs typeface="Times New Roman" panose="02020603050405020304" pitchFamily="18" charset="0"/>
              </a:rPr>
              <a:t> </a:t>
            </a:r>
            <a:r>
              <a:rPr lang="zh-CN" altLang="en-US" sz="2400" b="1" dirty="0">
                <a:solidFill>
                  <a:srgbClr val="0070C0"/>
                </a:solidFill>
                <a:latin typeface="Times New Roman" panose="02020603050405020304" pitchFamily="18" charset="0"/>
                <a:cs typeface="Times New Roman" panose="02020603050405020304" pitchFamily="18" charset="0"/>
              </a:rPr>
              <a:t>是比例常数 （它是两个力 的比值，没有单位） ，叫做动摩擦因数 （</a:t>
            </a:r>
            <a:r>
              <a:rPr lang="en-US" altLang="zh-CN" sz="2400" b="1" dirty="0">
                <a:solidFill>
                  <a:srgbClr val="0070C0"/>
                </a:solidFill>
                <a:latin typeface="Times New Roman" panose="02020603050405020304" pitchFamily="18" charset="0"/>
                <a:cs typeface="Times New Roman" panose="02020603050405020304" pitchFamily="18" charset="0"/>
              </a:rPr>
              <a:t>dynamic </a:t>
            </a:r>
            <a:r>
              <a:rPr lang="en-US" altLang="zh-CN" sz="2400" b="1" dirty="0" err="1">
                <a:solidFill>
                  <a:srgbClr val="0070C0"/>
                </a:solidFill>
                <a:latin typeface="Times New Roman" panose="02020603050405020304" pitchFamily="18" charset="0"/>
                <a:cs typeface="Times New Roman" panose="02020603050405020304" pitchFamily="18" charset="0"/>
              </a:rPr>
              <a:t>frictionfactor</a:t>
            </a:r>
            <a:r>
              <a:rPr lang="zh-CN" altLang="en-US" sz="2400" b="1" dirty="0">
                <a:solidFill>
                  <a:srgbClr val="0070C0"/>
                </a:solidFill>
                <a:latin typeface="Times New Roman" panose="02020603050405020304" pitchFamily="18" charset="0"/>
                <a:cs typeface="Times New Roman" panose="02020603050405020304" pitchFamily="18" charset="0"/>
              </a:rPr>
              <a:t>） ，它的数值跟相互接触的两个物体的材料</a:t>
            </a:r>
            <a:r>
              <a:rPr lang="zh-CN" altLang="en-US" sz="2400" b="1" dirty="0" smtClean="0">
                <a:solidFill>
                  <a:srgbClr val="0070C0"/>
                </a:solidFill>
                <a:latin typeface="Times New Roman" panose="02020603050405020304" pitchFamily="18" charset="0"/>
                <a:cs typeface="Times New Roman" panose="02020603050405020304" pitchFamily="18" charset="0"/>
              </a:rPr>
              <a:t>有关和粗糙程度有关。</a:t>
            </a:r>
            <a:endParaRPr lang="en-US" altLang="zh-CN" sz="2400" b="1" dirty="0">
              <a:solidFill>
                <a:srgbClr val="0070C0"/>
              </a:solidFill>
              <a:latin typeface="Times New Roman" panose="02020603050405020304" pitchFamily="18" charset="0"/>
              <a:cs typeface="Times New Roman" panose="02020603050405020304" pitchFamily="18" charset="0"/>
            </a:endParaRPr>
          </a:p>
        </p:txBody>
      </p:sp>
      <p:grpSp>
        <p:nvGrpSpPr>
          <p:cNvPr id="5" name="组合 4"/>
          <p:cNvGrpSpPr/>
          <p:nvPr/>
        </p:nvGrpSpPr>
        <p:grpSpPr>
          <a:xfrm>
            <a:off x="3000448" y="2420888"/>
            <a:ext cx="2487368" cy="608889"/>
            <a:chOff x="2896794" y="5719423"/>
            <a:chExt cx="2952750" cy="935037"/>
          </a:xfrm>
        </p:grpSpPr>
        <p:sp>
          <p:nvSpPr>
            <p:cNvPr id="6" name="矩形 5"/>
            <p:cNvSpPr/>
            <p:nvPr/>
          </p:nvSpPr>
          <p:spPr>
            <a:xfrm>
              <a:off x="2896794" y="5719423"/>
              <a:ext cx="2952750" cy="935037"/>
            </a:xfrm>
            <a:prstGeom prst="rect">
              <a:avLst/>
            </a:prstGeom>
            <a:noFill/>
            <a:ln w="57150" cap="flat" cmpd="sng" algn="ctr">
              <a:solidFill>
                <a:srgbClr val="FF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endParaRPr>
            </a:p>
          </p:txBody>
        </p:sp>
        <p:sp>
          <p:nvSpPr>
            <p:cNvPr id="7" name="TextBox 1"/>
            <p:cNvSpPr txBox="1">
              <a:spLocks noChangeArrowheads="1"/>
            </p:cNvSpPr>
            <p:nvPr/>
          </p:nvSpPr>
          <p:spPr bwMode="auto">
            <a:xfrm>
              <a:off x="3041257" y="5833725"/>
              <a:ext cx="2572337" cy="6980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smtClean="0">
                  <a:ln>
                    <a:noFill/>
                  </a:ln>
                  <a:solidFill>
                    <a:srgbClr val="000000"/>
                  </a:solidFill>
                  <a:effectLst/>
                  <a:uLnTx/>
                  <a:uFillTx/>
                  <a:latin typeface="Times New Roman" pitchFamily="18" charset="0"/>
                  <a:ea typeface="宋体" pitchFamily="2" charset="-122"/>
                  <a:cs typeface="Times New Roman" pitchFamily="18" charset="0"/>
                </a:rPr>
                <a:t>    </a:t>
              </a:r>
              <a:r>
                <a:rPr kumimoji="0" lang="en-US" altLang="zh-CN" sz="2800" b="1" i="1" u="none" strike="noStrike" kern="0" cap="none" spc="0" normalizeH="0" baseline="0" noProof="0" dirty="0" smtClean="0">
                  <a:ln>
                    <a:noFill/>
                  </a:ln>
                  <a:solidFill>
                    <a:srgbClr val="000000"/>
                  </a:solidFill>
                  <a:effectLst/>
                  <a:uLnTx/>
                  <a:uFillTx/>
                  <a:latin typeface="Times New Roman" pitchFamily="18" charset="0"/>
                  <a:ea typeface="宋体" pitchFamily="2" charset="-122"/>
                  <a:cs typeface="Times New Roman" pitchFamily="18" charset="0"/>
                </a:rPr>
                <a:t>f</a:t>
              </a:r>
              <a:r>
                <a:rPr kumimoji="0" lang="zh-CN" altLang="en-US" sz="2800" b="1" i="0" u="none" strike="noStrike" kern="0" cap="none" spc="0" normalizeH="0" baseline="-25000" noProof="0" dirty="0" smtClean="0">
                  <a:ln>
                    <a:noFill/>
                  </a:ln>
                  <a:solidFill>
                    <a:srgbClr val="000000"/>
                  </a:solidFill>
                  <a:effectLst/>
                  <a:uLnTx/>
                  <a:uFillTx/>
                  <a:latin typeface="Times New Roman" pitchFamily="18" charset="0"/>
                  <a:ea typeface="宋体" pitchFamily="2" charset="-122"/>
                  <a:cs typeface="Times New Roman" pitchFamily="18" charset="0"/>
                </a:rPr>
                <a:t>滑</a:t>
              </a:r>
              <a:r>
                <a:rPr kumimoji="0" lang="en-US" altLang="zh-CN" sz="2800" b="1" i="0" u="none" strike="noStrike" kern="0" cap="none" spc="0" normalizeH="0" baseline="0" noProof="0" dirty="0" smtClean="0">
                  <a:ln>
                    <a:noFill/>
                  </a:ln>
                  <a:solidFill>
                    <a:srgbClr val="000000"/>
                  </a:solidFill>
                  <a:effectLst/>
                  <a:uLnTx/>
                  <a:uFillTx/>
                  <a:latin typeface="Times New Roman" pitchFamily="18" charset="0"/>
                  <a:ea typeface="宋体" pitchFamily="2" charset="-122"/>
                  <a:cs typeface="Times New Roman" pitchFamily="18" charset="0"/>
                </a:rPr>
                <a:t>=</a:t>
              </a:r>
              <a:r>
                <a:rPr kumimoji="0" lang="el-GR" altLang="zh-CN" sz="2800" b="1" i="1" u="none" strike="noStrike" kern="0" cap="none" spc="0" normalizeH="0" baseline="0" noProof="0" dirty="0" smtClean="0">
                  <a:ln>
                    <a:noFill/>
                  </a:ln>
                  <a:solidFill>
                    <a:srgbClr val="000000"/>
                  </a:solidFill>
                  <a:effectLst/>
                  <a:uLnTx/>
                  <a:uFillTx/>
                  <a:latin typeface="Times New Roman" pitchFamily="18" charset="0"/>
                  <a:ea typeface="宋体" pitchFamily="2" charset="-122"/>
                  <a:cs typeface="Times New Roman" pitchFamily="18" charset="0"/>
                </a:rPr>
                <a:t>μ</a:t>
              </a:r>
              <a:r>
                <a:rPr kumimoji="0" lang="en-US" altLang="zh-CN" sz="2800" b="1" i="1" u="none" strike="noStrike" kern="0" cap="none" spc="0" normalizeH="0" baseline="0" noProof="0" dirty="0" smtClean="0">
                  <a:ln>
                    <a:noFill/>
                  </a:ln>
                  <a:solidFill>
                    <a:srgbClr val="000000"/>
                  </a:solidFill>
                  <a:effectLst/>
                  <a:uLnTx/>
                  <a:uFillTx/>
                  <a:latin typeface="Times New Roman" pitchFamily="18" charset="0"/>
                  <a:ea typeface="宋体" pitchFamily="2" charset="-122"/>
                  <a:cs typeface="Times New Roman" pitchFamily="18" charset="0"/>
                </a:rPr>
                <a:t>N</a:t>
              </a:r>
              <a:endParaRPr kumimoji="0" lang="zh-CN" altLang="en-US" sz="2800" b="1" i="1" u="none" strike="noStrike" kern="0" cap="none" spc="0" normalizeH="0" baseline="0" noProof="0" dirty="0" smtClean="0">
                <a:ln>
                  <a:noFill/>
                </a:ln>
                <a:solidFill>
                  <a:srgbClr val="000000"/>
                </a:solidFill>
                <a:effectLst/>
                <a:uLnTx/>
                <a:uFillTx/>
                <a:latin typeface="Times New Roman" pitchFamily="18" charset="0"/>
                <a:ea typeface="宋体" pitchFamily="2" charset="-122"/>
                <a:cs typeface="Times New Roman" pitchFamily="18" charset="0"/>
              </a:endParaRPr>
            </a:p>
          </p:txBody>
        </p:sp>
      </p:grpSp>
      <p:sp>
        <p:nvSpPr>
          <p:cNvPr id="4" name="椭圆 3"/>
          <p:cNvSpPr/>
          <p:nvPr/>
        </p:nvSpPr>
        <p:spPr>
          <a:xfrm>
            <a:off x="4283968" y="2495321"/>
            <a:ext cx="354266" cy="53445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8714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down)">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wipe(down)">
                                      <p:cBhvr>
                                        <p:cTn id="29" dur="500"/>
                                        <p:tgtEl>
                                          <p:spTgt spid="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TextBox 2"/>
          <p:cNvSpPr txBox="1"/>
          <p:nvPr/>
        </p:nvSpPr>
        <p:spPr>
          <a:xfrm>
            <a:off x="179512" y="980728"/>
            <a:ext cx="8784976" cy="2012859"/>
          </a:xfrm>
          <a:prstGeom prst="rect">
            <a:avLst/>
          </a:prstGeom>
          <a:noFill/>
        </p:spPr>
        <p:txBody>
          <a:bodyPr wrap="square" rtlCol="0">
            <a:spAutoFit/>
          </a:bodyPr>
          <a:lstStyle/>
          <a:p>
            <a:pPr>
              <a:lnSpc>
                <a:spcPct val="130000"/>
              </a:lnSpc>
            </a:pPr>
            <a:r>
              <a:rPr lang="zh-CN" altLang="en-US" sz="2400" b="1" dirty="0" smtClean="0">
                <a:solidFill>
                  <a:srgbClr val="000000"/>
                </a:solidFill>
                <a:latin typeface="Arial" panose="020B0604020202020204" pitchFamily="34" charset="0"/>
                <a:ea typeface="微软雅黑" panose="020B0503020204020204" pitchFamily="34" charset="-122"/>
              </a:rPr>
              <a:t>说明：</a:t>
            </a:r>
            <a:endParaRPr lang="en-US" altLang="zh-CN" sz="2400" b="1" dirty="0" smtClean="0">
              <a:solidFill>
                <a:srgbClr val="000000"/>
              </a:solidFill>
              <a:latin typeface="Arial" panose="020B0604020202020204" pitchFamily="34" charset="0"/>
              <a:ea typeface="微软雅黑" panose="020B0503020204020204" pitchFamily="34" charset="-122"/>
            </a:endParaRPr>
          </a:p>
          <a:p>
            <a:pPr>
              <a:lnSpc>
                <a:spcPct val="130000"/>
              </a:lnSpc>
            </a:pPr>
            <a:r>
              <a:rPr lang="zh-CN" altLang="en-US" sz="2400" b="1" dirty="0" smtClean="0">
                <a:solidFill>
                  <a:srgbClr val="000000"/>
                </a:solidFill>
                <a:latin typeface="Arial" panose="020B0604020202020204" pitchFamily="34" charset="0"/>
                <a:ea typeface="微软雅黑" panose="020B0503020204020204" pitchFamily="34" charset="-122"/>
              </a:rPr>
              <a:t>        当相对速度在一定限度内，滑动摩擦系数近似的与速度的大小无关，与宏观接触面积的大小也无关，它只与摩擦材料、表面光滑程度、干湿程度、表面温度等有关。</a:t>
            </a:r>
          </a:p>
        </p:txBody>
      </p:sp>
      <p:grpSp>
        <p:nvGrpSpPr>
          <p:cNvPr id="11" name="组合 10"/>
          <p:cNvGrpSpPr/>
          <p:nvPr/>
        </p:nvGrpSpPr>
        <p:grpSpPr>
          <a:xfrm>
            <a:off x="395536" y="2996953"/>
            <a:ext cx="3456384" cy="3132368"/>
            <a:chOff x="2483768" y="2996953"/>
            <a:chExt cx="3456384" cy="3132368"/>
          </a:xfrm>
        </p:grpSpPr>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2996953"/>
              <a:ext cx="2540141"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483768" y="5748511"/>
              <a:ext cx="3456384" cy="380810"/>
            </a:xfrm>
            <a:prstGeom prst="rect">
              <a:avLst/>
            </a:prstGeom>
            <a:noFill/>
          </p:spPr>
          <p:txBody>
            <a:bodyPr wrap="square" rtlCol="0">
              <a:spAutoFit/>
            </a:bodyPr>
            <a:lstStyle/>
            <a:p>
              <a:pPr>
                <a:lnSpc>
                  <a:spcPct val="130000"/>
                </a:lnSpc>
              </a:pPr>
              <a:r>
                <a:rPr lang="zh-CN" altLang="en-US" sz="1600" b="1" dirty="0">
                  <a:solidFill>
                    <a:srgbClr val="000000"/>
                  </a:solidFill>
                  <a:latin typeface="Arial" panose="020B0604020202020204" pitchFamily="34" charset="0"/>
                  <a:ea typeface="微软雅黑" panose="020B0503020204020204" pitchFamily="34" charset="-122"/>
                </a:rPr>
                <a:t>（新概念物理读本</a:t>
              </a:r>
              <a:r>
                <a:rPr lang="en-US" altLang="zh-CN" sz="1600" b="1" dirty="0">
                  <a:solidFill>
                    <a:srgbClr val="000000"/>
                  </a:solidFill>
                  <a:latin typeface="Arial" panose="020B0604020202020204" pitchFamily="34" charset="0"/>
                  <a:ea typeface="微软雅黑" panose="020B0503020204020204" pitchFamily="34" charset="-122"/>
                </a:rPr>
                <a:t>83</a:t>
              </a:r>
              <a:r>
                <a:rPr lang="zh-CN" altLang="en-US" sz="1600" b="1" dirty="0" smtClean="0">
                  <a:solidFill>
                    <a:srgbClr val="000000"/>
                  </a:solidFill>
                  <a:latin typeface="Arial" panose="020B0604020202020204" pitchFamily="34" charset="0"/>
                  <a:ea typeface="微软雅黑" panose="020B0503020204020204" pitchFamily="34" charset="-122"/>
                </a:rPr>
                <a:t>页）</a:t>
              </a:r>
            </a:p>
          </p:txBody>
        </p:sp>
      </p:grpSp>
      <p:cxnSp>
        <p:nvCxnSpPr>
          <p:cNvPr id="13" name="直接连接符 12"/>
          <p:cNvCxnSpPr/>
          <p:nvPr/>
        </p:nvCxnSpPr>
        <p:spPr>
          <a:xfrm>
            <a:off x="899592" y="1987157"/>
            <a:ext cx="367240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475656" y="2420888"/>
            <a:ext cx="4032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707904" y="2996952"/>
            <a:ext cx="1731564" cy="461665"/>
          </a:xfrm>
          <a:prstGeom prst="rect">
            <a:avLst/>
          </a:prstGeom>
        </p:spPr>
        <p:txBody>
          <a:bodyPr wrap="none">
            <a:spAutoFit/>
          </a:bodyPr>
          <a:lstStyle/>
          <a:p>
            <a:r>
              <a:rPr lang="zh-CN" altLang="en-US" sz="2400" b="1" dirty="0" smtClean="0">
                <a:solidFill>
                  <a:srgbClr val="0070C0"/>
                </a:solidFill>
                <a:latin typeface="Calibri"/>
                <a:ea typeface="宋体"/>
              </a:rPr>
              <a:t>“凹凸说”</a:t>
            </a:r>
            <a:endParaRPr lang="zh-CN" altLang="en-US" sz="3600" b="1" dirty="0">
              <a:solidFill>
                <a:srgbClr val="0070C0"/>
              </a:solidFill>
            </a:endParaRPr>
          </a:p>
        </p:txBody>
      </p:sp>
      <p:sp>
        <p:nvSpPr>
          <p:cNvPr id="20" name="矩形 19"/>
          <p:cNvSpPr/>
          <p:nvPr/>
        </p:nvSpPr>
        <p:spPr>
          <a:xfrm>
            <a:off x="3722931" y="3611017"/>
            <a:ext cx="1731564" cy="461665"/>
          </a:xfrm>
          <a:prstGeom prst="rect">
            <a:avLst/>
          </a:prstGeom>
        </p:spPr>
        <p:txBody>
          <a:bodyPr wrap="none">
            <a:spAutoFit/>
          </a:bodyPr>
          <a:lstStyle/>
          <a:p>
            <a:r>
              <a:rPr lang="zh-CN" altLang="en-US" sz="2400" b="1" dirty="0" smtClean="0">
                <a:solidFill>
                  <a:srgbClr val="0070C0"/>
                </a:solidFill>
                <a:latin typeface="Calibri"/>
                <a:ea typeface="宋体"/>
              </a:rPr>
              <a:t>“分子说”</a:t>
            </a:r>
            <a:endParaRPr lang="zh-CN" altLang="en-US" sz="3600" b="1" dirty="0">
              <a:solidFill>
                <a:srgbClr val="0070C0"/>
              </a:solidFill>
            </a:endParaRPr>
          </a:p>
        </p:txBody>
      </p:sp>
      <p:sp>
        <p:nvSpPr>
          <p:cNvPr id="21" name="右大括号 20"/>
          <p:cNvSpPr/>
          <p:nvPr/>
        </p:nvSpPr>
        <p:spPr>
          <a:xfrm>
            <a:off x="5336308" y="3164088"/>
            <a:ext cx="216024" cy="61406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5713195" y="3321858"/>
            <a:ext cx="2350323" cy="461665"/>
          </a:xfrm>
          <a:prstGeom prst="rect">
            <a:avLst/>
          </a:prstGeom>
        </p:spPr>
        <p:txBody>
          <a:bodyPr wrap="none">
            <a:spAutoFit/>
          </a:bodyPr>
          <a:lstStyle/>
          <a:p>
            <a:r>
              <a:rPr lang="zh-CN" altLang="en-US" sz="2400" b="1" dirty="0" smtClean="0">
                <a:solidFill>
                  <a:srgbClr val="0070C0"/>
                </a:solidFill>
                <a:latin typeface="Calibri"/>
                <a:ea typeface="宋体"/>
              </a:rPr>
              <a:t>“现代粘合说”</a:t>
            </a:r>
            <a:endParaRPr lang="zh-CN" altLang="en-US" sz="3600" b="1" dirty="0">
              <a:solidFill>
                <a:srgbClr val="0070C0"/>
              </a:solidFill>
            </a:endParaRPr>
          </a:p>
        </p:txBody>
      </p:sp>
      <p:sp>
        <p:nvSpPr>
          <p:cNvPr id="24" name="矩形 23"/>
          <p:cNvSpPr/>
          <p:nvPr/>
        </p:nvSpPr>
        <p:spPr>
          <a:xfrm>
            <a:off x="3451288" y="4581128"/>
            <a:ext cx="5255752" cy="1015663"/>
          </a:xfrm>
          <a:prstGeom prst="rect">
            <a:avLst/>
          </a:prstGeom>
          <a:ln w="57150">
            <a:solidFill>
              <a:srgbClr val="00B050"/>
            </a:solidFill>
            <a:prstDash val="sysDot"/>
          </a:ln>
        </p:spPr>
        <p:txBody>
          <a:bodyPr wrap="square">
            <a:spAutoFit/>
          </a:bodyPr>
          <a:lstStyle/>
          <a:p>
            <a:r>
              <a:rPr lang="zh-CN" altLang="en-US" sz="2000" b="1" dirty="0" smtClean="0">
                <a:solidFill>
                  <a:srgbClr val="000000"/>
                </a:solidFill>
                <a:latin typeface="Calibri"/>
                <a:ea typeface="宋体"/>
              </a:rPr>
              <a:t>“粗糙表面”与“光滑表面”是历史的产物，意思是：“粗糙”指有摩擦，“光滑”指无摩擦，是一种理想模型。</a:t>
            </a:r>
            <a:endParaRPr lang="zh-CN" altLang="en-US" sz="3200" b="1" dirty="0">
              <a:solidFill>
                <a:srgbClr val="000000"/>
              </a:solidFill>
            </a:endParaRPr>
          </a:p>
        </p:txBody>
      </p:sp>
      <p:sp>
        <p:nvSpPr>
          <p:cNvPr id="25" name="TextBox 24"/>
          <p:cNvSpPr txBox="1"/>
          <p:nvPr/>
        </p:nvSpPr>
        <p:spPr>
          <a:xfrm>
            <a:off x="4355976" y="5805265"/>
            <a:ext cx="4392488" cy="380810"/>
          </a:xfrm>
          <a:prstGeom prst="rect">
            <a:avLst/>
          </a:prstGeom>
          <a:noFill/>
        </p:spPr>
        <p:txBody>
          <a:bodyPr wrap="square" rtlCol="0">
            <a:spAutoFit/>
          </a:bodyPr>
          <a:lstStyle/>
          <a:p>
            <a:pPr>
              <a:lnSpc>
                <a:spcPct val="130000"/>
              </a:lnSpc>
            </a:pPr>
            <a:r>
              <a:rPr lang="en-US" altLang="zh-CN" sz="1600" b="1" dirty="0" smtClean="0">
                <a:solidFill>
                  <a:srgbClr val="000000"/>
                </a:solidFill>
                <a:latin typeface="Arial" panose="020B0604020202020204" pitchFamily="34" charset="0"/>
                <a:ea typeface="微软雅黑" panose="020B0503020204020204" pitchFamily="34" charset="-122"/>
              </a:rPr>
              <a:t>《</a:t>
            </a:r>
            <a:r>
              <a:rPr lang="zh-CN" altLang="en-US" sz="1600" b="1" dirty="0" smtClean="0">
                <a:solidFill>
                  <a:srgbClr val="000000"/>
                </a:solidFill>
                <a:latin typeface="Arial" panose="020B0604020202020204" pitchFamily="34" charset="0"/>
                <a:ea typeface="微软雅黑" panose="020B0503020204020204" pitchFamily="34" charset="-122"/>
              </a:rPr>
              <a:t>高中物理专题分析</a:t>
            </a:r>
            <a:r>
              <a:rPr lang="en-US" altLang="zh-CN" sz="1600" b="1" dirty="0" smtClean="0">
                <a:solidFill>
                  <a:srgbClr val="000000"/>
                </a:solidFill>
                <a:latin typeface="Arial" panose="020B0604020202020204" pitchFamily="34" charset="0"/>
                <a:ea typeface="微软雅黑" panose="020B0503020204020204" pitchFamily="34" charset="-122"/>
              </a:rPr>
              <a:t>》</a:t>
            </a:r>
            <a:r>
              <a:rPr lang="zh-CN" altLang="en-US" sz="1600" b="1" dirty="0" smtClean="0">
                <a:solidFill>
                  <a:srgbClr val="000000"/>
                </a:solidFill>
                <a:latin typeface="Arial" panose="020B0604020202020204" pitchFamily="34" charset="0"/>
                <a:ea typeface="微软雅黑" panose="020B0503020204020204" pitchFamily="34" charset="-122"/>
              </a:rPr>
              <a:t>战永杰、彭家骥</a:t>
            </a:r>
          </a:p>
        </p:txBody>
      </p:sp>
    </p:spTree>
    <p:extLst>
      <p:ext uri="{BB962C8B-B14F-4D97-AF65-F5344CB8AC3E}">
        <p14:creationId xmlns:p14="http://schemas.microsoft.com/office/powerpoint/2010/main" val="6873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arn(inVertic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arn(inVertical)">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animBg="1"/>
      <p:bldP spid="23" grpId="0"/>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smtClean="0"/>
              <a:t>力的合成与分解</a:t>
            </a:r>
            <a:endParaRPr lang="zh-CN" altLang="en-US" sz="3600" b="1" dirty="0"/>
          </a:p>
        </p:txBody>
      </p:sp>
      <p:sp>
        <p:nvSpPr>
          <p:cNvPr id="3" name="TextBox 2"/>
          <p:cNvSpPr txBox="1"/>
          <p:nvPr/>
        </p:nvSpPr>
        <p:spPr>
          <a:xfrm>
            <a:off x="297451" y="1250235"/>
            <a:ext cx="8640960" cy="2012859"/>
          </a:xfrm>
          <a:prstGeom prst="rect">
            <a:avLst/>
          </a:prstGeom>
          <a:noFill/>
        </p:spPr>
        <p:txBody>
          <a:bodyPr wrap="square" rtlCol="0">
            <a:spAutoFit/>
          </a:bodyPr>
          <a:lstStyle/>
          <a:p>
            <a:pPr>
              <a:lnSpc>
                <a:spcPct val="130000"/>
              </a:lnSpc>
            </a:pPr>
            <a:r>
              <a:rPr lang="en-US" altLang="zh-CN" sz="2400" dirty="0" smtClean="0">
                <a:solidFill>
                  <a:srgbClr val="000000"/>
                </a:solidFill>
                <a:latin typeface="Arial" panose="020B0604020202020204" pitchFamily="34" charset="0"/>
                <a:ea typeface="微软雅黑" panose="020B0503020204020204" pitchFamily="34" charset="-122"/>
              </a:rPr>
              <a:t>1</a:t>
            </a:r>
            <a:r>
              <a:rPr lang="zh-CN" altLang="en-US" sz="2400" dirty="0" smtClean="0">
                <a:solidFill>
                  <a:srgbClr val="000000"/>
                </a:solidFill>
                <a:latin typeface="Arial" panose="020B0604020202020204" pitchFamily="34" charset="0"/>
                <a:ea typeface="微软雅黑" panose="020B0503020204020204" pitchFamily="34" charset="-122"/>
              </a:rPr>
              <a:t>、平行四边形定则是矢量加法与减法运算的基本法则，力是矢量，所以力的合成与分解也遵循平行四边形定则。学会这一数学工具是本节课的重点内容，也是力学部分的基石。</a:t>
            </a:r>
            <a:endParaRPr lang="en-US" altLang="zh-CN" sz="2400" dirty="0" smtClean="0">
              <a:solidFill>
                <a:srgbClr val="000000"/>
              </a:solidFill>
              <a:latin typeface="Arial" panose="020B0604020202020204" pitchFamily="34" charset="0"/>
              <a:ea typeface="微软雅黑" panose="020B0503020204020204" pitchFamily="34" charset="-122"/>
            </a:endParaRPr>
          </a:p>
          <a:p>
            <a:pPr>
              <a:lnSpc>
                <a:spcPct val="130000"/>
              </a:lnSpc>
            </a:pPr>
            <a:r>
              <a:rPr lang="en-US" altLang="zh-CN" sz="2400" dirty="0" smtClean="0">
                <a:solidFill>
                  <a:srgbClr val="000000"/>
                </a:solidFill>
                <a:latin typeface="Arial" panose="020B0604020202020204" pitchFamily="34" charset="0"/>
                <a:ea typeface="微软雅黑" panose="020B0503020204020204" pitchFamily="34" charset="-122"/>
              </a:rPr>
              <a:t>2</a:t>
            </a:r>
            <a:r>
              <a:rPr lang="zh-CN" altLang="en-US" sz="2400" dirty="0" smtClean="0">
                <a:solidFill>
                  <a:srgbClr val="000000"/>
                </a:solidFill>
                <a:latin typeface="Arial" panose="020B0604020202020204" pitchFamily="34" charset="0"/>
                <a:ea typeface="微软雅黑" panose="020B0503020204020204" pitchFamily="34" charset="-122"/>
              </a:rPr>
              <a:t>、理解合力与分力的关系是等效替代的思想。</a:t>
            </a:r>
          </a:p>
        </p:txBody>
      </p:sp>
      <p:sp>
        <p:nvSpPr>
          <p:cNvPr id="4" name="矩形 3"/>
          <p:cNvSpPr/>
          <p:nvPr/>
        </p:nvSpPr>
        <p:spPr>
          <a:xfrm>
            <a:off x="4211960" y="2762403"/>
            <a:ext cx="2160240" cy="43204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txBox="1">
            <a:spLocks/>
          </p:cNvSpPr>
          <p:nvPr/>
        </p:nvSpPr>
        <p:spPr bwMode="auto">
          <a:xfrm>
            <a:off x="503131" y="3253344"/>
            <a:ext cx="8101317" cy="87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zh-CN" altLang="zh-CN" sz="2400" b="1" i="0" u="none" strike="noStrike" kern="0" cap="none" spc="0" normalizeH="0" baseline="0" noProof="0" dirty="0" smtClean="0">
                <a:ln>
                  <a:noFill/>
                </a:ln>
                <a:solidFill>
                  <a:srgbClr val="000000"/>
                </a:solidFill>
                <a:effectLst/>
                <a:uLnTx/>
                <a:uFillTx/>
                <a:latin typeface="Calibri"/>
                <a:ea typeface="宋体"/>
                <a:cs typeface="+mn-cs"/>
              </a:rPr>
              <a:t>说法一：一个力分解成两个分力，则两个分力是合力的两个作用效果</a:t>
            </a:r>
            <a:r>
              <a:rPr kumimoji="0" lang="zh-CN" altLang="en-US" sz="2400" b="1" i="0" u="none" strike="noStrike" kern="0" cap="none" spc="0" normalizeH="0" baseline="0" noProof="0" dirty="0" smtClean="0">
                <a:ln>
                  <a:noFill/>
                </a:ln>
                <a:solidFill>
                  <a:srgbClr val="000000"/>
                </a:solidFill>
                <a:effectLst/>
                <a:uLnTx/>
                <a:uFillTx/>
                <a:latin typeface="Calibri"/>
                <a:ea typeface="宋体"/>
                <a:cs typeface="+mn-cs"/>
              </a:rPr>
              <a:t>。</a:t>
            </a:r>
            <a:endParaRPr kumimoji="0" lang="en-US" altLang="zh-CN" sz="2400" b="1" i="0" u="none" strike="noStrike" kern="0" cap="none" spc="0" normalizeH="0" baseline="0" noProof="0" dirty="0" smtClean="0">
              <a:ln>
                <a:noFill/>
              </a:ln>
              <a:solidFill>
                <a:srgbClr val="000000"/>
              </a:solidFill>
              <a:effectLst/>
              <a:uLnTx/>
              <a:uFillTx/>
              <a:latin typeface="Calibri"/>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endParaRPr kumimoji="0" lang="zh-CN" altLang="zh-CN" sz="2400" b="1" i="0" u="none" strike="noStrike" kern="0" cap="none" spc="0" normalizeH="0" baseline="0" noProof="0" dirty="0" smtClean="0">
              <a:ln>
                <a:noFill/>
              </a:ln>
              <a:solidFill>
                <a:srgbClr val="000000"/>
              </a:solidFill>
              <a:effectLst/>
              <a:uLnTx/>
              <a:uFillTx/>
              <a:latin typeface="Calibri"/>
              <a:ea typeface="宋体"/>
              <a:cs typeface="+mn-cs"/>
            </a:endParaRPr>
          </a:p>
        </p:txBody>
      </p:sp>
      <p:sp>
        <p:nvSpPr>
          <p:cNvPr id="7" name="矩形 6"/>
          <p:cNvSpPr/>
          <p:nvPr/>
        </p:nvSpPr>
        <p:spPr>
          <a:xfrm>
            <a:off x="864096" y="4112030"/>
            <a:ext cx="7884368" cy="812530"/>
          </a:xfrm>
          <a:prstGeom prst="rect">
            <a:avLst/>
          </a:prstGeom>
        </p:spPr>
        <p:txBody>
          <a:bodyPr wrap="square">
            <a:spAutoFit/>
          </a:bodyPr>
          <a:lstStyle/>
          <a:p>
            <a:pPr lvl="0" fontAlgn="base">
              <a:lnSpc>
                <a:spcPct val="90000"/>
              </a:lnSpc>
              <a:spcBef>
                <a:spcPct val="0"/>
              </a:spcBef>
              <a:spcAft>
                <a:spcPct val="0"/>
              </a:spcAft>
            </a:pPr>
            <a:r>
              <a:rPr lang="zh-CN" altLang="en-US" sz="2800" dirty="0" smtClean="0">
                <a:solidFill>
                  <a:srgbClr val="FF0000"/>
                </a:solidFill>
                <a:latin typeface="Arial" pitchFamily="34" charset="0"/>
                <a:ea typeface="宋体" pitchFamily="2" charset="-122"/>
              </a:rPr>
              <a:t>         </a:t>
            </a:r>
            <a:r>
              <a:rPr lang="zh-CN" altLang="en-US" sz="2800" b="1" dirty="0" smtClean="0">
                <a:solidFill>
                  <a:srgbClr val="FF0000"/>
                </a:solidFill>
                <a:latin typeface="Arial" pitchFamily="34" charset="0"/>
                <a:ea typeface="宋体" pitchFamily="2" charset="-122"/>
              </a:rPr>
              <a:t>√</a:t>
            </a:r>
            <a:r>
              <a:rPr lang="zh-CN" altLang="en-US" sz="2400" b="1" dirty="0" smtClean="0">
                <a:solidFill>
                  <a:srgbClr val="000000"/>
                </a:solidFill>
                <a:latin typeface="Arial" pitchFamily="34" charset="0"/>
                <a:ea typeface="宋体" pitchFamily="2" charset="-122"/>
              </a:rPr>
              <a:t>合力</a:t>
            </a:r>
            <a:r>
              <a:rPr lang="zh-CN" altLang="en-US" sz="2400" b="1" dirty="0">
                <a:solidFill>
                  <a:srgbClr val="000000"/>
                </a:solidFill>
                <a:latin typeface="Arial" pitchFamily="34" charset="0"/>
                <a:ea typeface="宋体" pitchFamily="2" charset="-122"/>
              </a:rPr>
              <a:t>只有一个作用效果；合力的作用效果与两个分力共同作用的效果等效。</a:t>
            </a:r>
          </a:p>
        </p:txBody>
      </p:sp>
    </p:spTree>
    <p:extLst>
      <p:ext uri="{BB962C8B-B14F-4D97-AF65-F5344CB8AC3E}">
        <p14:creationId xmlns:p14="http://schemas.microsoft.com/office/powerpoint/2010/main" val="129113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p:cNvSpPr>
          <p:nvPr/>
        </p:nvSpPr>
        <p:spPr bwMode="auto">
          <a:xfrm>
            <a:off x="323528" y="908720"/>
            <a:ext cx="84963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zh-CN" altLang="zh-CN" sz="2400" b="1" i="0" u="none" strike="noStrike" kern="0" cap="none" spc="0" normalizeH="0" baseline="0" noProof="0" dirty="0" smtClean="0">
                <a:ln>
                  <a:noFill/>
                </a:ln>
                <a:solidFill>
                  <a:srgbClr val="000000"/>
                </a:solidFill>
                <a:effectLst/>
                <a:uLnTx/>
                <a:uFillTx/>
                <a:latin typeface="Calibri"/>
                <a:ea typeface="宋体"/>
                <a:cs typeface="+mn-cs"/>
              </a:rPr>
              <a:t>说法二：合力的作用效果与两个分力共同作用的效果</a:t>
            </a:r>
            <a:r>
              <a:rPr kumimoji="0" lang="zh-CN" altLang="zh-CN" sz="2400" b="1" i="0" u="none" strike="noStrike" kern="0" cap="none" spc="0" normalizeH="0" baseline="0" noProof="0" dirty="0" smtClean="0">
                <a:ln>
                  <a:noFill/>
                </a:ln>
                <a:solidFill>
                  <a:srgbClr val="FF0000"/>
                </a:solidFill>
                <a:effectLst/>
                <a:uLnTx/>
                <a:uFillTx/>
                <a:latin typeface="Calibri"/>
                <a:ea typeface="宋体"/>
                <a:cs typeface="+mn-cs"/>
              </a:rPr>
              <a:t>总是相同</a:t>
            </a:r>
            <a:r>
              <a:rPr kumimoji="0" lang="zh-CN" altLang="zh-CN" sz="2400" b="1" i="0" u="none" strike="noStrike" kern="0" cap="none" spc="0" normalizeH="0" baseline="0" noProof="0" dirty="0" smtClean="0">
                <a:ln>
                  <a:noFill/>
                </a:ln>
                <a:solidFill>
                  <a:srgbClr val="000000"/>
                </a:solidFill>
                <a:effectLst/>
                <a:uLnTx/>
                <a:uFillTx/>
                <a:latin typeface="Calibri"/>
                <a:ea typeface="宋体"/>
                <a:cs typeface="+mn-cs"/>
              </a:rPr>
              <a:t>的</a:t>
            </a:r>
            <a:r>
              <a:rPr kumimoji="0" lang="zh-CN" altLang="en-US" sz="2400" b="1" i="0" u="none" strike="noStrike" kern="0" cap="none" spc="0" normalizeH="0" baseline="0" noProof="0" dirty="0" smtClean="0">
                <a:ln>
                  <a:noFill/>
                </a:ln>
                <a:solidFill>
                  <a:srgbClr val="000000"/>
                </a:solidFill>
                <a:effectLst/>
                <a:uLnTx/>
                <a:uFillTx/>
                <a:latin typeface="Calibri"/>
                <a:ea typeface="宋体"/>
                <a:cs typeface="+mn-cs"/>
              </a:rPr>
              <a:t>。</a:t>
            </a:r>
            <a:endParaRPr kumimoji="0" lang="zh-CN" altLang="zh-CN" sz="2400" b="1" i="0" u="none" strike="noStrike" kern="0" cap="none" spc="0" normalizeH="0" baseline="0" noProof="0" dirty="0" smtClean="0">
              <a:ln>
                <a:noFill/>
              </a:ln>
              <a:solidFill>
                <a:srgbClr val="000000"/>
              </a:solidFill>
              <a:effectLst/>
              <a:uLnTx/>
              <a:uFillTx/>
              <a:latin typeface="Calibri"/>
              <a:ea typeface="宋体"/>
              <a:cs typeface="+mn-cs"/>
            </a:endParaRPr>
          </a:p>
        </p:txBody>
      </p:sp>
      <p:sp>
        <p:nvSpPr>
          <p:cNvPr id="4" name="Rectangle 3"/>
          <p:cNvSpPr>
            <a:spLocks noChangeArrowheads="1"/>
          </p:cNvSpPr>
          <p:nvPr/>
        </p:nvSpPr>
        <p:spPr bwMode="auto">
          <a:xfrm>
            <a:off x="685105" y="1700808"/>
            <a:ext cx="82073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Calibri" pitchFamily="34" charset="0"/>
                <a:ea typeface="宋体" pitchFamily="2" charset="-122"/>
              </a:defRPr>
            </a:lvl1pPr>
            <a:lvl2pPr marL="742950" indent="-285750" eaLnBrk="0" hangingPunct="0">
              <a:spcBef>
                <a:spcPct val="20000"/>
              </a:spcBef>
              <a:buChar char="–"/>
              <a:defRPr sz="2800">
                <a:solidFill>
                  <a:schemeClr val="tx1"/>
                </a:solidFill>
                <a:latin typeface="Calibri" pitchFamily="34" charset="0"/>
                <a:ea typeface="宋体" pitchFamily="2" charset="-122"/>
              </a:defRPr>
            </a:lvl2pPr>
            <a:lvl3pPr marL="1143000" indent="-228600" eaLnBrk="0" hangingPunct="0">
              <a:spcBef>
                <a:spcPct val="20000"/>
              </a:spcBef>
              <a:buChar char="•"/>
              <a:defRPr sz="2400">
                <a:solidFill>
                  <a:schemeClr val="tx1"/>
                </a:solidFill>
                <a:latin typeface="Calibri" pitchFamily="34" charset="0"/>
                <a:ea typeface="宋体" pitchFamily="2" charset="-122"/>
              </a:defRPr>
            </a:lvl3pPr>
            <a:lvl4pPr marL="1600200" indent="-228600" eaLnBrk="0" hangingPunct="0">
              <a:spcBef>
                <a:spcPct val="20000"/>
              </a:spcBef>
              <a:buChar char="–"/>
              <a:defRPr sz="2000">
                <a:solidFill>
                  <a:schemeClr val="tx1"/>
                </a:solidFill>
                <a:latin typeface="Calibri" pitchFamily="34" charset="0"/>
                <a:ea typeface="宋体" pitchFamily="2" charset="-122"/>
              </a:defRPr>
            </a:lvl4pPr>
            <a:lvl5pPr marL="2057400" indent="-228600" eaLnBrk="0" hangingPunct="0">
              <a:spcBef>
                <a:spcPct val="20000"/>
              </a:spcBef>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lvl="0" indent="0" eaLnBrk="1" fontAlgn="base" hangingPunct="1">
              <a:spcAft>
                <a:spcPct val="0"/>
              </a:spcAft>
              <a:buNone/>
            </a:pPr>
            <a:r>
              <a:rPr lang="zh-CN" altLang="en-US" sz="2800" b="1" dirty="0" smtClean="0">
                <a:solidFill>
                  <a:srgbClr val="FF0000"/>
                </a:solidFill>
                <a:latin typeface="Arial" pitchFamily="34" charset="0"/>
              </a:rPr>
              <a:t>          √</a:t>
            </a:r>
            <a:r>
              <a:rPr kumimoji="0" lang="zh-CN" altLang="en-US" sz="2400" b="1" i="0" u="none" strike="noStrike" kern="0" cap="none" spc="0" normalizeH="0" baseline="0" noProof="0" dirty="0" smtClean="0">
                <a:ln>
                  <a:noFill/>
                </a:ln>
                <a:solidFill>
                  <a:srgbClr val="000000"/>
                </a:solidFill>
                <a:effectLst/>
                <a:uLnTx/>
                <a:uFillTx/>
                <a:latin typeface="Calibri" pitchFamily="34" charset="0"/>
                <a:ea typeface="宋体" pitchFamily="2" charset="-122"/>
              </a:rPr>
              <a:t>合力的作用效果与两个分力共同作用的</a:t>
            </a:r>
            <a:r>
              <a:rPr kumimoji="0" lang="zh-CN" altLang="en-US" sz="2400" b="1" i="0" u="none" strike="noStrike" kern="0" cap="none" spc="0" normalizeH="0" baseline="0" noProof="0" dirty="0" smtClean="0">
                <a:ln>
                  <a:noFill/>
                </a:ln>
                <a:solidFill>
                  <a:srgbClr val="FF0000"/>
                </a:solidFill>
                <a:effectLst/>
                <a:uLnTx/>
                <a:uFillTx/>
                <a:latin typeface="Calibri" pitchFamily="34" charset="0"/>
                <a:ea typeface="宋体" pitchFamily="2" charset="-122"/>
              </a:rPr>
              <a:t>运动效果</a:t>
            </a:r>
            <a:r>
              <a:rPr kumimoji="0" lang="zh-CN" altLang="en-US" sz="2400" b="1" i="0" u="none" strike="noStrike" kern="0" cap="none" spc="0" normalizeH="0" baseline="0" noProof="0" dirty="0" smtClean="0">
                <a:ln>
                  <a:noFill/>
                </a:ln>
                <a:solidFill>
                  <a:srgbClr val="000000"/>
                </a:solidFill>
                <a:effectLst/>
                <a:uLnTx/>
                <a:uFillTx/>
                <a:latin typeface="Calibri" pitchFamily="34" charset="0"/>
                <a:ea typeface="宋体" pitchFamily="2" charset="-122"/>
              </a:rPr>
              <a:t>可以说是</a:t>
            </a:r>
            <a:r>
              <a:rPr kumimoji="0" lang="zh-CN" altLang="en-US" sz="2400" b="1" i="0" u="none" strike="noStrike" kern="0" cap="none" spc="0" normalizeH="0" baseline="0" noProof="0" dirty="0" smtClean="0">
                <a:ln>
                  <a:noFill/>
                </a:ln>
                <a:solidFill>
                  <a:srgbClr val="FF0000"/>
                </a:solidFill>
                <a:effectLst/>
                <a:uLnTx/>
                <a:uFillTx/>
                <a:latin typeface="Calibri" pitchFamily="34" charset="0"/>
                <a:ea typeface="宋体" pitchFamily="2" charset="-122"/>
              </a:rPr>
              <a:t>“相同的”，</a:t>
            </a:r>
            <a:r>
              <a:rPr kumimoji="0" lang="zh-CN" altLang="en-US" sz="2400" b="1" i="0" u="none" strike="noStrike" kern="0" cap="none" spc="0" normalizeH="0" baseline="0" noProof="0" dirty="0" smtClean="0">
                <a:ln>
                  <a:noFill/>
                </a:ln>
                <a:solidFill>
                  <a:srgbClr val="000000"/>
                </a:solidFill>
                <a:effectLst/>
                <a:uLnTx/>
                <a:uFillTx/>
                <a:latin typeface="Calibri" pitchFamily="34" charset="0"/>
                <a:ea typeface="宋体" pitchFamily="2" charset="-122"/>
              </a:rPr>
              <a:t>而形变的效果有时是</a:t>
            </a:r>
            <a:r>
              <a:rPr kumimoji="0" lang="zh-CN" altLang="en-US" sz="2400" b="1" i="0" u="none" strike="noStrike" kern="0" cap="none" spc="0" normalizeH="0" baseline="0" noProof="0" dirty="0" smtClean="0">
                <a:ln>
                  <a:noFill/>
                </a:ln>
                <a:solidFill>
                  <a:srgbClr val="FF0000"/>
                </a:solidFill>
                <a:effectLst/>
                <a:uLnTx/>
                <a:uFillTx/>
                <a:latin typeface="Calibri" pitchFamily="34" charset="0"/>
                <a:ea typeface="宋体" pitchFamily="2" charset="-122"/>
              </a:rPr>
              <a:t>“不相同的”。</a:t>
            </a:r>
            <a:endParaRPr kumimoji="0" lang="zh-CN" altLang="en-US" sz="2400" b="1" i="0" u="none" strike="noStrike" kern="0" cap="none" spc="0" normalizeH="0" baseline="0" noProof="0" dirty="0" smtClean="0">
              <a:ln>
                <a:noFill/>
              </a:ln>
              <a:solidFill>
                <a:srgbClr val="000000"/>
              </a:solidFill>
              <a:effectLst/>
              <a:uLnTx/>
              <a:uFillTx/>
              <a:latin typeface="Calibri" pitchFamily="34" charset="0"/>
              <a:ea typeface="宋体" pitchFamily="2" charset="-122"/>
            </a:endParaRPr>
          </a:p>
        </p:txBody>
      </p:sp>
      <p:pic>
        <p:nvPicPr>
          <p:cNvPr id="1331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189" t="34570" r="27303" b="20287"/>
          <a:stretch/>
        </p:blipFill>
        <p:spPr bwMode="auto">
          <a:xfrm>
            <a:off x="971601" y="2636912"/>
            <a:ext cx="6912768" cy="3855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连接符 6"/>
          <p:cNvCxnSpPr/>
          <p:nvPr/>
        </p:nvCxnSpPr>
        <p:spPr>
          <a:xfrm>
            <a:off x="1403648" y="2852936"/>
            <a:ext cx="640871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71601" y="3140968"/>
            <a:ext cx="446449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78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Effect transition="in" filter="barn(inVertical)">
                                      <p:cBhvr>
                                        <p:cTn id="17" dur="500"/>
                                        <p:tgtEl>
                                          <p:spTgt spid="133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dirty="0">
                <a:effectLst>
                  <a:outerShdw blurRad="38100" dist="38100" dir="2700000" algn="tl">
                    <a:srgbClr val="000000">
                      <a:alpha val="43137"/>
                    </a:srgbClr>
                  </a:outerShdw>
                </a:effectLst>
              </a:rPr>
              <a:t>【</a:t>
            </a:r>
            <a:r>
              <a:rPr lang="zh-CN" altLang="en-US" sz="3200" b="1" dirty="0">
                <a:effectLst>
                  <a:outerShdw blurRad="38100" dist="38100" dir="2700000" algn="tl">
                    <a:srgbClr val="000000">
                      <a:alpha val="43137"/>
                    </a:srgbClr>
                  </a:outerShdw>
                </a:effectLst>
              </a:rPr>
              <a:t>内容要求</a:t>
            </a:r>
            <a:r>
              <a:rPr lang="en-US" altLang="zh-CN" sz="3200" b="1" dirty="0">
                <a:effectLst>
                  <a:outerShdw blurRad="38100" dist="38100" dir="2700000" algn="tl">
                    <a:srgbClr val="000000">
                      <a:alpha val="43137"/>
                    </a:srgbClr>
                  </a:outerShdw>
                </a:effectLst>
              </a:rPr>
              <a:t>】 </a:t>
            </a:r>
            <a:endParaRPr lang="zh-CN" altLang="en-US" b="1" dirty="0">
              <a:effectLst>
                <a:outerShdw blurRad="38100" dist="38100" dir="2700000" algn="tl">
                  <a:srgbClr val="000000">
                    <a:alpha val="43137"/>
                  </a:srgbClr>
                </a:outerShdw>
              </a:effectLst>
            </a:endParaRPr>
          </a:p>
        </p:txBody>
      </p:sp>
      <p:sp>
        <p:nvSpPr>
          <p:cNvPr id="3" name="矩形 2"/>
          <p:cNvSpPr/>
          <p:nvPr/>
        </p:nvSpPr>
        <p:spPr>
          <a:xfrm>
            <a:off x="270474" y="1052736"/>
            <a:ext cx="4085502" cy="5324535"/>
          </a:xfrm>
          <a:prstGeom prst="rect">
            <a:avLst/>
          </a:prstGeom>
          <a:ln w="38100">
            <a:solidFill>
              <a:srgbClr val="C00000"/>
            </a:solidFill>
          </a:ln>
        </p:spPr>
        <p:txBody>
          <a:bodyPr wrap="square">
            <a:spAutoFit/>
          </a:bodyPr>
          <a:lstStyle/>
          <a:p>
            <a:r>
              <a:rPr lang="en-US" altLang="zh-CN" sz="2000" b="1" dirty="0" smtClean="0">
                <a:solidFill>
                  <a:srgbClr val="000000"/>
                </a:solidFill>
              </a:rPr>
              <a:t>1.2.1  </a:t>
            </a:r>
            <a:r>
              <a:rPr lang="zh-CN" altLang="en-US" sz="2000" b="1" dirty="0" smtClean="0">
                <a:solidFill>
                  <a:srgbClr val="000000"/>
                </a:solidFill>
              </a:rPr>
              <a:t>认识重力、弹力与摩擦力。通过实验，了解胡克定律。知道滑动摩擦和静摩擦 现象，能用动摩擦因数计算滑动摩擦力的大小。 </a:t>
            </a:r>
            <a:endParaRPr lang="en-US" altLang="zh-CN" sz="2000" b="1" dirty="0" smtClean="0">
              <a:solidFill>
                <a:srgbClr val="000000"/>
              </a:solidFill>
            </a:endParaRPr>
          </a:p>
          <a:p>
            <a:r>
              <a:rPr lang="en-US" altLang="zh-CN" sz="2000" b="1" dirty="0" smtClean="0">
                <a:solidFill>
                  <a:srgbClr val="000000"/>
                </a:solidFill>
              </a:rPr>
              <a:t>1.2.2  </a:t>
            </a:r>
            <a:r>
              <a:rPr lang="zh-CN" altLang="en-US" sz="2000" b="1" dirty="0" smtClean="0">
                <a:solidFill>
                  <a:srgbClr val="000000"/>
                </a:solidFill>
              </a:rPr>
              <a:t>通过实验，了解力的合成与分解，知道矢量和标量。能用共点力的平衡条件分 析生产生活中的问题。 </a:t>
            </a:r>
            <a:endParaRPr lang="en-US" altLang="zh-CN" sz="2000" b="1" dirty="0" smtClean="0">
              <a:solidFill>
                <a:srgbClr val="000000"/>
              </a:solidFill>
            </a:endParaRPr>
          </a:p>
          <a:p>
            <a:r>
              <a:rPr lang="en-US" altLang="zh-CN" sz="2000" b="1" dirty="0" smtClean="0">
                <a:solidFill>
                  <a:srgbClr val="000000"/>
                </a:solidFill>
              </a:rPr>
              <a:t>1.2.3  </a:t>
            </a:r>
            <a:r>
              <a:rPr lang="zh-CN" altLang="en-US" sz="2000" b="1" dirty="0" smtClean="0">
                <a:solidFill>
                  <a:srgbClr val="000000"/>
                </a:solidFill>
              </a:rPr>
              <a:t>通过实验，探究物体运动的加速度与物体受力、物体质量的关系。理解牛顿运 动定律，能用牛顿运动定律解释生产生活中的有关现象、解决有关问题。通过实验，认识 超重和失重现象。 </a:t>
            </a:r>
          </a:p>
          <a:p>
            <a:r>
              <a:rPr lang="en-US" altLang="zh-CN" sz="2000" b="1" dirty="0" smtClean="0">
                <a:solidFill>
                  <a:srgbClr val="000000"/>
                </a:solidFill>
              </a:rPr>
              <a:t>1.2.4  </a:t>
            </a:r>
            <a:r>
              <a:rPr lang="zh-CN" altLang="en-US" sz="2000" b="1" dirty="0" smtClean="0">
                <a:solidFill>
                  <a:srgbClr val="000000"/>
                </a:solidFill>
              </a:rPr>
              <a:t>知道国际单位制中的力学单位。了解单位制在物理学中的重要意义。</a:t>
            </a:r>
            <a:endParaRPr lang="zh-CN" altLang="en-US" sz="2000" b="1" dirty="0">
              <a:solidFill>
                <a:srgbClr val="000000"/>
              </a:solidFill>
            </a:endParaRPr>
          </a:p>
        </p:txBody>
      </p:sp>
      <p:grpSp>
        <p:nvGrpSpPr>
          <p:cNvPr id="7" name="组合 6"/>
          <p:cNvGrpSpPr/>
          <p:nvPr/>
        </p:nvGrpSpPr>
        <p:grpSpPr>
          <a:xfrm>
            <a:off x="4572000" y="548680"/>
            <a:ext cx="4104456" cy="5520813"/>
            <a:chOff x="4572000" y="548680"/>
            <a:chExt cx="4104456" cy="5520813"/>
          </a:xfrm>
        </p:grpSpPr>
        <p:sp>
          <p:nvSpPr>
            <p:cNvPr id="4" name="矩形 3"/>
            <p:cNvSpPr/>
            <p:nvPr/>
          </p:nvSpPr>
          <p:spPr>
            <a:xfrm>
              <a:off x="4572000" y="1052735"/>
              <a:ext cx="4104456" cy="5016758"/>
            </a:xfrm>
            <a:prstGeom prst="rect">
              <a:avLst/>
            </a:prstGeom>
            <a:ln w="38100">
              <a:solidFill>
                <a:srgbClr val="C00000"/>
              </a:solidFill>
            </a:ln>
          </p:spPr>
          <p:txBody>
            <a:bodyPr wrap="square">
              <a:spAutoFit/>
            </a:bodyPr>
            <a:lstStyle/>
            <a:p>
              <a:r>
                <a:rPr lang="en-US" altLang="zh-CN" sz="2000" b="1" dirty="0" smtClean="0">
                  <a:solidFill>
                    <a:srgbClr val="000000"/>
                  </a:solidFill>
                </a:rPr>
                <a:t>1.</a:t>
              </a:r>
              <a:r>
                <a:rPr lang="zh-CN" altLang="en-US" sz="2000" b="1" dirty="0" smtClean="0">
                  <a:solidFill>
                    <a:srgbClr val="000000"/>
                  </a:solidFill>
                </a:rPr>
                <a:t>通过实验，认识滑动摩擦、静摩擦的规律，能用动摩擦因数计算滑动摩擦力。 </a:t>
              </a:r>
              <a:endParaRPr lang="en-US" altLang="zh-CN" sz="2000" b="1" dirty="0" smtClean="0">
                <a:solidFill>
                  <a:srgbClr val="000000"/>
                </a:solidFill>
              </a:endParaRPr>
            </a:p>
            <a:p>
              <a:r>
                <a:rPr lang="en-US" altLang="zh-CN" sz="2000" b="1" dirty="0" smtClean="0">
                  <a:solidFill>
                    <a:srgbClr val="000000"/>
                  </a:solidFill>
                </a:rPr>
                <a:t>2 .</a:t>
              </a:r>
              <a:r>
                <a:rPr lang="zh-CN" altLang="en-US" sz="2000" b="1" dirty="0" smtClean="0">
                  <a:solidFill>
                    <a:srgbClr val="0070C0"/>
                  </a:solidFill>
                </a:rPr>
                <a:t>知道常见的形变，通过实验了解物体的弹性，</a:t>
              </a:r>
              <a:r>
                <a:rPr lang="zh-CN" altLang="en-US" sz="2000" b="1" dirty="0" smtClean="0">
                  <a:solidFill>
                    <a:srgbClr val="000000"/>
                  </a:solidFill>
                </a:rPr>
                <a:t>知道胡克定律。</a:t>
              </a:r>
              <a:endParaRPr lang="en-US" altLang="zh-CN" sz="2000" b="1" dirty="0" smtClean="0">
                <a:solidFill>
                  <a:srgbClr val="000000"/>
                </a:solidFill>
              </a:endParaRPr>
            </a:p>
            <a:p>
              <a:r>
                <a:rPr lang="en-US" altLang="zh-CN" sz="2000" b="1" dirty="0" smtClean="0">
                  <a:solidFill>
                    <a:srgbClr val="000000"/>
                  </a:solidFill>
                </a:rPr>
                <a:t>3.</a:t>
              </a:r>
              <a:r>
                <a:rPr lang="zh-CN" altLang="en-US" sz="2000" b="1" dirty="0" smtClean="0">
                  <a:solidFill>
                    <a:srgbClr val="000000"/>
                  </a:solidFill>
                </a:rPr>
                <a:t>通过实验，理解力的合成与分解，知道共点力平衡条件，区分矢量和标量。利用力的合成与分解分 析生产生活中的问题。 </a:t>
              </a:r>
              <a:endParaRPr lang="en-US" altLang="zh-CN" sz="2000" b="1" dirty="0" smtClean="0">
                <a:solidFill>
                  <a:srgbClr val="000000"/>
                </a:solidFill>
              </a:endParaRPr>
            </a:p>
            <a:p>
              <a:r>
                <a:rPr lang="en-US" altLang="zh-CN" sz="2000" b="1" dirty="0" smtClean="0">
                  <a:solidFill>
                    <a:srgbClr val="000000"/>
                  </a:solidFill>
                </a:rPr>
                <a:t>4.</a:t>
              </a:r>
              <a:r>
                <a:rPr lang="zh-CN" altLang="en-US" sz="2000" b="1" dirty="0" smtClean="0">
                  <a:solidFill>
                    <a:srgbClr val="000000"/>
                  </a:solidFill>
                </a:rPr>
                <a:t>通过实验，探究物体运动的加速度与物体受力、物体质量的关系。理解牛顿运 动定律，能用牛顿运动定律解释生活中的有关问题。通过实验，认识 超重和失重现象。 </a:t>
              </a:r>
            </a:p>
            <a:p>
              <a:r>
                <a:rPr lang="en-US" altLang="zh-CN" sz="2000" b="1" dirty="0" smtClean="0">
                  <a:solidFill>
                    <a:srgbClr val="000000"/>
                  </a:solidFill>
                </a:rPr>
                <a:t>5.</a:t>
              </a:r>
              <a:r>
                <a:rPr lang="zh-CN" altLang="en-US" sz="2000" b="1" dirty="0" smtClean="0">
                  <a:solidFill>
                    <a:srgbClr val="000000"/>
                  </a:solidFill>
                </a:rPr>
                <a:t>知道单位制在物理学中的重要意义。知道国际单位制中的力学单位。</a:t>
              </a:r>
              <a:endParaRPr lang="zh-CN" altLang="en-US" sz="2000" b="1" dirty="0">
                <a:solidFill>
                  <a:srgbClr val="000000"/>
                </a:solidFill>
              </a:endParaRPr>
            </a:p>
          </p:txBody>
        </p:sp>
        <p:sp>
          <p:nvSpPr>
            <p:cNvPr id="6" name="TextBox 5"/>
            <p:cNvSpPr txBox="1"/>
            <p:nvPr/>
          </p:nvSpPr>
          <p:spPr>
            <a:xfrm>
              <a:off x="6228184" y="548680"/>
              <a:ext cx="720080" cy="492443"/>
            </a:xfrm>
            <a:prstGeom prst="rect">
              <a:avLst/>
            </a:prstGeom>
            <a:noFill/>
          </p:spPr>
          <p:txBody>
            <a:bodyPr wrap="square" rtlCol="0">
              <a:spAutoFit/>
            </a:bodyPr>
            <a:lstStyle/>
            <a:p>
              <a:pPr>
                <a:lnSpc>
                  <a:spcPct val="130000"/>
                </a:lnSpc>
              </a:pPr>
              <a:r>
                <a:rPr lang="zh-CN" altLang="en-US" sz="2000" b="1" dirty="0" smtClean="0">
                  <a:solidFill>
                    <a:srgbClr val="FF0000"/>
                  </a:solidFill>
                  <a:latin typeface="Arial" panose="020B0604020202020204" pitchFamily="34" charset="0"/>
                  <a:ea typeface="微软雅黑" panose="020B0503020204020204" pitchFamily="34" charset="-122"/>
                </a:rPr>
                <a:t>对比</a:t>
              </a:r>
            </a:p>
          </p:txBody>
        </p:sp>
      </p:grpSp>
    </p:spTree>
    <p:extLst>
      <p:ext uri="{BB962C8B-B14F-4D97-AF65-F5344CB8AC3E}">
        <p14:creationId xmlns:p14="http://schemas.microsoft.com/office/powerpoint/2010/main" val="71310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Rectangle 3"/>
          <p:cNvSpPr txBox="1">
            <a:spLocks/>
          </p:cNvSpPr>
          <p:nvPr/>
        </p:nvSpPr>
        <p:spPr bwMode="auto">
          <a:xfrm>
            <a:off x="179512" y="980729"/>
            <a:ext cx="8352928"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zh-CN" altLang="zh-CN" sz="2400" b="1" i="0" u="none" strike="noStrike" kern="0" cap="none" spc="0" normalizeH="0" baseline="0" noProof="0" dirty="0" smtClean="0">
                <a:ln>
                  <a:noFill/>
                </a:ln>
                <a:solidFill>
                  <a:srgbClr val="000000"/>
                </a:solidFill>
                <a:effectLst/>
                <a:uLnTx/>
                <a:uFillTx/>
                <a:latin typeface="Calibri"/>
                <a:ea typeface="宋体"/>
                <a:cs typeface="+mn-cs"/>
              </a:rPr>
              <a:t>说法三：一个力分解成两个分力是可以任意分解的，一般是按力的两个作用效果来进行分解。</a:t>
            </a:r>
          </a:p>
        </p:txBody>
      </p:sp>
      <p:sp>
        <p:nvSpPr>
          <p:cNvPr id="4" name="Rectangle 3"/>
          <p:cNvSpPr>
            <a:spLocks noChangeArrowheads="1"/>
          </p:cNvSpPr>
          <p:nvPr/>
        </p:nvSpPr>
        <p:spPr bwMode="auto">
          <a:xfrm>
            <a:off x="590872" y="1772816"/>
            <a:ext cx="82296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Calibri" pitchFamily="34" charset="0"/>
                <a:ea typeface="宋体" pitchFamily="2" charset="-122"/>
              </a:defRPr>
            </a:lvl1pPr>
            <a:lvl2pPr marL="742950" indent="-285750" eaLnBrk="0" hangingPunct="0">
              <a:spcBef>
                <a:spcPct val="20000"/>
              </a:spcBef>
              <a:buChar char="–"/>
              <a:defRPr sz="2800">
                <a:solidFill>
                  <a:schemeClr val="tx1"/>
                </a:solidFill>
                <a:latin typeface="Calibri" pitchFamily="34" charset="0"/>
                <a:ea typeface="宋体" pitchFamily="2" charset="-122"/>
              </a:defRPr>
            </a:lvl2pPr>
            <a:lvl3pPr marL="1143000" indent="-228600" eaLnBrk="0" hangingPunct="0">
              <a:spcBef>
                <a:spcPct val="20000"/>
              </a:spcBef>
              <a:buChar char="•"/>
              <a:defRPr sz="2400">
                <a:solidFill>
                  <a:schemeClr val="tx1"/>
                </a:solidFill>
                <a:latin typeface="Calibri" pitchFamily="34" charset="0"/>
                <a:ea typeface="宋体" pitchFamily="2" charset="-122"/>
              </a:defRPr>
            </a:lvl3pPr>
            <a:lvl4pPr marL="1600200" indent="-228600" eaLnBrk="0" hangingPunct="0">
              <a:spcBef>
                <a:spcPct val="20000"/>
              </a:spcBef>
              <a:buChar char="–"/>
              <a:defRPr sz="2000">
                <a:solidFill>
                  <a:schemeClr val="tx1"/>
                </a:solidFill>
                <a:latin typeface="Calibri" pitchFamily="34" charset="0"/>
                <a:ea typeface="宋体" pitchFamily="2" charset="-122"/>
              </a:defRPr>
            </a:lvl4pPr>
            <a:lvl5pPr marL="2057400" indent="-228600" eaLnBrk="0" hangingPunct="0">
              <a:spcBef>
                <a:spcPct val="20000"/>
              </a:spcBef>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lvl="0" indent="0" eaLnBrk="1" fontAlgn="base" hangingPunct="1">
              <a:spcAft>
                <a:spcPct val="0"/>
              </a:spcAft>
              <a:buNone/>
            </a:pPr>
            <a:r>
              <a:rPr kumimoji="0" lang="zh-CN" altLang="en-US" sz="2400" b="1" i="0" u="none" strike="noStrike" kern="0" cap="none" spc="0" normalizeH="0" baseline="0" noProof="0" dirty="0" smtClean="0">
                <a:ln>
                  <a:noFill/>
                </a:ln>
                <a:solidFill>
                  <a:srgbClr val="000000"/>
                </a:solidFill>
                <a:effectLst/>
                <a:uLnTx/>
                <a:uFillTx/>
                <a:latin typeface="Calibri" pitchFamily="34" charset="0"/>
                <a:ea typeface="宋体" pitchFamily="2" charset="-122"/>
              </a:rPr>
              <a:t>           </a:t>
            </a:r>
            <a:r>
              <a:rPr lang="zh-CN" altLang="en-US" sz="2800" b="1" dirty="0" smtClean="0">
                <a:solidFill>
                  <a:srgbClr val="FF0000"/>
                </a:solidFill>
                <a:latin typeface="Arial" pitchFamily="34" charset="0"/>
                <a:ea typeface="幼圆"/>
              </a:rPr>
              <a:t>√</a:t>
            </a:r>
            <a:r>
              <a:rPr kumimoji="0" lang="zh-CN" altLang="en-US" sz="2400" b="1" i="0" u="none" strike="noStrike" kern="0" cap="none" spc="0" normalizeH="0" baseline="0" noProof="0" dirty="0" smtClean="0">
                <a:ln>
                  <a:noFill/>
                </a:ln>
                <a:solidFill>
                  <a:srgbClr val="000000"/>
                </a:solidFill>
                <a:effectLst/>
                <a:uLnTx/>
                <a:uFillTx/>
                <a:latin typeface="Calibri" pitchFamily="34" charset="0"/>
                <a:ea typeface="宋体" pitchFamily="2" charset="-122"/>
              </a:rPr>
              <a:t>合力只有一个作用效果不会有两个作用效果；</a:t>
            </a:r>
            <a:r>
              <a:rPr lang="zh-CN" altLang="en-US" sz="2400" b="1" dirty="0">
                <a:solidFill>
                  <a:srgbClr val="000000"/>
                </a:solidFill>
                <a:latin typeface="Arial" pitchFamily="34" charset="0"/>
              </a:rPr>
              <a:t>如何分解一个力其根本原则是如何</a:t>
            </a:r>
            <a:r>
              <a:rPr lang="zh-CN" altLang="en-US" sz="2400" b="1" dirty="0">
                <a:solidFill>
                  <a:srgbClr val="FF0000"/>
                </a:solidFill>
                <a:latin typeface="Arial" pitchFamily="34" charset="0"/>
              </a:rPr>
              <a:t>“使</a:t>
            </a:r>
            <a:r>
              <a:rPr lang="zh-CN" altLang="en-US" sz="2400" b="1" dirty="0" smtClean="0">
                <a:solidFill>
                  <a:srgbClr val="FF0000"/>
                </a:solidFill>
                <a:latin typeface="Arial" pitchFamily="34" charset="0"/>
              </a:rPr>
              <a:t>研究问题</a:t>
            </a:r>
            <a:r>
              <a:rPr lang="zh-CN" altLang="en-US" sz="2400" b="1" dirty="0">
                <a:solidFill>
                  <a:srgbClr val="FF0000"/>
                </a:solidFill>
                <a:latin typeface="Arial" pitchFamily="34" charset="0"/>
              </a:rPr>
              <a:t>的方法更简便</a:t>
            </a:r>
            <a:r>
              <a:rPr lang="zh-CN" altLang="en-US" sz="2400" b="1" dirty="0" smtClean="0">
                <a:solidFill>
                  <a:srgbClr val="FF0000"/>
                </a:solidFill>
                <a:latin typeface="Arial" pitchFamily="34" charset="0"/>
              </a:rPr>
              <a:t>”</a:t>
            </a:r>
            <a:r>
              <a:rPr lang="zh-CN" altLang="en-US" sz="2400" b="1" dirty="0" smtClean="0">
                <a:solidFill>
                  <a:srgbClr val="000000"/>
                </a:solidFill>
                <a:latin typeface="Arial" pitchFamily="34" charset="0"/>
              </a:rPr>
              <a:t>。</a:t>
            </a:r>
            <a:endParaRPr kumimoji="0" lang="zh-CN" altLang="en-US" sz="2400" b="1" i="0" u="none" strike="noStrike" kern="0" cap="none" spc="0" normalizeH="0" baseline="0" noProof="0" dirty="0" smtClean="0">
              <a:ln>
                <a:noFill/>
              </a:ln>
              <a:solidFill>
                <a:srgbClr val="000000"/>
              </a:solidFill>
              <a:effectLst/>
              <a:uLnTx/>
              <a:uFillTx/>
            </a:endParaRPr>
          </a:p>
        </p:txBody>
      </p:sp>
      <p:grpSp>
        <p:nvGrpSpPr>
          <p:cNvPr id="5" name="Group 3"/>
          <p:cNvGrpSpPr>
            <a:grpSpLocks/>
          </p:cNvGrpSpPr>
          <p:nvPr/>
        </p:nvGrpSpPr>
        <p:grpSpPr bwMode="auto">
          <a:xfrm>
            <a:off x="2729593" y="4251891"/>
            <a:ext cx="3024187" cy="1739900"/>
            <a:chOff x="0" y="0"/>
            <a:chExt cx="1905" cy="1096"/>
          </a:xfrm>
        </p:grpSpPr>
        <p:sp>
          <p:nvSpPr>
            <p:cNvPr id="6" name="AutoShape 4"/>
            <p:cNvSpPr>
              <a:spLocks noChangeArrowheads="1"/>
            </p:cNvSpPr>
            <p:nvPr/>
          </p:nvSpPr>
          <p:spPr bwMode="auto">
            <a:xfrm>
              <a:off x="0" y="0"/>
              <a:ext cx="1905" cy="1047"/>
            </a:xfrm>
            <a:prstGeom prst="rtTriangle">
              <a:avLst/>
            </a:prstGeom>
            <a:solidFill>
              <a:srgbClr val="4F81BD"/>
            </a:solidFill>
            <a:ln w="9525">
              <a:solidFill>
                <a:srgbClr val="000000"/>
              </a:solidFill>
              <a:miter lim="800000"/>
              <a:headEnd/>
              <a:tailEnd/>
            </a:ln>
          </p:spPr>
          <p:txBody>
            <a:bodyPr wrap="none" anchor="ctr"/>
            <a:lstStyle>
              <a:lvl1pPr eaLnBrk="0" hangingPunct="0">
                <a:spcBef>
                  <a:spcPct val="20000"/>
                </a:spcBef>
                <a:buChar char="•"/>
                <a:defRPr sz="3200">
                  <a:solidFill>
                    <a:schemeClr val="tx1"/>
                  </a:solidFill>
                  <a:latin typeface="Calibri" pitchFamily="34" charset="0"/>
                  <a:ea typeface="宋体" pitchFamily="2" charset="-122"/>
                </a:defRPr>
              </a:lvl1pPr>
              <a:lvl2pPr marL="742950" indent="-285750" eaLnBrk="0" hangingPunct="0">
                <a:spcBef>
                  <a:spcPct val="20000"/>
                </a:spcBef>
                <a:buChar char="–"/>
                <a:defRPr sz="2800">
                  <a:solidFill>
                    <a:schemeClr val="tx1"/>
                  </a:solidFill>
                  <a:latin typeface="Calibri" pitchFamily="34" charset="0"/>
                  <a:ea typeface="宋体" pitchFamily="2" charset="-122"/>
                </a:defRPr>
              </a:lvl2pPr>
              <a:lvl3pPr marL="1143000" indent="-228600" eaLnBrk="0" hangingPunct="0">
                <a:spcBef>
                  <a:spcPct val="20000"/>
                </a:spcBef>
                <a:buChar char="•"/>
                <a:defRPr sz="2400">
                  <a:solidFill>
                    <a:schemeClr val="tx1"/>
                  </a:solidFill>
                  <a:latin typeface="Calibri" pitchFamily="34" charset="0"/>
                  <a:ea typeface="宋体" pitchFamily="2" charset="-122"/>
                </a:defRPr>
              </a:lvl3pPr>
              <a:lvl4pPr marL="1600200" indent="-228600" eaLnBrk="0" hangingPunct="0">
                <a:spcBef>
                  <a:spcPct val="20000"/>
                </a:spcBef>
                <a:buChar char="–"/>
                <a:defRPr sz="2000">
                  <a:solidFill>
                    <a:schemeClr val="tx1"/>
                  </a:solidFill>
                  <a:latin typeface="Calibri" pitchFamily="34" charset="0"/>
                  <a:ea typeface="宋体" pitchFamily="2" charset="-122"/>
                </a:defRPr>
              </a:lvl4pPr>
              <a:lvl5pPr marL="2057400" indent="-228600" eaLnBrk="0" hangingPunct="0">
                <a:spcBef>
                  <a:spcPct val="20000"/>
                </a:spcBef>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7" name="Rectangle 5"/>
            <p:cNvSpPr>
              <a:spLocks noChangeArrowheads="1"/>
            </p:cNvSpPr>
            <p:nvPr/>
          </p:nvSpPr>
          <p:spPr bwMode="auto">
            <a:xfrm rot="1628900">
              <a:off x="749" y="164"/>
              <a:ext cx="293" cy="311"/>
            </a:xfrm>
            <a:prstGeom prst="rect">
              <a:avLst/>
            </a:prstGeom>
            <a:solidFill>
              <a:srgbClr val="FFFFFF"/>
            </a:solidFill>
            <a:ln w="9525">
              <a:solidFill>
                <a:srgbClr val="000000"/>
              </a:solidFill>
              <a:miter lim="800000"/>
              <a:headEnd/>
              <a:tailEnd/>
            </a:ln>
          </p:spPr>
          <p:txBody>
            <a:bodyPr wrap="none" anchor="ctr"/>
            <a:lstStyle>
              <a:lvl1pPr eaLnBrk="0" hangingPunct="0">
                <a:spcBef>
                  <a:spcPct val="20000"/>
                </a:spcBef>
                <a:buChar char="•"/>
                <a:defRPr sz="3200">
                  <a:solidFill>
                    <a:schemeClr val="tx1"/>
                  </a:solidFill>
                  <a:latin typeface="Calibri" pitchFamily="34" charset="0"/>
                  <a:ea typeface="宋体" pitchFamily="2" charset="-122"/>
                </a:defRPr>
              </a:lvl1pPr>
              <a:lvl2pPr marL="742950" indent="-285750" eaLnBrk="0" hangingPunct="0">
                <a:spcBef>
                  <a:spcPct val="20000"/>
                </a:spcBef>
                <a:buChar char="–"/>
                <a:defRPr sz="2800">
                  <a:solidFill>
                    <a:schemeClr val="tx1"/>
                  </a:solidFill>
                  <a:latin typeface="Calibri" pitchFamily="34" charset="0"/>
                  <a:ea typeface="宋体" pitchFamily="2" charset="-122"/>
                </a:defRPr>
              </a:lvl2pPr>
              <a:lvl3pPr marL="1143000" indent="-228600" eaLnBrk="0" hangingPunct="0">
                <a:spcBef>
                  <a:spcPct val="20000"/>
                </a:spcBef>
                <a:buChar char="•"/>
                <a:defRPr sz="2400">
                  <a:solidFill>
                    <a:schemeClr val="tx1"/>
                  </a:solidFill>
                  <a:latin typeface="Calibri" pitchFamily="34" charset="0"/>
                  <a:ea typeface="宋体" pitchFamily="2" charset="-122"/>
                </a:defRPr>
              </a:lvl3pPr>
              <a:lvl4pPr marL="1600200" indent="-228600" eaLnBrk="0" hangingPunct="0">
                <a:spcBef>
                  <a:spcPct val="20000"/>
                </a:spcBef>
                <a:buChar char="–"/>
                <a:defRPr sz="2000">
                  <a:solidFill>
                    <a:schemeClr val="tx1"/>
                  </a:solidFill>
                  <a:latin typeface="Calibri" pitchFamily="34" charset="0"/>
                  <a:ea typeface="宋体" pitchFamily="2" charset="-122"/>
                </a:defRPr>
              </a:lvl4pPr>
              <a:lvl5pPr marL="2057400" indent="-228600" eaLnBrk="0" hangingPunct="0">
                <a:spcBef>
                  <a:spcPct val="20000"/>
                </a:spcBef>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8" name="Freeform 6"/>
            <p:cNvSpPr>
              <a:spLocks/>
            </p:cNvSpPr>
            <p:nvPr/>
          </p:nvSpPr>
          <p:spPr bwMode="auto">
            <a:xfrm>
              <a:off x="1507" y="867"/>
              <a:ext cx="55" cy="180"/>
            </a:xfrm>
            <a:custGeom>
              <a:avLst/>
              <a:gdLst>
                <a:gd name="T0" fmla="*/ 55 w 99"/>
                <a:gd name="T1" fmla="*/ 0 h 249"/>
                <a:gd name="T2" fmla="*/ 4 w 99"/>
                <a:gd name="T3" fmla="*/ 65 h 249"/>
                <a:gd name="T4" fmla="*/ 29 w 99"/>
                <a:gd name="T5" fmla="*/ 180 h 249"/>
                <a:gd name="T6" fmla="*/ 0 60000 65536"/>
                <a:gd name="T7" fmla="*/ 0 60000 65536"/>
                <a:gd name="T8" fmla="*/ 0 60000 65536"/>
                <a:gd name="T9" fmla="*/ 0 w 99"/>
                <a:gd name="T10" fmla="*/ 0 h 249"/>
                <a:gd name="T11" fmla="*/ 99 w 99"/>
                <a:gd name="T12" fmla="*/ 249 h 249"/>
              </a:gdLst>
              <a:ahLst/>
              <a:cxnLst>
                <a:cxn ang="T6">
                  <a:pos x="T0" y="T1"/>
                </a:cxn>
                <a:cxn ang="T7">
                  <a:pos x="T2" y="T3"/>
                </a:cxn>
                <a:cxn ang="T8">
                  <a:pos x="T4" y="T5"/>
                </a:cxn>
              </a:cxnLst>
              <a:rect l="T9" t="T10" r="T11" b="T12"/>
              <a:pathLst>
                <a:path w="99" h="249">
                  <a:moveTo>
                    <a:pt x="99" y="0"/>
                  </a:moveTo>
                  <a:cubicBezTo>
                    <a:pt x="57" y="24"/>
                    <a:pt x="16" y="49"/>
                    <a:pt x="8" y="90"/>
                  </a:cubicBezTo>
                  <a:cubicBezTo>
                    <a:pt x="0" y="131"/>
                    <a:pt x="46" y="223"/>
                    <a:pt x="53" y="249"/>
                  </a:cubicBezTo>
                </a:path>
              </a:pathLst>
            </a:custGeom>
            <a:noFill/>
            <a:ln w="38100" cmpd="sng">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ea typeface="宋体" pitchFamily="2" charset="-122"/>
              </a:endParaRPr>
            </a:p>
          </p:txBody>
        </p:sp>
        <p:pic>
          <p:nvPicPr>
            <p:cNvPr id="9" name="Text Box 7"/>
            <p:cNvPicPr>
              <a:picLocks noRot="1" noChangeAspect="1" noEditPoints="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4" y="764"/>
              <a:ext cx="653"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p:cNvSpPr txBox="1">
              <a:spLocks noChangeArrowheads="1"/>
            </p:cNvSpPr>
            <p:nvPr/>
          </p:nvSpPr>
          <p:spPr bwMode="auto">
            <a:xfrm>
              <a:off x="729" y="149"/>
              <a:ext cx="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ea typeface="宋体" pitchFamily="2" charset="-122"/>
                </a:defRPr>
              </a:lvl1pPr>
              <a:lvl2pPr marL="742950" indent="-285750" eaLnBrk="0" hangingPunct="0">
                <a:spcBef>
                  <a:spcPct val="20000"/>
                </a:spcBef>
                <a:buChar char="–"/>
                <a:defRPr sz="2800">
                  <a:solidFill>
                    <a:schemeClr val="tx1"/>
                  </a:solidFill>
                  <a:latin typeface="Calibri" pitchFamily="34" charset="0"/>
                  <a:ea typeface="宋体" pitchFamily="2" charset="-122"/>
                </a:defRPr>
              </a:lvl2pPr>
              <a:lvl3pPr marL="1143000" indent="-228600" eaLnBrk="0" hangingPunct="0">
                <a:spcBef>
                  <a:spcPct val="20000"/>
                </a:spcBef>
                <a:buChar char="•"/>
                <a:defRPr sz="2400">
                  <a:solidFill>
                    <a:schemeClr val="tx1"/>
                  </a:solidFill>
                  <a:latin typeface="Calibri" pitchFamily="34" charset="0"/>
                  <a:ea typeface="宋体" pitchFamily="2" charset="-122"/>
                </a:defRPr>
              </a:lvl3pPr>
              <a:lvl4pPr marL="1600200" indent="-228600" eaLnBrk="0" hangingPunct="0">
                <a:spcBef>
                  <a:spcPct val="20000"/>
                </a:spcBef>
                <a:buChar char="–"/>
                <a:defRPr sz="2000">
                  <a:solidFill>
                    <a:schemeClr val="tx1"/>
                  </a:solidFill>
                  <a:latin typeface="Calibri" pitchFamily="34" charset="0"/>
                  <a:ea typeface="宋体" pitchFamily="2" charset="-122"/>
                </a:defRPr>
              </a:lvl4pPr>
              <a:lvl5pPr marL="2057400" indent="-228600" eaLnBrk="0" hangingPunct="0">
                <a:spcBef>
                  <a:spcPct val="20000"/>
                </a:spcBef>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en-US" altLang="zh-CN" sz="2800" b="1" i="0" u="none" strike="noStrike" kern="0" cap="none" spc="0" normalizeH="0" baseline="0" noProof="0" smtClean="0">
                  <a:ln>
                    <a:noFill/>
                  </a:ln>
                  <a:solidFill>
                    <a:srgbClr val="000000"/>
                  </a:solidFill>
                  <a:effectLst/>
                  <a:uLnTx/>
                  <a:uFillTx/>
                  <a:latin typeface="Times New Roman" pitchFamily="18" charset="0"/>
                  <a:ea typeface="宋体" pitchFamily="2" charset="-122"/>
                </a:rPr>
                <a:t>A</a:t>
              </a:r>
            </a:p>
          </p:txBody>
        </p:sp>
        <p:sp>
          <p:nvSpPr>
            <p:cNvPr id="11" name="Text Box 9"/>
            <p:cNvSpPr txBox="1">
              <a:spLocks noChangeArrowheads="1"/>
            </p:cNvSpPr>
            <p:nvPr/>
          </p:nvSpPr>
          <p:spPr bwMode="auto">
            <a:xfrm>
              <a:off x="101" y="376"/>
              <a:ext cx="2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ea typeface="宋体" pitchFamily="2" charset="-122"/>
                </a:defRPr>
              </a:lvl1pPr>
              <a:lvl2pPr marL="742950" indent="-285750" eaLnBrk="0" hangingPunct="0">
                <a:spcBef>
                  <a:spcPct val="20000"/>
                </a:spcBef>
                <a:buChar char="–"/>
                <a:defRPr sz="2800">
                  <a:solidFill>
                    <a:schemeClr val="tx1"/>
                  </a:solidFill>
                  <a:latin typeface="Calibri" pitchFamily="34" charset="0"/>
                  <a:ea typeface="宋体" pitchFamily="2" charset="-122"/>
                </a:defRPr>
              </a:lvl2pPr>
              <a:lvl3pPr marL="1143000" indent="-228600" eaLnBrk="0" hangingPunct="0">
                <a:spcBef>
                  <a:spcPct val="20000"/>
                </a:spcBef>
                <a:buChar char="•"/>
                <a:defRPr sz="2400">
                  <a:solidFill>
                    <a:schemeClr val="tx1"/>
                  </a:solidFill>
                  <a:latin typeface="Calibri" pitchFamily="34" charset="0"/>
                  <a:ea typeface="宋体" pitchFamily="2" charset="-122"/>
                </a:defRPr>
              </a:lvl3pPr>
              <a:lvl4pPr marL="1600200" indent="-228600" eaLnBrk="0" hangingPunct="0">
                <a:spcBef>
                  <a:spcPct val="20000"/>
                </a:spcBef>
                <a:buChar char="–"/>
                <a:defRPr sz="2000">
                  <a:solidFill>
                    <a:schemeClr val="tx1"/>
                  </a:solidFill>
                  <a:latin typeface="Calibri" pitchFamily="34" charset="0"/>
                  <a:ea typeface="宋体" pitchFamily="2" charset="-122"/>
                </a:defRPr>
              </a:lvl4pPr>
              <a:lvl5pPr marL="2057400" indent="-228600" eaLnBrk="0" hangingPunct="0">
                <a:spcBef>
                  <a:spcPct val="20000"/>
                </a:spcBef>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en-US" altLang="zh-CN" sz="2800" b="1" i="0" u="none" strike="noStrike" kern="0" cap="none" spc="0" normalizeH="0" baseline="0" noProof="0" smtClean="0">
                  <a:ln>
                    <a:noFill/>
                  </a:ln>
                  <a:solidFill>
                    <a:srgbClr val="000000"/>
                  </a:solidFill>
                  <a:effectLst/>
                  <a:uLnTx/>
                  <a:uFillTx/>
                  <a:latin typeface="Times New Roman" pitchFamily="18" charset="0"/>
                  <a:ea typeface="宋体" pitchFamily="2" charset="-122"/>
                </a:rPr>
                <a:t>B</a:t>
              </a:r>
            </a:p>
          </p:txBody>
        </p:sp>
      </p:grpSp>
      <p:pic>
        <p:nvPicPr>
          <p:cNvPr id="12" name="Text Box 2"/>
          <p:cNvPicPr>
            <a:picLocks noRot="1" noChangeAspect="1" noEditPoints="1" noChangeArrowheads="1"/>
          </p:cNvPicPr>
          <p:nvPr/>
        </p:nvPicPr>
        <p:blipFill rotWithShape="1">
          <a:blip r:embed="rId3" cstate="print">
            <a:extLst>
              <a:ext uri="{28A0092B-C50C-407E-A947-70E740481C1C}">
                <a14:useLocalDpi xmlns:a14="http://schemas.microsoft.com/office/drawing/2010/main" val="0"/>
              </a:ext>
            </a:extLst>
          </a:blip>
          <a:srcRect b="64009"/>
          <a:stretch/>
        </p:blipFill>
        <p:spPr bwMode="auto">
          <a:xfrm>
            <a:off x="1403648" y="2812987"/>
            <a:ext cx="6424389" cy="106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893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ext Box 2"/>
          <p:cNvPicPr>
            <a:picLocks noRot="1" noChangeAspect="1" noEditPoints="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908720"/>
            <a:ext cx="7133803" cy="254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717032"/>
            <a:ext cx="3054350"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3"/>
          <p:cNvGrpSpPr>
            <a:grpSpLocks/>
          </p:cNvGrpSpPr>
          <p:nvPr/>
        </p:nvGrpSpPr>
        <p:grpSpPr bwMode="auto">
          <a:xfrm>
            <a:off x="4427636" y="4005064"/>
            <a:ext cx="2160588" cy="1704665"/>
            <a:chOff x="0" y="0"/>
            <a:chExt cx="1980" cy="1659"/>
          </a:xfrm>
        </p:grpSpPr>
        <p:sp>
          <p:nvSpPr>
            <p:cNvPr id="6" name="AutoShape 4"/>
            <p:cNvSpPr>
              <a:spLocks noChangeArrowheads="1"/>
            </p:cNvSpPr>
            <p:nvPr/>
          </p:nvSpPr>
          <p:spPr bwMode="auto">
            <a:xfrm flipH="1">
              <a:off x="0" y="0"/>
              <a:ext cx="1980" cy="1128"/>
            </a:xfrm>
            <a:prstGeom prst="rtTriangle">
              <a:avLst/>
            </a:prstGeom>
            <a:solidFill>
              <a:srgbClr val="FFFFFF"/>
            </a:solidFill>
            <a:ln w="9525">
              <a:solidFill>
                <a:srgbClr val="000000"/>
              </a:solidFill>
              <a:miter lim="800000"/>
              <a:headEnd/>
              <a:tailEnd/>
            </a:ln>
          </p:spPr>
          <p:txBody>
            <a:bodyPr/>
            <a:lstStyle>
              <a:lvl1pPr eaLnBrk="0" hangingPunct="0">
                <a:spcBef>
                  <a:spcPct val="20000"/>
                </a:spcBef>
                <a:buChar char="•"/>
                <a:defRPr sz="3200">
                  <a:solidFill>
                    <a:schemeClr val="tx1"/>
                  </a:solidFill>
                  <a:latin typeface="Calibri" pitchFamily="34" charset="0"/>
                  <a:ea typeface="宋体" pitchFamily="2" charset="-122"/>
                </a:defRPr>
              </a:lvl1pPr>
              <a:lvl2pPr marL="742950" indent="-285750" eaLnBrk="0" hangingPunct="0">
                <a:spcBef>
                  <a:spcPct val="20000"/>
                </a:spcBef>
                <a:buChar char="–"/>
                <a:defRPr sz="2800">
                  <a:solidFill>
                    <a:schemeClr val="tx1"/>
                  </a:solidFill>
                  <a:latin typeface="Calibri" pitchFamily="34" charset="0"/>
                  <a:ea typeface="宋体" pitchFamily="2" charset="-122"/>
                </a:defRPr>
              </a:lvl2pPr>
              <a:lvl3pPr marL="1143000" indent="-228600" eaLnBrk="0" hangingPunct="0">
                <a:spcBef>
                  <a:spcPct val="20000"/>
                </a:spcBef>
                <a:buChar char="•"/>
                <a:defRPr sz="2400">
                  <a:solidFill>
                    <a:schemeClr val="tx1"/>
                  </a:solidFill>
                  <a:latin typeface="Calibri" pitchFamily="34" charset="0"/>
                  <a:ea typeface="宋体" pitchFamily="2" charset="-122"/>
                </a:defRPr>
              </a:lvl3pPr>
              <a:lvl4pPr marL="1600200" indent="-228600" eaLnBrk="0" hangingPunct="0">
                <a:spcBef>
                  <a:spcPct val="20000"/>
                </a:spcBef>
                <a:buChar char="–"/>
                <a:defRPr sz="2000">
                  <a:solidFill>
                    <a:schemeClr val="tx1"/>
                  </a:solidFill>
                  <a:latin typeface="Calibri" pitchFamily="34" charset="0"/>
                  <a:ea typeface="宋体" pitchFamily="2" charset="-122"/>
                </a:defRPr>
              </a:lvl4pPr>
              <a:lvl5pPr marL="2057400" indent="-228600" eaLnBrk="0" hangingPunct="0">
                <a:spcBef>
                  <a:spcPct val="20000"/>
                </a:spcBef>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fontAlgn="base" hangingPunct="1">
                <a:spcBef>
                  <a:spcPct val="0"/>
                </a:spcBef>
                <a:spcAft>
                  <a:spcPct val="0"/>
                </a:spcAft>
                <a:buFont typeface="Arial" pitchFamily="34" charset="0"/>
                <a:buNone/>
              </a:pPr>
              <a:endParaRPr lang="zh-CN" altLang="en-US" sz="1800" smtClean="0">
                <a:solidFill>
                  <a:srgbClr val="000000"/>
                </a:solidFill>
                <a:latin typeface="Arial" pitchFamily="34" charset="0"/>
              </a:endParaRPr>
            </a:p>
          </p:txBody>
        </p:sp>
        <p:sp>
          <p:nvSpPr>
            <p:cNvPr id="7" name="Oval 5"/>
            <p:cNvSpPr>
              <a:spLocks noChangeArrowheads="1"/>
            </p:cNvSpPr>
            <p:nvPr/>
          </p:nvSpPr>
          <p:spPr bwMode="auto">
            <a:xfrm>
              <a:off x="180" y="156"/>
              <a:ext cx="624" cy="624"/>
            </a:xfrm>
            <a:prstGeom prst="ellipse">
              <a:avLst/>
            </a:prstGeom>
            <a:solidFill>
              <a:srgbClr val="FFFFFF"/>
            </a:solidFill>
            <a:ln w="9525">
              <a:solidFill>
                <a:srgbClr val="000000"/>
              </a:solidFill>
              <a:round/>
              <a:headEnd/>
              <a:tailEnd/>
            </a:ln>
          </p:spPr>
          <p:txBody>
            <a:bodyPr/>
            <a:lstStyle>
              <a:lvl1pPr eaLnBrk="0" hangingPunct="0">
                <a:spcBef>
                  <a:spcPct val="20000"/>
                </a:spcBef>
                <a:buChar char="•"/>
                <a:defRPr sz="3200">
                  <a:solidFill>
                    <a:schemeClr val="tx1"/>
                  </a:solidFill>
                  <a:latin typeface="Calibri" pitchFamily="34" charset="0"/>
                  <a:ea typeface="宋体" pitchFamily="2" charset="-122"/>
                </a:defRPr>
              </a:lvl1pPr>
              <a:lvl2pPr marL="742950" indent="-285750" eaLnBrk="0" hangingPunct="0">
                <a:spcBef>
                  <a:spcPct val="20000"/>
                </a:spcBef>
                <a:buChar char="–"/>
                <a:defRPr sz="2800">
                  <a:solidFill>
                    <a:schemeClr val="tx1"/>
                  </a:solidFill>
                  <a:latin typeface="Calibri" pitchFamily="34" charset="0"/>
                  <a:ea typeface="宋体" pitchFamily="2" charset="-122"/>
                </a:defRPr>
              </a:lvl2pPr>
              <a:lvl3pPr marL="1143000" indent="-228600" eaLnBrk="0" hangingPunct="0">
                <a:spcBef>
                  <a:spcPct val="20000"/>
                </a:spcBef>
                <a:buChar char="•"/>
                <a:defRPr sz="2400">
                  <a:solidFill>
                    <a:schemeClr val="tx1"/>
                  </a:solidFill>
                  <a:latin typeface="Calibri" pitchFamily="34" charset="0"/>
                  <a:ea typeface="宋体" pitchFamily="2" charset="-122"/>
                </a:defRPr>
              </a:lvl3pPr>
              <a:lvl4pPr marL="1600200" indent="-228600" eaLnBrk="0" hangingPunct="0">
                <a:spcBef>
                  <a:spcPct val="20000"/>
                </a:spcBef>
                <a:buChar char="–"/>
                <a:defRPr sz="2000">
                  <a:solidFill>
                    <a:schemeClr val="tx1"/>
                  </a:solidFill>
                  <a:latin typeface="Calibri" pitchFamily="34" charset="0"/>
                  <a:ea typeface="宋体" pitchFamily="2" charset="-122"/>
                </a:defRPr>
              </a:lvl4pPr>
              <a:lvl5pPr marL="2057400" indent="-228600" eaLnBrk="0" hangingPunct="0">
                <a:spcBef>
                  <a:spcPct val="20000"/>
                </a:spcBef>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fontAlgn="base" hangingPunct="1">
                <a:spcBef>
                  <a:spcPct val="0"/>
                </a:spcBef>
                <a:spcAft>
                  <a:spcPct val="0"/>
                </a:spcAft>
                <a:buFont typeface="Arial" pitchFamily="34" charset="0"/>
                <a:buNone/>
              </a:pPr>
              <a:endParaRPr lang="zh-CN" altLang="en-US" sz="1800" smtClean="0">
                <a:solidFill>
                  <a:srgbClr val="000000"/>
                </a:solidFill>
                <a:latin typeface="Arial" pitchFamily="34" charset="0"/>
              </a:endParaRPr>
            </a:p>
          </p:txBody>
        </p:sp>
        <p:sp>
          <p:nvSpPr>
            <p:cNvPr id="8" name="Line 6"/>
            <p:cNvSpPr>
              <a:spLocks noChangeShapeType="1"/>
            </p:cNvSpPr>
            <p:nvPr/>
          </p:nvSpPr>
          <p:spPr bwMode="auto">
            <a:xfrm rot="240000" flipV="1">
              <a:off x="797" y="435"/>
              <a:ext cx="391"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itchFamily="34" charset="0"/>
                <a:buNone/>
              </a:pPr>
              <a:endParaRPr lang="zh-CN" altLang="en-US" smtClean="0">
                <a:solidFill>
                  <a:srgbClr val="000000"/>
                </a:solidFill>
                <a:ea typeface="宋体" pitchFamily="2" charset="-122"/>
              </a:endParaRPr>
            </a:p>
          </p:txBody>
        </p:sp>
        <p:sp>
          <p:nvSpPr>
            <p:cNvPr id="9" name="Text Box 7"/>
            <p:cNvSpPr txBox="1">
              <a:spLocks noChangeArrowheads="1"/>
            </p:cNvSpPr>
            <p:nvPr/>
          </p:nvSpPr>
          <p:spPr bwMode="auto">
            <a:xfrm>
              <a:off x="450" y="1191"/>
              <a:ext cx="1365"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Calibri" pitchFamily="34" charset="0"/>
                  <a:ea typeface="宋体" pitchFamily="2" charset="-122"/>
                </a:defRPr>
              </a:lvl1pPr>
              <a:lvl2pPr marL="742950" indent="-285750" eaLnBrk="0" hangingPunct="0">
                <a:spcBef>
                  <a:spcPct val="20000"/>
                </a:spcBef>
                <a:buChar char="–"/>
                <a:defRPr sz="2800">
                  <a:solidFill>
                    <a:schemeClr val="tx1"/>
                  </a:solidFill>
                  <a:latin typeface="Calibri" pitchFamily="34" charset="0"/>
                  <a:ea typeface="宋体" pitchFamily="2" charset="-122"/>
                </a:defRPr>
              </a:lvl2pPr>
              <a:lvl3pPr marL="1143000" indent="-228600" eaLnBrk="0" hangingPunct="0">
                <a:spcBef>
                  <a:spcPct val="20000"/>
                </a:spcBef>
                <a:buChar char="•"/>
                <a:defRPr sz="2400">
                  <a:solidFill>
                    <a:schemeClr val="tx1"/>
                  </a:solidFill>
                  <a:latin typeface="Calibri" pitchFamily="34" charset="0"/>
                  <a:ea typeface="宋体" pitchFamily="2" charset="-122"/>
                </a:defRPr>
              </a:lvl3pPr>
              <a:lvl4pPr marL="1600200" indent="-228600" eaLnBrk="0" hangingPunct="0">
                <a:spcBef>
                  <a:spcPct val="20000"/>
                </a:spcBef>
                <a:buChar char="–"/>
                <a:defRPr sz="2000">
                  <a:solidFill>
                    <a:schemeClr val="tx1"/>
                  </a:solidFill>
                  <a:latin typeface="Calibri" pitchFamily="34" charset="0"/>
                  <a:ea typeface="宋体" pitchFamily="2" charset="-122"/>
                </a:defRPr>
              </a:lvl4pPr>
              <a:lvl5pPr marL="2057400" indent="-228600" eaLnBrk="0" hangingPunct="0">
                <a:spcBef>
                  <a:spcPct val="20000"/>
                </a:spcBef>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fontAlgn="base" hangingPunct="1">
                <a:spcBef>
                  <a:spcPct val="0"/>
                </a:spcBef>
                <a:spcAft>
                  <a:spcPct val="0"/>
                </a:spcAft>
                <a:buFont typeface="Arial" pitchFamily="34" charset="0"/>
                <a:buNone/>
              </a:pPr>
              <a:r>
                <a:rPr lang="zh-CN" altLang="en-US" sz="2000" b="1" dirty="0" smtClean="0">
                  <a:solidFill>
                    <a:srgbClr val="000000"/>
                  </a:solidFill>
                  <a:latin typeface="Arial" pitchFamily="34" charset="0"/>
                </a:rPr>
                <a:t>如何分解？</a:t>
              </a:r>
            </a:p>
          </p:txBody>
        </p:sp>
      </p:grpSp>
      <p:sp>
        <p:nvSpPr>
          <p:cNvPr id="10" name="矩形 9"/>
          <p:cNvSpPr/>
          <p:nvPr/>
        </p:nvSpPr>
        <p:spPr>
          <a:xfrm>
            <a:off x="4067944" y="5733256"/>
            <a:ext cx="3897221" cy="461665"/>
          </a:xfrm>
          <a:prstGeom prst="rect">
            <a:avLst/>
          </a:prstGeom>
        </p:spPr>
        <p:txBody>
          <a:bodyPr wrap="none">
            <a:spAutoFit/>
          </a:bodyPr>
          <a:lstStyle/>
          <a:p>
            <a:r>
              <a:rPr lang="zh-CN" altLang="en-US" sz="2400" b="1" dirty="0" smtClean="0">
                <a:solidFill>
                  <a:srgbClr val="FF0000"/>
                </a:solidFill>
                <a:latin typeface="Arial" pitchFamily="34" charset="0"/>
              </a:rPr>
              <a:t>“使研究问题的方法简便”</a:t>
            </a:r>
            <a:endParaRPr lang="zh-CN" altLang="en-US" sz="2400" dirty="0"/>
          </a:p>
        </p:txBody>
      </p:sp>
    </p:spTree>
    <p:extLst>
      <p:ext uri="{BB962C8B-B14F-4D97-AF65-F5344CB8AC3E}">
        <p14:creationId xmlns:p14="http://schemas.microsoft.com/office/powerpoint/2010/main" val="344511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00"/>
                </a:solidFill>
              </a:rPr>
              <a:t>四、</a:t>
            </a:r>
            <a:r>
              <a:rPr lang="en-US" altLang="zh-CN" b="1" dirty="0" smtClean="0">
                <a:solidFill>
                  <a:srgbClr val="000000"/>
                </a:solidFill>
              </a:rPr>
              <a:t>《</a:t>
            </a:r>
            <a:r>
              <a:rPr lang="zh-CN" altLang="en-US" b="1" dirty="0" smtClean="0">
                <a:solidFill>
                  <a:srgbClr val="000000"/>
                </a:solidFill>
              </a:rPr>
              <a:t>牛顿运动定律</a:t>
            </a:r>
            <a:r>
              <a:rPr lang="en-US" altLang="zh-CN" b="1" dirty="0" smtClean="0">
                <a:solidFill>
                  <a:srgbClr val="000000"/>
                </a:solidFill>
              </a:rPr>
              <a:t>》</a:t>
            </a:r>
            <a:r>
              <a:rPr lang="zh-CN" altLang="en-US" b="1" dirty="0" smtClean="0">
                <a:solidFill>
                  <a:srgbClr val="000000"/>
                </a:solidFill>
              </a:rPr>
              <a:t>教学建议</a:t>
            </a:r>
            <a:endParaRPr lang="zh-CN" altLang="en-US" b="1" dirty="0">
              <a:solidFill>
                <a:srgbClr val="000000"/>
              </a:solidFill>
            </a:endParaRPr>
          </a:p>
        </p:txBody>
      </p:sp>
    </p:spTree>
    <p:extLst>
      <p:ext uri="{BB962C8B-B14F-4D97-AF65-F5344CB8AC3E}">
        <p14:creationId xmlns:p14="http://schemas.microsoft.com/office/powerpoint/2010/main" val="12483409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600" b="1" kern="0" dirty="0">
                <a:solidFill>
                  <a:srgbClr val="FF0000"/>
                </a:solidFill>
                <a:latin typeface="Calibri"/>
                <a:ea typeface="宋体"/>
              </a:rPr>
              <a:t>本章教材地位</a:t>
            </a:r>
            <a:endParaRPr lang="zh-CN" altLang="en-US" sz="2400" dirty="0"/>
          </a:p>
        </p:txBody>
      </p:sp>
      <p:sp>
        <p:nvSpPr>
          <p:cNvPr id="3" name="Text Box 14"/>
          <p:cNvSpPr txBox="1">
            <a:spLocks noChangeArrowheads="1"/>
          </p:cNvSpPr>
          <p:nvPr/>
        </p:nvSpPr>
        <p:spPr bwMode="auto">
          <a:xfrm>
            <a:off x="660254" y="1268760"/>
            <a:ext cx="799147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lang="zh-CN" altLang="en-US" sz="2400" b="1" kern="0" dirty="0" smtClean="0">
                <a:solidFill>
                  <a:srgbClr val="000000"/>
                </a:solidFill>
              </a:rPr>
              <a:t>         本章是在前三章内容的基础上进一步研究运动和力</a:t>
            </a:r>
            <a:r>
              <a:rPr lang="zh-CN" altLang="en-US" sz="2400" b="1" kern="0" dirty="0">
                <a:solidFill>
                  <a:srgbClr val="000000"/>
                </a:solidFill>
              </a:rPr>
              <a:t>的关系，这是质点</a:t>
            </a:r>
            <a:r>
              <a:rPr lang="zh-CN" altLang="en-US" sz="2400" b="1" kern="0" dirty="0" smtClean="0">
                <a:solidFill>
                  <a:srgbClr val="000000"/>
                </a:solidFill>
              </a:rPr>
              <a:t>动力学</a:t>
            </a:r>
            <a:r>
              <a:rPr lang="zh-CN" altLang="en-US" sz="2400" b="1" kern="0" dirty="0">
                <a:solidFill>
                  <a:srgbClr val="000000"/>
                </a:solidFill>
              </a:rPr>
              <a:t>内容。牛顿运动定律是动力学的核心内容。根据牛顿运动定律可以确定物体</a:t>
            </a:r>
            <a:r>
              <a:rPr lang="zh-CN" altLang="en-US" sz="2400" b="1" kern="0" dirty="0" smtClean="0">
                <a:solidFill>
                  <a:srgbClr val="000000"/>
                </a:solidFill>
              </a:rPr>
              <a:t>位置和速度</a:t>
            </a:r>
            <a:r>
              <a:rPr lang="zh-CN" altLang="en-US" sz="2400" b="1" kern="0" dirty="0">
                <a:solidFill>
                  <a:srgbClr val="000000"/>
                </a:solidFill>
              </a:rPr>
              <a:t>变化的规律，可以控制物体的</a:t>
            </a:r>
            <a:r>
              <a:rPr lang="zh-CN" altLang="en-US" sz="2400" b="1" kern="0" dirty="0" smtClean="0">
                <a:solidFill>
                  <a:srgbClr val="000000"/>
                </a:solidFill>
              </a:rPr>
              <a:t>运动。</a:t>
            </a:r>
            <a:endParaRPr lang="en-US" altLang="zh-CN" sz="2400" b="1" kern="0" dirty="0" smtClean="0">
              <a:solidFill>
                <a:srgbClr val="000000"/>
              </a:solidFill>
            </a:endParaRPr>
          </a:p>
          <a:p>
            <a:pPr eaLnBrk="1" fontAlgn="base" hangingPunct="1">
              <a:spcBef>
                <a:spcPct val="50000"/>
              </a:spcBef>
              <a:spcAft>
                <a:spcPct val="0"/>
              </a:spcAft>
            </a:pPr>
            <a:r>
              <a:rPr lang="en-US" altLang="zh-CN" sz="2400" b="1" kern="0" dirty="0">
                <a:solidFill>
                  <a:srgbClr val="000000"/>
                </a:solidFill>
              </a:rPr>
              <a:t> </a:t>
            </a:r>
            <a:r>
              <a:rPr lang="en-US" altLang="zh-CN" sz="2400" b="1" kern="0" dirty="0" smtClean="0">
                <a:solidFill>
                  <a:srgbClr val="000000"/>
                </a:solidFill>
              </a:rPr>
              <a:t>       </a:t>
            </a:r>
            <a:r>
              <a:rPr lang="zh-CN" altLang="en-US" sz="2400" b="1" kern="0" dirty="0" smtClean="0">
                <a:solidFill>
                  <a:srgbClr val="000000"/>
                </a:solidFill>
              </a:rPr>
              <a:t>牛顿运动定律对于直线运动、曲线运动都适用，为方便学生的理解，本章牛顿运动定律的应用只限于物体的直线运动。</a:t>
            </a:r>
            <a:endParaRPr lang="en-US" altLang="zh-CN" sz="2400" b="1" kern="0" dirty="0" smtClean="0">
              <a:solidFill>
                <a:srgbClr val="000000"/>
              </a:solidFill>
            </a:endParaRPr>
          </a:p>
          <a:p>
            <a:pPr eaLnBrk="1" fontAlgn="base" hangingPunct="1">
              <a:spcBef>
                <a:spcPct val="50000"/>
              </a:spcBef>
              <a:spcAft>
                <a:spcPct val="0"/>
              </a:spcAft>
            </a:pPr>
            <a:r>
              <a:rPr lang="en-US" altLang="zh-CN" sz="2400" b="1" kern="0" dirty="0">
                <a:solidFill>
                  <a:srgbClr val="000000"/>
                </a:solidFill>
              </a:rPr>
              <a:t> </a:t>
            </a:r>
            <a:r>
              <a:rPr lang="en-US" altLang="zh-CN" sz="2400" b="1" kern="0" dirty="0" smtClean="0">
                <a:solidFill>
                  <a:srgbClr val="000000"/>
                </a:solidFill>
              </a:rPr>
              <a:t>       </a:t>
            </a:r>
            <a:r>
              <a:rPr lang="zh-CN" altLang="en-US" sz="2400" b="1" kern="0" dirty="0" smtClean="0">
                <a:solidFill>
                  <a:srgbClr val="000000"/>
                </a:solidFill>
              </a:rPr>
              <a:t>在学生对牛顿定律理解的基础上，还要进一步研究牛顿运动定律对曲线运动的应用、对天体运动的应用、研究牛顿万有引力及其应用。同时，理解牛顿运动定律，也是学习动量与能量知识的基础。</a:t>
            </a:r>
            <a:endParaRPr lang="zh-CN" altLang="en-US" sz="2800" b="1" kern="0" dirty="0" smtClean="0">
              <a:solidFill>
                <a:srgbClr val="000000"/>
              </a:solidFill>
            </a:endParaRPr>
          </a:p>
        </p:txBody>
      </p:sp>
    </p:spTree>
    <p:extLst>
      <p:ext uri="{BB962C8B-B14F-4D97-AF65-F5344CB8AC3E}">
        <p14:creationId xmlns:p14="http://schemas.microsoft.com/office/powerpoint/2010/main" val="323167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sz="3200" b="1" kern="0" dirty="0">
                <a:solidFill>
                  <a:srgbClr val="FF0000"/>
                </a:solidFill>
                <a:latin typeface="Calibri"/>
                <a:ea typeface="宋体"/>
                <a:cs typeface="+mn-cs"/>
              </a:rPr>
              <a:t>本章课时</a:t>
            </a:r>
            <a:r>
              <a:rPr lang="zh-CN" altLang="en-US" sz="3200" b="1" kern="0" dirty="0" smtClean="0">
                <a:solidFill>
                  <a:srgbClr val="FF0000"/>
                </a:solidFill>
                <a:latin typeface="Calibri"/>
                <a:ea typeface="宋体"/>
                <a:cs typeface="+mn-cs"/>
              </a:rPr>
              <a:t>建议</a:t>
            </a:r>
            <a:endParaRPr lang="zh-CN" altLang="en-US" sz="3200" dirty="0"/>
          </a:p>
        </p:txBody>
      </p:sp>
      <p:sp>
        <p:nvSpPr>
          <p:cNvPr id="3" name="TextBox 2"/>
          <p:cNvSpPr txBox="1"/>
          <p:nvPr/>
        </p:nvSpPr>
        <p:spPr>
          <a:xfrm>
            <a:off x="323528" y="1412776"/>
            <a:ext cx="8568952" cy="344710"/>
          </a:xfrm>
          <a:prstGeom prst="rect">
            <a:avLst/>
          </a:prstGeom>
          <a:noFill/>
        </p:spPr>
        <p:txBody>
          <a:bodyPr wrap="square" rtlCol="0">
            <a:spAutoFit/>
          </a:bodyPr>
          <a:lstStyle/>
          <a:p>
            <a:pPr>
              <a:lnSpc>
                <a:spcPct val="130000"/>
              </a:lnSpc>
            </a:pPr>
            <a:endParaRPr lang="zh-CN" altLang="en-US" sz="1400" dirty="0" smtClean="0">
              <a:solidFill>
                <a:srgbClr val="5F5F5F"/>
              </a:solidFill>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667043896"/>
              </p:ext>
            </p:extLst>
          </p:nvPr>
        </p:nvGraphicFramePr>
        <p:xfrm>
          <a:off x="611560" y="1196752"/>
          <a:ext cx="8352928" cy="4698522"/>
        </p:xfrm>
        <a:graphic>
          <a:graphicData uri="http://schemas.openxmlformats.org/drawingml/2006/table">
            <a:tbl>
              <a:tblPr firstRow="1" bandRow="1">
                <a:tableStyleId>{C4B1156A-380E-4F78-BDF5-A606A8083BF9}</a:tableStyleId>
              </a:tblPr>
              <a:tblGrid>
                <a:gridCol w="6806587"/>
                <a:gridCol w="1546341"/>
              </a:tblGrid>
              <a:tr h="522058">
                <a:tc>
                  <a:txBody>
                    <a:bodyPr/>
                    <a:lstStyle/>
                    <a:p>
                      <a:r>
                        <a:rPr kumimoji="0" lang="en-US" altLang="zh-CN" sz="2000" b="1" u="none" strike="noStrike" kern="0" cap="none" spc="0" normalizeH="0" baseline="0" noProof="0" dirty="0" smtClean="0">
                          <a:ln>
                            <a:noFill/>
                          </a:ln>
                          <a:solidFill>
                            <a:srgbClr val="000000"/>
                          </a:solidFill>
                          <a:effectLst/>
                          <a:uLnTx/>
                          <a:uFillTx/>
                        </a:rPr>
                        <a:t>1</a:t>
                      </a:r>
                      <a:r>
                        <a:rPr kumimoji="0" lang="zh-CN" altLang="en-US" sz="2000" b="1" u="none" strike="noStrike" kern="0" cap="none" spc="0" normalizeH="0" baseline="0" noProof="0" dirty="0" smtClean="0">
                          <a:ln>
                            <a:noFill/>
                          </a:ln>
                          <a:solidFill>
                            <a:srgbClr val="000000"/>
                          </a:solidFill>
                          <a:effectLst/>
                          <a:uLnTx/>
                          <a:uFillTx/>
                        </a:rPr>
                        <a:t>、牛顿第一定律</a:t>
                      </a:r>
                      <a:endParaRPr lang="zh-CN" altLang="en-US" sz="2000" b="1" dirty="0">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Calibri"/>
                          <a:ea typeface="宋体"/>
                          <a:cs typeface="+mn-cs"/>
                        </a:rPr>
                        <a:t>1</a:t>
                      </a:r>
                      <a:r>
                        <a:rPr kumimoji="0" lang="zh-CN" altLang="en-US" sz="2000" b="1" i="0" u="none" strike="noStrike" kern="0" cap="none" spc="0" normalizeH="0" baseline="0" noProof="0" dirty="0" smtClean="0">
                          <a:ln>
                            <a:noFill/>
                          </a:ln>
                          <a:solidFill>
                            <a:srgbClr val="000000"/>
                          </a:solidFill>
                          <a:effectLst/>
                          <a:uLnTx/>
                          <a:uFillTx/>
                          <a:latin typeface="Calibri"/>
                          <a:ea typeface="宋体"/>
                          <a:cs typeface="+mn-cs"/>
                        </a:rPr>
                        <a:t>课时        </a:t>
                      </a:r>
                      <a:endParaRPr kumimoji="0" lang="en-US" altLang="zh-CN" sz="2000" b="1" i="0" u="none" strike="noStrike" kern="0" cap="none" spc="0" normalizeH="0" baseline="0" noProof="0" dirty="0" smtClean="0">
                        <a:ln>
                          <a:noFill/>
                        </a:ln>
                        <a:solidFill>
                          <a:srgbClr val="000000"/>
                        </a:solidFill>
                        <a:effectLst/>
                        <a:uLnTx/>
                        <a:uFillTx/>
                        <a:latin typeface="Calibri"/>
                        <a:ea typeface="宋体"/>
                        <a:cs typeface="+mn-cs"/>
                      </a:endParaRPr>
                    </a:p>
                  </a:txBody>
                  <a:tcPr/>
                </a:tc>
              </a:tr>
              <a:tr h="522058">
                <a:tc>
                  <a:txBody>
                    <a:bodyPr/>
                    <a:lstStyle/>
                    <a:p>
                      <a:r>
                        <a:rPr kumimoji="0" lang="en-US" altLang="zh-CN" sz="2000" b="1" u="none" strike="noStrike" kern="0" cap="none" spc="0" normalizeH="0" baseline="0" noProof="0" dirty="0" smtClean="0">
                          <a:ln>
                            <a:noFill/>
                          </a:ln>
                          <a:solidFill>
                            <a:srgbClr val="000000"/>
                          </a:solidFill>
                          <a:effectLst/>
                          <a:uLnTx/>
                          <a:uFillTx/>
                        </a:rPr>
                        <a:t>2</a:t>
                      </a:r>
                      <a:r>
                        <a:rPr kumimoji="0" lang="zh-CN" altLang="en-US" sz="2000" b="1" u="none" strike="noStrike" kern="0" cap="none" spc="0" normalizeH="0" baseline="0" noProof="0" dirty="0" smtClean="0">
                          <a:ln>
                            <a:noFill/>
                          </a:ln>
                          <a:solidFill>
                            <a:srgbClr val="000000"/>
                          </a:solidFill>
                          <a:effectLst/>
                          <a:uLnTx/>
                          <a:uFillTx/>
                        </a:rPr>
                        <a:t>、实验：探究加速度与力、质量的关系</a:t>
                      </a:r>
                      <a:endParaRPr lang="zh-CN" altLang="en-US" sz="2000" b="1" dirty="0">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Calibri"/>
                          <a:ea typeface="宋体"/>
                          <a:cs typeface="+mn-cs"/>
                        </a:rPr>
                        <a:t>2</a:t>
                      </a:r>
                      <a:r>
                        <a:rPr kumimoji="0" lang="zh-CN" altLang="en-US" sz="2000" b="1" i="0" u="none" strike="noStrike" kern="0" cap="none" spc="0" normalizeH="0" baseline="0" noProof="0" dirty="0" smtClean="0">
                          <a:ln>
                            <a:noFill/>
                          </a:ln>
                          <a:solidFill>
                            <a:srgbClr val="000000"/>
                          </a:solidFill>
                          <a:effectLst/>
                          <a:uLnTx/>
                          <a:uFillTx/>
                          <a:latin typeface="Calibri"/>
                          <a:ea typeface="宋体"/>
                          <a:cs typeface="+mn-cs"/>
                        </a:rPr>
                        <a:t>课时</a:t>
                      </a:r>
                    </a:p>
                  </a:txBody>
                  <a:tcPr/>
                </a:tc>
              </a:tr>
              <a:tr h="522058">
                <a:tc>
                  <a:txBody>
                    <a:bodyPr/>
                    <a:lstStyle/>
                    <a:p>
                      <a:r>
                        <a:rPr kumimoji="0" lang="en-US" altLang="zh-CN" sz="2000" b="1" u="none" strike="noStrike" kern="0" cap="none" spc="0" normalizeH="0" baseline="0" noProof="0" dirty="0" smtClean="0">
                          <a:ln>
                            <a:noFill/>
                          </a:ln>
                          <a:solidFill>
                            <a:srgbClr val="000000"/>
                          </a:solidFill>
                          <a:effectLst/>
                          <a:uLnTx/>
                          <a:uFillTx/>
                        </a:rPr>
                        <a:t>3</a:t>
                      </a:r>
                      <a:r>
                        <a:rPr kumimoji="0" lang="zh-CN" altLang="en-US" sz="2000" b="1" u="none" strike="noStrike" kern="0" cap="none" spc="0" normalizeH="0" baseline="0" noProof="0" dirty="0" smtClean="0">
                          <a:ln>
                            <a:noFill/>
                          </a:ln>
                          <a:solidFill>
                            <a:srgbClr val="000000"/>
                          </a:solidFill>
                          <a:effectLst/>
                          <a:uLnTx/>
                          <a:uFillTx/>
                        </a:rPr>
                        <a:t>、牛顿第二定律</a:t>
                      </a:r>
                      <a:endParaRPr lang="zh-CN" altLang="en-US" sz="2000" b="1" dirty="0">
                        <a:solidFill>
                          <a:srgbClr val="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kern="0" dirty="0" smtClean="0">
                          <a:solidFill>
                            <a:srgbClr val="000000"/>
                          </a:solidFill>
                          <a:latin typeface="Calibri"/>
                          <a:ea typeface="宋体"/>
                        </a:rPr>
                        <a:t>1.5</a:t>
                      </a:r>
                      <a:r>
                        <a:rPr lang="zh-CN" altLang="en-US" sz="2000" b="1" kern="0" dirty="0" smtClean="0">
                          <a:solidFill>
                            <a:srgbClr val="000000"/>
                          </a:solidFill>
                          <a:latin typeface="Calibri"/>
                          <a:ea typeface="宋体"/>
                        </a:rPr>
                        <a:t>课时</a:t>
                      </a:r>
                    </a:p>
                  </a:txBody>
                  <a:tcPr/>
                </a:tc>
              </a:tr>
              <a:tr h="522058">
                <a:tc>
                  <a:txBody>
                    <a:bodyPr/>
                    <a:lstStyle/>
                    <a:p>
                      <a:r>
                        <a:rPr kumimoji="0" lang="en-US" altLang="zh-CN" sz="2000" b="1" u="none" strike="noStrike" kern="0" cap="none" spc="0" normalizeH="0" baseline="0" noProof="0" dirty="0" smtClean="0">
                          <a:ln>
                            <a:noFill/>
                          </a:ln>
                          <a:solidFill>
                            <a:srgbClr val="000000"/>
                          </a:solidFill>
                          <a:effectLst/>
                          <a:uLnTx/>
                          <a:uFillTx/>
                        </a:rPr>
                        <a:t>4</a:t>
                      </a:r>
                      <a:r>
                        <a:rPr kumimoji="0" lang="zh-CN" altLang="en-US" sz="2000" b="1" u="none" strike="noStrike" kern="0" cap="none" spc="0" normalizeH="0" baseline="0" noProof="0" dirty="0" smtClean="0">
                          <a:ln>
                            <a:noFill/>
                          </a:ln>
                          <a:solidFill>
                            <a:srgbClr val="000000"/>
                          </a:solidFill>
                          <a:effectLst/>
                          <a:uLnTx/>
                          <a:uFillTx/>
                        </a:rPr>
                        <a:t>、力学单位制</a:t>
                      </a:r>
                      <a:endParaRPr lang="zh-CN" altLang="en-US" sz="2000" b="1" dirty="0">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Calibri"/>
                          <a:ea typeface="宋体"/>
                          <a:cs typeface="+mn-cs"/>
                        </a:rPr>
                        <a:t>0.5</a:t>
                      </a:r>
                      <a:r>
                        <a:rPr kumimoji="0" lang="zh-CN" altLang="en-US" sz="2000" b="1" i="0" u="none" strike="noStrike" kern="0" cap="none" spc="0" normalizeH="0" baseline="0" noProof="0" dirty="0" smtClean="0">
                          <a:ln>
                            <a:noFill/>
                          </a:ln>
                          <a:solidFill>
                            <a:srgbClr val="000000"/>
                          </a:solidFill>
                          <a:effectLst/>
                          <a:uLnTx/>
                          <a:uFillTx/>
                          <a:latin typeface="Calibri"/>
                          <a:ea typeface="宋体"/>
                          <a:cs typeface="+mn-cs"/>
                        </a:rPr>
                        <a:t>课时</a:t>
                      </a:r>
                    </a:p>
                  </a:txBody>
                  <a:tcPr/>
                </a:tc>
              </a:tr>
              <a:tr h="522058">
                <a:tc>
                  <a:txBody>
                    <a:bodyPr/>
                    <a:lstStyle/>
                    <a:p>
                      <a:r>
                        <a:rPr kumimoji="0" lang="en-US" altLang="zh-CN" sz="2000" b="1" u="none" strike="noStrike" kern="0" cap="none" spc="0" normalizeH="0" baseline="0" noProof="0" dirty="0" smtClean="0">
                          <a:ln>
                            <a:noFill/>
                          </a:ln>
                          <a:solidFill>
                            <a:srgbClr val="000000"/>
                          </a:solidFill>
                          <a:effectLst/>
                          <a:uLnTx/>
                          <a:uFillTx/>
                        </a:rPr>
                        <a:t>5</a:t>
                      </a:r>
                      <a:r>
                        <a:rPr kumimoji="0" lang="zh-CN" altLang="en-US" sz="2000" b="1" u="none" strike="noStrike" kern="0" cap="none" spc="0" normalizeH="0" baseline="0" noProof="0" dirty="0" smtClean="0">
                          <a:ln>
                            <a:noFill/>
                          </a:ln>
                          <a:solidFill>
                            <a:srgbClr val="000000"/>
                          </a:solidFill>
                          <a:effectLst/>
                          <a:uLnTx/>
                          <a:uFillTx/>
                        </a:rPr>
                        <a:t>、牛顿第三定律</a:t>
                      </a:r>
                      <a:endParaRPr lang="zh-CN" altLang="en-US" sz="2000" b="1" dirty="0">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Calibri"/>
                          <a:ea typeface="宋体"/>
                          <a:cs typeface="+mn-cs"/>
                        </a:rPr>
                        <a:t>1</a:t>
                      </a:r>
                      <a:r>
                        <a:rPr kumimoji="0" lang="zh-CN" altLang="en-US" sz="2000" b="1" i="0" u="none" strike="noStrike" kern="0" cap="none" spc="0" normalizeH="0" baseline="0" noProof="0" dirty="0" smtClean="0">
                          <a:ln>
                            <a:noFill/>
                          </a:ln>
                          <a:solidFill>
                            <a:srgbClr val="000000"/>
                          </a:solidFill>
                          <a:effectLst/>
                          <a:uLnTx/>
                          <a:uFillTx/>
                          <a:latin typeface="Calibri"/>
                          <a:ea typeface="宋体"/>
                          <a:cs typeface="+mn-cs"/>
                        </a:rPr>
                        <a:t>课时</a:t>
                      </a:r>
                    </a:p>
                  </a:txBody>
                  <a:tcPr/>
                </a:tc>
              </a:tr>
              <a:tr h="522058">
                <a:tc>
                  <a:txBody>
                    <a:bodyPr/>
                    <a:lstStyle/>
                    <a:p>
                      <a:r>
                        <a:rPr lang="en-US" altLang="zh-CN" sz="2000" b="1" dirty="0" smtClean="0">
                          <a:solidFill>
                            <a:srgbClr val="000000"/>
                          </a:solidFill>
                        </a:rPr>
                        <a:t>6</a:t>
                      </a:r>
                      <a:r>
                        <a:rPr lang="zh-CN" altLang="en-US" sz="2000" b="1" dirty="0" smtClean="0">
                          <a:solidFill>
                            <a:srgbClr val="000000"/>
                          </a:solidFill>
                        </a:rPr>
                        <a:t>、用</a:t>
                      </a:r>
                      <a:r>
                        <a:rPr lang="zh-CN" altLang="en-US" sz="2000" b="1" dirty="0" smtClean="0">
                          <a:solidFill>
                            <a:srgbClr val="000000"/>
                          </a:solidFill>
                        </a:rPr>
                        <a:t>牛顿运动定律</a:t>
                      </a:r>
                      <a:r>
                        <a:rPr lang="zh-CN" altLang="en-US" sz="2000" b="1" dirty="0" smtClean="0">
                          <a:solidFill>
                            <a:srgbClr val="000000"/>
                          </a:solidFill>
                        </a:rPr>
                        <a:t>解决问题（一）</a:t>
                      </a:r>
                      <a:endParaRPr lang="zh-CN" altLang="en-US" sz="2000" b="1" dirty="0">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Calibri"/>
                          <a:ea typeface="宋体"/>
                          <a:cs typeface="+mn-cs"/>
                        </a:rPr>
                        <a:t>1</a:t>
                      </a:r>
                      <a:r>
                        <a:rPr kumimoji="0" lang="zh-CN" altLang="en-US" sz="2000" b="1" i="0" u="none" strike="noStrike" kern="0" cap="none" spc="0" normalizeH="0" baseline="0" noProof="0" dirty="0" smtClean="0">
                          <a:ln>
                            <a:noFill/>
                          </a:ln>
                          <a:solidFill>
                            <a:srgbClr val="000000"/>
                          </a:solidFill>
                          <a:effectLst/>
                          <a:uLnTx/>
                          <a:uFillTx/>
                          <a:latin typeface="Calibri"/>
                          <a:ea typeface="宋体"/>
                          <a:cs typeface="+mn-cs"/>
                        </a:rPr>
                        <a:t>课时</a:t>
                      </a:r>
                    </a:p>
                  </a:txBody>
                  <a:tcPr/>
                </a:tc>
              </a:tr>
              <a:tr h="5220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rgbClr val="000000"/>
                          </a:solidFill>
                          <a:effectLst/>
                          <a:uLnTx/>
                          <a:uFillTx/>
                          <a:latin typeface="+mn-lt"/>
                          <a:ea typeface="+mn-ea"/>
                          <a:cs typeface="+mn-cs"/>
                        </a:rPr>
                        <a:t>7</a:t>
                      </a:r>
                      <a:r>
                        <a:rPr kumimoji="0" lang="zh-CN" altLang="en-US" sz="2000" b="1" i="0" u="none" strike="noStrike" kern="1200" cap="none" spc="0" normalizeH="0" baseline="0" noProof="0" dirty="0" smtClean="0">
                          <a:ln>
                            <a:noFill/>
                          </a:ln>
                          <a:solidFill>
                            <a:srgbClr val="000000"/>
                          </a:solidFill>
                          <a:effectLst/>
                          <a:uLnTx/>
                          <a:uFillTx/>
                          <a:latin typeface="+mn-lt"/>
                          <a:ea typeface="+mn-ea"/>
                          <a:cs typeface="+mn-cs"/>
                        </a:rPr>
                        <a:t>、用</a:t>
                      </a:r>
                      <a:r>
                        <a:rPr kumimoji="0" lang="zh-CN" altLang="en-US" sz="2000" b="1" i="0" u="none" strike="noStrike" kern="1200" cap="none" spc="0" normalizeH="0" baseline="0" noProof="0" dirty="0" smtClean="0">
                          <a:ln>
                            <a:noFill/>
                          </a:ln>
                          <a:solidFill>
                            <a:srgbClr val="000000"/>
                          </a:solidFill>
                          <a:effectLst/>
                          <a:uLnTx/>
                          <a:uFillTx/>
                          <a:latin typeface="+mn-lt"/>
                          <a:ea typeface="+mn-ea"/>
                          <a:cs typeface="+mn-cs"/>
                        </a:rPr>
                        <a:t>牛顿运动定律</a:t>
                      </a:r>
                      <a:r>
                        <a:rPr kumimoji="0" lang="zh-CN" altLang="en-US" sz="2000" b="1" i="0" u="none" strike="noStrike" kern="1200" cap="none" spc="0" normalizeH="0" baseline="0" noProof="0" dirty="0" smtClean="0">
                          <a:ln>
                            <a:noFill/>
                          </a:ln>
                          <a:solidFill>
                            <a:srgbClr val="000000"/>
                          </a:solidFill>
                          <a:effectLst/>
                          <a:uLnTx/>
                          <a:uFillTx/>
                          <a:latin typeface="+mn-lt"/>
                          <a:ea typeface="+mn-ea"/>
                          <a:cs typeface="+mn-cs"/>
                        </a:rPr>
                        <a:t>解决问题（二）</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Calibri"/>
                          <a:ea typeface="宋体"/>
                          <a:cs typeface="+mn-cs"/>
                        </a:rPr>
                        <a:t>3</a:t>
                      </a:r>
                      <a:r>
                        <a:rPr kumimoji="0" lang="zh-CN" altLang="en-US" sz="2000" b="1" i="0" u="none" strike="noStrike" kern="0" cap="none" spc="0" normalizeH="0" baseline="0" noProof="0" dirty="0" smtClean="0">
                          <a:ln>
                            <a:noFill/>
                          </a:ln>
                          <a:solidFill>
                            <a:srgbClr val="000000"/>
                          </a:solidFill>
                          <a:effectLst/>
                          <a:uLnTx/>
                          <a:uFillTx/>
                          <a:latin typeface="Calibri"/>
                          <a:ea typeface="宋体"/>
                          <a:cs typeface="+mn-cs"/>
                        </a:rPr>
                        <a:t>课时</a:t>
                      </a:r>
                    </a:p>
                  </a:txBody>
                  <a:tcPr/>
                </a:tc>
              </a:tr>
              <a:tr h="522058">
                <a:tc>
                  <a:txBody>
                    <a:bodyPr/>
                    <a:lstStyle/>
                    <a:p>
                      <a:r>
                        <a:rPr kumimoji="0" lang="zh-CN" altLang="en-US" sz="2000" b="1" u="none" strike="noStrike" kern="0" cap="none" spc="0" normalizeH="0" baseline="0" noProof="0" dirty="0" smtClean="0">
                          <a:ln>
                            <a:noFill/>
                          </a:ln>
                          <a:solidFill>
                            <a:srgbClr val="000000"/>
                          </a:solidFill>
                          <a:effectLst/>
                          <a:uLnTx/>
                          <a:uFillTx/>
                        </a:rPr>
                        <a:t>习题课与测试</a:t>
                      </a:r>
                      <a:endParaRPr lang="zh-CN" altLang="en-US" sz="2000" b="1" dirty="0">
                        <a:solidFill>
                          <a:srgbClr val="0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Calibri"/>
                          <a:ea typeface="宋体"/>
                          <a:cs typeface="+mn-cs"/>
                        </a:rPr>
                        <a:t>2</a:t>
                      </a:r>
                      <a:r>
                        <a:rPr kumimoji="0" lang="zh-CN" altLang="en-US" sz="2000" b="1" i="0" u="none" strike="noStrike" kern="0" cap="none" spc="0" normalizeH="0" baseline="0" noProof="0" dirty="0" smtClean="0">
                          <a:ln>
                            <a:noFill/>
                          </a:ln>
                          <a:solidFill>
                            <a:srgbClr val="000000"/>
                          </a:solidFill>
                          <a:effectLst/>
                          <a:uLnTx/>
                          <a:uFillTx/>
                          <a:latin typeface="Calibri"/>
                          <a:ea typeface="宋体"/>
                          <a:cs typeface="+mn-cs"/>
                        </a:rPr>
                        <a:t>课时</a:t>
                      </a:r>
                    </a:p>
                  </a:txBody>
                  <a:tcPr/>
                </a:tc>
              </a:tr>
              <a:tr h="522058">
                <a:tc>
                  <a:txBody>
                    <a:bodyPr/>
                    <a:lstStyle/>
                    <a:p>
                      <a:r>
                        <a:rPr kumimoji="0" lang="zh-CN" altLang="en-US" sz="2000" b="1" i="0" u="none" strike="noStrike" kern="0" cap="none" spc="0" normalizeH="0" baseline="0" noProof="0" dirty="0" smtClean="0">
                          <a:ln>
                            <a:noFill/>
                          </a:ln>
                          <a:solidFill>
                            <a:srgbClr val="0070C0"/>
                          </a:solidFill>
                          <a:effectLst/>
                          <a:uLnTx/>
                          <a:uFillTx/>
                          <a:latin typeface="Calibri"/>
                          <a:ea typeface="宋体"/>
                          <a:cs typeface="+mn-cs"/>
                        </a:rPr>
                        <a:t>总学时 </a:t>
                      </a:r>
                      <a:endParaRPr lang="zh-CN" altLang="en-US" sz="2000" b="1" dirty="0">
                        <a:solidFill>
                          <a:srgbClr val="0070C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rgbClr val="0070C0"/>
                          </a:solidFill>
                          <a:effectLst/>
                          <a:uLnTx/>
                          <a:uFillTx/>
                          <a:latin typeface="Calibri"/>
                          <a:ea typeface="宋体"/>
                          <a:cs typeface="+mn-cs"/>
                        </a:rPr>
                        <a:t>12</a:t>
                      </a:r>
                      <a:r>
                        <a:rPr kumimoji="0" lang="zh-CN" altLang="en-US" sz="2000" b="1" i="0" u="none" strike="noStrike" kern="0" cap="none" spc="0" normalizeH="0" baseline="0" noProof="0" dirty="0" smtClean="0">
                          <a:ln>
                            <a:noFill/>
                          </a:ln>
                          <a:solidFill>
                            <a:srgbClr val="0070C0"/>
                          </a:solidFill>
                          <a:effectLst/>
                          <a:uLnTx/>
                          <a:uFillTx/>
                          <a:latin typeface="Calibri"/>
                          <a:ea typeface="宋体"/>
                          <a:cs typeface="+mn-cs"/>
                        </a:rPr>
                        <a:t>课时</a:t>
                      </a:r>
                    </a:p>
                  </a:txBody>
                  <a:tcPr/>
                </a:tc>
              </a:tr>
            </a:tbl>
          </a:graphicData>
        </a:graphic>
      </p:graphicFrame>
    </p:spTree>
    <p:extLst>
      <p:ext uri="{BB962C8B-B14F-4D97-AF65-F5344CB8AC3E}">
        <p14:creationId xmlns:p14="http://schemas.microsoft.com/office/powerpoint/2010/main" val="30464866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1</a:t>
            </a:r>
            <a:r>
              <a:rPr lang="zh-CN" altLang="en-US" b="1" dirty="0" smtClean="0"/>
              <a:t>节 牛顿第一定律</a:t>
            </a:r>
            <a:endParaRPr lang="zh-CN" altLang="en-US" b="1" dirty="0"/>
          </a:p>
        </p:txBody>
      </p:sp>
      <p:sp>
        <p:nvSpPr>
          <p:cNvPr id="5" name="TextBox 4"/>
          <p:cNvSpPr txBox="1"/>
          <p:nvPr/>
        </p:nvSpPr>
        <p:spPr>
          <a:xfrm>
            <a:off x="395536" y="1196752"/>
            <a:ext cx="8352928" cy="1692771"/>
          </a:xfrm>
          <a:prstGeom prst="rect">
            <a:avLst/>
          </a:prstGeom>
          <a:noFill/>
        </p:spPr>
        <p:txBody>
          <a:bodyPr wrap="square" rtlCol="0">
            <a:spAutoFit/>
          </a:bodyPr>
          <a:lstStyle/>
          <a:p>
            <a:pPr>
              <a:lnSpc>
                <a:spcPct val="130000"/>
              </a:lnSpc>
            </a:pPr>
            <a:r>
              <a:rPr lang="zh-CN" altLang="en-US" sz="2000" b="1" dirty="0" smtClean="0">
                <a:solidFill>
                  <a:srgbClr val="0070C0"/>
                </a:solidFill>
                <a:latin typeface="Arial" panose="020B0604020202020204" pitchFamily="34" charset="0"/>
                <a:ea typeface="微软雅黑" panose="020B0503020204020204" pitchFamily="34" charset="-122"/>
              </a:rPr>
              <a:t>学生情况：</a:t>
            </a:r>
            <a:endParaRPr lang="en-US" altLang="zh-CN" sz="2000" b="1" dirty="0" smtClean="0">
              <a:solidFill>
                <a:srgbClr val="0070C0"/>
              </a:solidFill>
              <a:latin typeface="Arial" panose="020B0604020202020204" pitchFamily="34" charset="0"/>
              <a:ea typeface="微软雅黑" panose="020B0503020204020204" pitchFamily="34" charset="-122"/>
            </a:endParaRPr>
          </a:p>
          <a:p>
            <a:pPr>
              <a:lnSpc>
                <a:spcPct val="130000"/>
              </a:lnSpc>
            </a:pPr>
            <a:r>
              <a:rPr lang="en-US" altLang="zh-CN" sz="2000" b="1" dirty="0" smtClean="0">
                <a:solidFill>
                  <a:srgbClr val="000000"/>
                </a:solidFill>
                <a:latin typeface="Arial" panose="020B0604020202020204" pitchFamily="34" charset="0"/>
                <a:ea typeface="微软雅黑" panose="020B0503020204020204" pitchFamily="34" charset="-122"/>
              </a:rPr>
              <a:t>       </a:t>
            </a:r>
            <a:r>
              <a:rPr lang="zh-CN" altLang="en-US" sz="2000" b="1" dirty="0" smtClean="0">
                <a:solidFill>
                  <a:srgbClr val="000000"/>
                </a:solidFill>
                <a:latin typeface="Arial" panose="020B0604020202020204" pitchFamily="34" charset="0"/>
                <a:ea typeface="微软雅黑" panose="020B0503020204020204" pitchFamily="34" charset="-122"/>
              </a:rPr>
              <a:t>在初中阶段，学生关于本节的知识都有了大致的了解。但是他们只知道亚里士多德的观点总是错的；只知道伽利略做了理想实验就得出了牛顿第一定律；练得最多的是通过惯性性质程式化地解答相关的实际问题。</a:t>
            </a:r>
          </a:p>
        </p:txBody>
      </p:sp>
      <p:sp>
        <p:nvSpPr>
          <p:cNvPr id="6" name="TextBox 5"/>
          <p:cNvSpPr txBox="1"/>
          <p:nvPr/>
        </p:nvSpPr>
        <p:spPr>
          <a:xfrm>
            <a:off x="467544" y="3573016"/>
            <a:ext cx="8064896" cy="1692771"/>
          </a:xfrm>
          <a:prstGeom prst="rect">
            <a:avLst/>
          </a:prstGeom>
          <a:noFill/>
        </p:spPr>
        <p:txBody>
          <a:bodyPr wrap="square" rtlCol="0">
            <a:spAutoFit/>
          </a:bodyPr>
          <a:lstStyle/>
          <a:p>
            <a:pPr>
              <a:lnSpc>
                <a:spcPct val="130000"/>
              </a:lnSpc>
            </a:pPr>
            <a:r>
              <a:rPr lang="zh-CN" altLang="en-US" sz="2000" b="1" dirty="0" smtClean="0">
                <a:solidFill>
                  <a:srgbClr val="0070C0"/>
                </a:solidFill>
                <a:latin typeface="Arial" panose="020B0604020202020204" pitchFamily="34" charset="0"/>
                <a:ea typeface="微软雅黑" panose="020B0503020204020204" pitchFamily="34" charset="-122"/>
              </a:rPr>
              <a:t>教学建议：</a:t>
            </a:r>
            <a:endParaRPr lang="en-US" altLang="zh-CN" sz="2000" b="1" dirty="0" smtClean="0">
              <a:solidFill>
                <a:srgbClr val="0070C0"/>
              </a:solidFill>
              <a:latin typeface="Arial" panose="020B0604020202020204" pitchFamily="34" charset="0"/>
              <a:ea typeface="微软雅黑" panose="020B0503020204020204" pitchFamily="34" charset="-122"/>
            </a:endParaRPr>
          </a:p>
          <a:p>
            <a:pPr>
              <a:lnSpc>
                <a:spcPct val="130000"/>
              </a:lnSpc>
            </a:pPr>
            <a:r>
              <a:rPr lang="en-US" altLang="zh-CN" sz="2000" b="1" dirty="0" smtClean="0">
                <a:solidFill>
                  <a:srgbClr val="000000"/>
                </a:solidFill>
                <a:latin typeface="Arial" panose="020B0604020202020204" pitchFamily="34" charset="0"/>
                <a:ea typeface="微软雅黑" panose="020B0503020204020204" pitchFamily="34" charset="-122"/>
              </a:rPr>
              <a:t>       </a:t>
            </a:r>
            <a:r>
              <a:rPr lang="zh-CN" altLang="en-US" sz="2000" b="1" dirty="0" smtClean="0">
                <a:solidFill>
                  <a:srgbClr val="000000"/>
                </a:solidFill>
                <a:latin typeface="Arial" panose="020B0604020202020204" pitchFamily="34" charset="0"/>
                <a:ea typeface="微软雅黑" panose="020B0503020204020204" pitchFamily="34" charset="-122"/>
              </a:rPr>
              <a:t>首先应该在已有认知的基础上，通过对于牛顿第一定律建立的历史过程的介绍，纠正一些片面、不恰当的认识，然后再进一步深化和提高对于牛顿第一定律以及惯性等相关知识的理解。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6372200" y="4221088"/>
            <a:ext cx="2160240" cy="2088232"/>
          </a:xfrm>
          <a:prstGeom prst="roundRect">
            <a:avLst/>
          </a:prstGeom>
          <a:solidFill>
            <a:schemeClr val="accent3">
              <a:lumMod val="40000"/>
              <a:lumOff val="6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b="1" dirty="0" smtClean="0"/>
              <a:t>第</a:t>
            </a:r>
            <a:r>
              <a:rPr lang="en-US" altLang="zh-CN" b="1" dirty="0" smtClean="0"/>
              <a:t>1</a:t>
            </a:r>
            <a:r>
              <a:rPr lang="zh-CN" altLang="en-US" b="1" dirty="0" smtClean="0"/>
              <a:t>节 牛顿第一定律</a:t>
            </a:r>
            <a:endParaRPr lang="zh-CN" altLang="en-US" b="1" dirty="0"/>
          </a:p>
        </p:txBody>
      </p:sp>
      <p:sp>
        <p:nvSpPr>
          <p:cNvPr id="3" name="矩形 2"/>
          <p:cNvSpPr/>
          <p:nvPr/>
        </p:nvSpPr>
        <p:spPr>
          <a:xfrm>
            <a:off x="459926" y="980728"/>
            <a:ext cx="575349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rgbClr val="C00000"/>
                </a:solidFill>
                <a:effectLst/>
                <a:uLnTx/>
                <a:uFillTx/>
                <a:latin typeface="Tahoma"/>
                <a:ea typeface="宋体"/>
                <a:cs typeface="+mj-cs"/>
              </a:rPr>
              <a:t>一、发现牛顿第一定律的历史过程及意义</a:t>
            </a:r>
            <a:endParaRPr kumimoji="0" lang="zh-CN" altLang="en-US" sz="1050" b="0" i="0" u="none" strike="noStrike" kern="0" cap="none" spc="0" normalizeH="0" baseline="0" noProof="0" dirty="0" smtClean="0">
              <a:ln>
                <a:noFill/>
              </a:ln>
              <a:solidFill>
                <a:srgbClr val="C00000"/>
              </a:solidFill>
              <a:effectLst/>
              <a:uLnTx/>
              <a:uFillTx/>
            </a:endParaRPr>
          </a:p>
        </p:txBody>
      </p:sp>
      <p:grpSp>
        <p:nvGrpSpPr>
          <p:cNvPr id="8" name="组合 7"/>
          <p:cNvGrpSpPr/>
          <p:nvPr/>
        </p:nvGrpSpPr>
        <p:grpSpPr>
          <a:xfrm>
            <a:off x="664338" y="1700809"/>
            <a:ext cx="1756693" cy="2601579"/>
            <a:chOff x="138814" y="1700809"/>
            <a:chExt cx="1756693" cy="2601579"/>
          </a:xfrm>
        </p:grpSpPr>
        <p:pic>
          <p:nvPicPr>
            <p:cNvPr id="5" name="Picture 7" descr="亚里士多德"/>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494" y="1700809"/>
              <a:ext cx="1367335" cy="194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p:nvSpPr>
          <p:spPr bwMode="auto">
            <a:xfrm>
              <a:off x="138814" y="3632212"/>
              <a:ext cx="1756693" cy="369332"/>
            </a:xfrm>
            <a:prstGeom prst="rect">
              <a:avLst/>
            </a:prstGeom>
            <a:solidFill>
              <a:srgbClr val="FFFFFF">
                <a:alpha val="7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fontAlgn="base" hangingPunct="1">
                <a:spcBef>
                  <a:spcPct val="50000"/>
                </a:spcBef>
                <a:spcAft>
                  <a:spcPct val="0"/>
                </a:spcAft>
                <a:buClrTx/>
                <a:buSzTx/>
                <a:buFontTx/>
                <a:buNone/>
              </a:pPr>
              <a:r>
                <a:rPr lang="zh-CN" altLang="en-US" sz="1800" b="1" dirty="0" smtClean="0">
                  <a:solidFill>
                    <a:srgbClr val="333399"/>
                  </a:solidFill>
                  <a:latin typeface="华文行楷" pitchFamily="2" charset="-122"/>
                  <a:ea typeface="华文行楷" pitchFamily="2" charset="-122"/>
                </a:rPr>
                <a:t>亚里士多德</a:t>
              </a:r>
            </a:p>
          </p:txBody>
        </p:sp>
        <p:sp>
          <p:nvSpPr>
            <p:cNvPr id="7" name="Text Box 9"/>
            <p:cNvSpPr txBox="1">
              <a:spLocks noChangeArrowheads="1"/>
            </p:cNvSpPr>
            <p:nvPr/>
          </p:nvSpPr>
          <p:spPr bwMode="auto">
            <a:xfrm>
              <a:off x="323528" y="3933056"/>
              <a:ext cx="1435581" cy="369332"/>
            </a:xfrm>
            <a:prstGeom prst="rect">
              <a:avLst/>
            </a:prstGeom>
            <a:solidFill>
              <a:srgbClr val="FFFFFF">
                <a:alpha val="7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fontAlgn="base" hangingPunct="1">
                <a:spcBef>
                  <a:spcPct val="50000"/>
                </a:spcBef>
                <a:spcAft>
                  <a:spcPct val="0"/>
                </a:spcAft>
                <a:buClrTx/>
                <a:buSzTx/>
                <a:buFontTx/>
                <a:buNone/>
              </a:pPr>
              <a:r>
                <a:rPr lang="zh-CN" altLang="en-US" sz="1800" b="1" dirty="0" smtClean="0">
                  <a:solidFill>
                    <a:srgbClr val="333399"/>
                  </a:solidFill>
                  <a:latin typeface="Times New Roman" pitchFamily="18" charset="0"/>
                  <a:ea typeface="华文行楷" pitchFamily="2" charset="-122"/>
                </a:rPr>
                <a:t>前</a:t>
              </a:r>
              <a:r>
                <a:rPr lang="en-US" altLang="zh-CN" sz="1800" b="1" dirty="0" smtClean="0">
                  <a:solidFill>
                    <a:srgbClr val="333399"/>
                  </a:solidFill>
                  <a:latin typeface="Times New Roman" pitchFamily="18" charset="0"/>
                  <a:ea typeface="华文行楷" pitchFamily="2" charset="-122"/>
                </a:rPr>
                <a:t>384-</a:t>
              </a:r>
              <a:r>
                <a:rPr lang="zh-CN" altLang="en-US" sz="1800" b="1" dirty="0" smtClean="0">
                  <a:solidFill>
                    <a:srgbClr val="333399"/>
                  </a:solidFill>
                  <a:latin typeface="Times New Roman" pitchFamily="18" charset="0"/>
                  <a:ea typeface="华文行楷" pitchFamily="2" charset="-122"/>
                </a:rPr>
                <a:t>前</a:t>
              </a:r>
              <a:r>
                <a:rPr lang="en-US" altLang="zh-CN" sz="1800" b="1" dirty="0" smtClean="0">
                  <a:solidFill>
                    <a:srgbClr val="333399"/>
                  </a:solidFill>
                  <a:latin typeface="Times New Roman" pitchFamily="18" charset="0"/>
                  <a:ea typeface="华文行楷" pitchFamily="2" charset="-122"/>
                </a:rPr>
                <a:t>322</a:t>
              </a:r>
            </a:p>
          </p:txBody>
        </p:sp>
      </p:grpSp>
      <p:sp>
        <p:nvSpPr>
          <p:cNvPr id="9" name="Text Box 3"/>
          <p:cNvSpPr txBox="1">
            <a:spLocks noChangeArrowheads="1"/>
          </p:cNvSpPr>
          <p:nvPr/>
        </p:nvSpPr>
        <p:spPr bwMode="auto">
          <a:xfrm>
            <a:off x="664339" y="4345931"/>
            <a:ext cx="1756692" cy="1754326"/>
          </a:xfrm>
          <a:prstGeom prst="rect">
            <a:avLst/>
          </a:prstGeom>
          <a:noFill/>
          <a:ln>
            <a:noFill/>
          </a:ln>
          <a:effectLst/>
          <a:extLst>
            <a:ext uri="{909E8E84-426E-40DD-AFC4-6F175D3DCCD1}">
              <a14:hiddenFill xmlns:a14="http://schemas.microsoft.com/office/drawing/2010/main">
                <a:solidFill>
                  <a:srgbClr val="FFFFFF">
                    <a:alpha val="8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r>
              <a:rPr lang="zh-CN" altLang="en-US" b="1" dirty="0">
                <a:solidFill>
                  <a:srgbClr val="000000"/>
                </a:solidFill>
                <a:effectLst>
                  <a:outerShdw blurRad="38100" dist="38100" dir="2700000" algn="tl">
                    <a:srgbClr val="C0C0C0"/>
                  </a:outerShdw>
                </a:effectLst>
                <a:latin typeface="华文隶书" pitchFamily="2" charset="-122"/>
                <a:ea typeface="华文隶书" pitchFamily="2" charset="-122"/>
              </a:rPr>
              <a:t>        必须有力作用在物体上，物体才能运动，没有力的作用，物体就要</a:t>
            </a:r>
            <a:r>
              <a:rPr lang="zh-CN" altLang="en-US" b="1" dirty="0" smtClean="0">
                <a:solidFill>
                  <a:srgbClr val="000000"/>
                </a:solidFill>
                <a:effectLst>
                  <a:outerShdw blurRad="38100" dist="38100" dir="2700000" algn="tl">
                    <a:srgbClr val="C0C0C0"/>
                  </a:outerShdw>
                </a:effectLst>
                <a:latin typeface="华文隶书" pitchFamily="2" charset="-122"/>
                <a:ea typeface="华文隶书" pitchFamily="2" charset="-122"/>
              </a:rPr>
              <a:t>静止在一个地方。</a:t>
            </a:r>
            <a:endParaRPr lang="zh-CN" altLang="en-US" b="1" dirty="0">
              <a:solidFill>
                <a:srgbClr val="000000"/>
              </a:solidFill>
              <a:effectLst>
                <a:outerShdw blurRad="38100" dist="38100" dir="2700000" algn="tl">
                  <a:srgbClr val="C0C0C0"/>
                </a:outerShdw>
              </a:effectLst>
              <a:latin typeface="华文隶书" pitchFamily="2" charset="-122"/>
              <a:ea typeface="华文隶书" pitchFamily="2" charset="-122"/>
            </a:endParaRPr>
          </a:p>
        </p:txBody>
      </p:sp>
      <p:grpSp>
        <p:nvGrpSpPr>
          <p:cNvPr id="10" name="Group 3"/>
          <p:cNvGrpSpPr>
            <a:grpSpLocks/>
          </p:cNvGrpSpPr>
          <p:nvPr/>
        </p:nvGrpSpPr>
        <p:grpSpPr bwMode="auto">
          <a:xfrm>
            <a:off x="2645649" y="1739029"/>
            <a:ext cx="1515771" cy="2490809"/>
            <a:chOff x="-43" y="35"/>
            <a:chExt cx="1091" cy="1817"/>
          </a:xfrm>
        </p:grpSpPr>
        <p:pic>
          <p:nvPicPr>
            <p:cNvPr id="11" name="Picture 4" descr="伽俐略"/>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 y="35"/>
              <a:ext cx="942" cy="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nvSpPr>
          <p:spPr bwMode="auto">
            <a:xfrm>
              <a:off x="-43" y="1583"/>
              <a:ext cx="1091" cy="269"/>
            </a:xfrm>
            <a:prstGeom prst="rect">
              <a:avLst/>
            </a:prstGeom>
            <a:solidFill>
              <a:srgbClr val="FFFFFF">
                <a:alpha val="7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fontAlgn="base" hangingPunct="1">
                <a:spcBef>
                  <a:spcPct val="50000"/>
                </a:spcBef>
                <a:spcAft>
                  <a:spcPct val="0"/>
                </a:spcAft>
                <a:buClrTx/>
                <a:buSzTx/>
                <a:buNone/>
              </a:pPr>
              <a:r>
                <a:rPr lang="en-US" altLang="zh-CN" sz="1800" b="1" dirty="0">
                  <a:solidFill>
                    <a:srgbClr val="333399"/>
                  </a:solidFill>
                  <a:latin typeface="华文行楷" pitchFamily="2" charset="-122"/>
                  <a:ea typeface="华文行楷" pitchFamily="2" charset="-122"/>
                </a:rPr>
                <a:t>1564-1642</a:t>
              </a:r>
            </a:p>
          </p:txBody>
        </p:sp>
        <p:sp>
          <p:nvSpPr>
            <p:cNvPr id="13" name="Text Box 6"/>
            <p:cNvSpPr txBox="1">
              <a:spLocks noChangeArrowheads="1"/>
            </p:cNvSpPr>
            <p:nvPr/>
          </p:nvSpPr>
          <p:spPr bwMode="auto">
            <a:xfrm>
              <a:off x="103" y="1373"/>
              <a:ext cx="787" cy="269"/>
            </a:xfrm>
            <a:prstGeom prst="rect">
              <a:avLst/>
            </a:prstGeom>
            <a:solidFill>
              <a:srgbClr val="FFFFFF">
                <a:alpha val="7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fontAlgn="base" hangingPunct="1">
                <a:spcBef>
                  <a:spcPct val="50000"/>
                </a:spcBef>
                <a:spcAft>
                  <a:spcPct val="0"/>
                </a:spcAft>
                <a:buClrTx/>
                <a:buSzTx/>
                <a:buNone/>
              </a:pPr>
              <a:r>
                <a:rPr lang="zh-CN" altLang="en-US" sz="1800" b="1" dirty="0">
                  <a:solidFill>
                    <a:srgbClr val="333399"/>
                  </a:solidFill>
                  <a:latin typeface="华文行楷" pitchFamily="2" charset="-122"/>
                  <a:ea typeface="华文行楷" pitchFamily="2" charset="-122"/>
                </a:rPr>
                <a:t>伽利略</a:t>
              </a:r>
            </a:p>
          </p:txBody>
        </p:sp>
      </p:grpSp>
      <p:sp>
        <p:nvSpPr>
          <p:cNvPr id="14" name="Text Box 3"/>
          <p:cNvSpPr txBox="1">
            <a:spLocks noChangeArrowheads="1"/>
          </p:cNvSpPr>
          <p:nvPr/>
        </p:nvSpPr>
        <p:spPr bwMode="auto">
          <a:xfrm>
            <a:off x="2692760" y="4345931"/>
            <a:ext cx="1756692" cy="1477328"/>
          </a:xfrm>
          <a:prstGeom prst="rect">
            <a:avLst/>
          </a:prstGeom>
          <a:noFill/>
          <a:ln>
            <a:noFill/>
          </a:ln>
          <a:effectLst/>
          <a:extLst>
            <a:ext uri="{909E8E84-426E-40DD-AFC4-6F175D3DCCD1}">
              <a14:hiddenFill xmlns:a14="http://schemas.microsoft.com/office/drawing/2010/main">
                <a:solidFill>
                  <a:srgbClr val="FFFFFF">
                    <a:alpha val="8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r>
              <a:rPr lang="zh-CN" altLang="en-US" b="1" dirty="0" smtClean="0">
                <a:solidFill>
                  <a:srgbClr val="000000"/>
                </a:solidFill>
                <a:effectLst>
                  <a:outerShdw blurRad="38100" dist="38100" dir="2700000" algn="tl">
                    <a:srgbClr val="C0C0C0"/>
                  </a:outerShdw>
                </a:effectLst>
                <a:latin typeface="华文隶书" pitchFamily="2" charset="-122"/>
                <a:ea typeface="华文隶书" pitchFamily="2" charset="-122"/>
              </a:rPr>
              <a:t>        认为地面上的物体除了静止外的另一本来面目是匀速圆周运动。</a:t>
            </a:r>
            <a:endParaRPr lang="zh-CN" altLang="en-US" b="1" dirty="0">
              <a:solidFill>
                <a:srgbClr val="000000"/>
              </a:solidFill>
              <a:effectLst>
                <a:outerShdw blurRad="38100" dist="38100" dir="2700000" algn="tl">
                  <a:srgbClr val="C0C0C0"/>
                </a:outerShdw>
              </a:effectLst>
              <a:latin typeface="华文隶书" pitchFamily="2" charset="-122"/>
              <a:ea typeface="华文隶书" pitchFamily="2" charset="-122"/>
            </a:endParaRPr>
          </a:p>
        </p:txBody>
      </p:sp>
      <p:grpSp>
        <p:nvGrpSpPr>
          <p:cNvPr id="17" name="组合 16"/>
          <p:cNvGrpSpPr/>
          <p:nvPr/>
        </p:nvGrpSpPr>
        <p:grpSpPr>
          <a:xfrm>
            <a:off x="4665475" y="1786907"/>
            <a:ext cx="1341509" cy="2443473"/>
            <a:chOff x="4139951" y="1786907"/>
            <a:chExt cx="1341509" cy="2443473"/>
          </a:xfrm>
        </p:grpSpPr>
        <p:pic>
          <p:nvPicPr>
            <p:cNvPr id="16386" name="Picture 2" descr="http://f.hiphotos.baidu.com/baike/pic/item/3812b31bb051f819631e2d28d1b44aed2e73e79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1" y="1786907"/>
              <a:ext cx="1341509" cy="1738422"/>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4342028" y="3573208"/>
              <a:ext cx="877163" cy="369332"/>
            </a:xfrm>
            <a:prstGeom prst="rect">
              <a:avLst/>
            </a:prstGeom>
          </p:spPr>
          <p:txBody>
            <a:bodyPr wrap="none">
              <a:spAutoFit/>
            </a:bodyPr>
            <a:lstStyle/>
            <a:p>
              <a:pPr algn="ctr" fontAlgn="base">
                <a:spcBef>
                  <a:spcPct val="50000"/>
                </a:spcBef>
                <a:spcAft>
                  <a:spcPct val="0"/>
                </a:spcAft>
              </a:pPr>
              <a:r>
                <a:rPr lang="zh-CN" altLang="en-US" b="1" dirty="0">
                  <a:solidFill>
                    <a:srgbClr val="333399"/>
                  </a:solidFill>
                  <a:latin typeface="华文行楷" pitchFamily="2" charset="-122"/>
                  <a:ea typeface="华文行楷" pitchFamily="2" charset="-122"/>
                </a:rPr>
                <a:t>笛卡尔</a:t>
              </a:r>
            </a:p>
          </p:txBody>
        </p:sp>
        <p:sp>
          <p:nvSpPr>
            <p:cNvPr id="16" name="矩形 15"/>
            <p:cNvSpPr/>
            <p:nvPr/>
          </p:nvSpPr>
          <p:spPr>
            <a:xfrm>
              <a:off x="4291434" y="3861048"/>
              <a:ext cx="1138453" cy="369332"/>
            </a:xfrm>
            <a:prstGeom prst="rect">
              <a:avLst/>
            </a:prstGeom>
          </p:spPr>
          <p:txBody>
            <a:bodyPr wrap="none">
              <a:spAutoFit/>
            </a:bodyPr>
            <a:lstStyle/>
            <a:p>
              <a:pPr algn="ctr" fontAlgn="base">
                <a:spcBef>
                  <a:spcPct val="50000"/>
                </a:spcBef>
                <a:spcAft>
                  <a:spcPct val="0"/>
                </a:spcAft>
              </a:pPr>
              <a:r>
                <a:rPr lang="en-US" altLang="zh-CN" b="1" dirty="0">
                  <a:solidFill>
                    <a:srgbClr val="333399"/>
                  </a:solidFill>
                  <a:latin typeface="华文行楷" pitchFamily="2" charset="-122"/>
                  <a:ea typeface="华文行楷" pitchFamily="2" charset="-122"/>
                </a:rPr>
                <a:t>1596—1650</a:t>
              </a:r>
              <a:endParaRPr lang="zh-CN" altLang="en-US" b="1" dirty="0">
                <a:solidFill>
                  <a:srgbClr val="333399"/>
                </a:solidFill>
                <a:latin typeface="华文行楷" pitchFamily="2" charset="-122"/>
                <a:ea typeface="华文行楷" pitchFamily="2" charset="-122"/>
              </a:endParaRPr>
            </a:p>
          </p:txBody>
        </p:sp>
      </p:grpSp>
      <p:sp>
        <p:nvSpPr>
          <p:cNvPr id="19" name="Text Box 3"/>
          <p:cNvSpPr txBox="1">
            <a:spLocks noChangeArrowheads="1"/>
          </p:cNvSpPr>
          <p:nvPr/>
        </p:nvSpPr>
        <p:spPr bwMode="auto">
          <a:xfrm>
            <a:off x="4700138" y="4345931"/>
            <a:ext cx="1756692" cy="1477328"/>
          </a:xfrm>
          <a:prstGeom prst="rect">
            <a:avLst/>
          </a:prstGeom>
          <a:noFill/>
          <a:ln>
            <a:noFill/>
          </a:ln>
          <a:effectLst/>
          <a:extLst>
            <a:ext uri="{909E8E84-426E-40DD-AFC4-6F175D3DCCD1}">
              <a14:hiddenFill xmlns:a14="http://schemas.microsoft.com/office/drawing/2010/main">
                <a:solidFill>
                  <a:srgbClr val="FFFFFF">
                    <a:alpha val="8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defRPr/>
            </a:pPr>
            <a:r>
              <a:rPr lang="zh-CN" altLang="en-US" b="1" dirty="0">
                <a:solidFill>
                  <a:srgbClr val="000000"/>
                </a:solidFill>
                <a:effectLst>
                  <a:outerShdw blurRad="38100" dist="38100" dir="2700000" algn="tl">
                    <a:srgbClr val="C0C0C0"/>
                  </a:outerShdw>
                </a:effectLst>
                <a:latin typeface="华文隶书" pitchFamily="2" charset="-122"/>
                <a:ea typeface="华文隶书" pitchFamily="2" charset="-122"/>
              </a:rPr>
              <a:t>        </a:t>
            </a:r>
            <a:r>
              <a:rPr lang="zh-CN" altLang="en-US" b="1" dirty="0" smtClean="0">
                <a:solidFill>
                  <a:srgbClr val="000000"/>
                </a:solidFill>
                <a:effectLst>
                  <a:outerShdw blurRad="38100" dist="38100" dir="2700000" algn="tl">
                    <a:srgbClr val="C0C0C0"/>
                  </a:outerShdw>
                </a:effectLst>
                <a:latin typeface="华文隶书" pitchFamily="2" charset="-122"/>
                <a:ea typeface="华文隶书" pitchFamily="2" charset="-122"/>
              </a:rPr>
              <a:t>除非物体受到外力作用，物体将永远保持静止或匀速直线运动状态。</a:t>
            </a:r>
            <a:endParaRPr lang="zh-CN" altLang="en-US" b="1" dirty="0">
              <a:solidFill>
                <a:srgbClr val="000000"/>
              </a:solidFill>
              <a:effectLst>
                <a:outerShdw blurRad="38100" dist="38100" dir="2700000" algn="tl">
                  <a:srgbClr val="C0C0C0"/>
                </a:outerShdw>
              </a:effectLst>
              <a:latin typeface="华文隶书" pitchFamily="2" charset="-122"/>
              <a:ea typeface="华文隶书" pitchFamily="2" charset="-122"/>
            </a:endParaRPr>
          </a:p>
        </p:txBody>
      </p:sp>
      <p:grpSp>
        <p:nvGrpSpPr>
          <p:cNvPr id="20" name="Group 3"/>
          <p:cNvGrpSpPr>
            <a:grpSpLocks/>
          </p:cNvGrpSpPr>
          <p:nvPr/>
        </p:nvGrpSpPr>
        <p:grpSpPr bwMode="auto">
          <a:xfrm>
            <a:off x="6516216" y="1772816"/>
            <a:ext cx="1512168" cy="2400658"/>
            <a:chOff x="189" y="831"/>
            <a:chExt cx="979" cy="1563"/>
          </a:xfrm>
        </p:grpSpPr>
        <p:pic>
          <p:nvPicPr>
            <p:cNvPr id="21" name="Picture 4" descr="牛顿"/>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 y="831"/>
              <a:ext cx="945" cy="1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5"/>
            <p:cNvSpPr txBox="1">
              <a:spLocks noChangeArrowheads="1"/>
            </p:cNvSpPr>
            <p:nvPr/>
          </p:nvSpPr>
          <p:spPr bwMode="auto">
            <a:xfrm>
              <a:off x="452" y="1974"/>
              <a:ext cx="530" cy="240"/>
            </a:xfrm>
            <a:prstGeom prst="rect">
              <a:avLst/>
            </a:prstGeom>
            <a:solidFill>
              <a:srgbClr val="FFFFFF">
                <a:alpha val="7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fontAlgn="base" hangingPunct="1">
                <a:spcBef>
                  <a:spcPct val="50000"/>
                </a:spcBef>
                <a:spcAft>
                  <a:spcPct val="0"/>
                </a:spcAft>
                <a:buClrTx/>
                <a:buSzTx/>
                <a:buFontTx/>
                <a:buNone/>
              </a:pPr>
              <a:r>
                <a:rPr lang="zh-CN" altLang="en-US" sz="1800" b="1" dirty="0">
                  <a:solidFill>
                    <a:srgbClr val="333399"/>
                  </a:solidFill>
                  <a:latin typeface="华文行楷" pitchFamily="2" charset="-122"/>
                  <a:ea typeface="华文行楷" pitchFamily="2" charset="-122"/>
                </a:rPr>
                <a:t>牛顿</a:t>
              </a:r>
            </a:p>
          </p:txBody>
        </p:sp>
        <p:sp>
          <p:nvSpPr>
            <p:cNvPr id="23" name="Text Box 6"/>
            <p:cNvSpPr txBox="1">
              <a:spLocks noChangeArrowheads="1"/>
            </p:cNvSpPr>
            <p:nvPr/>
          </p:nvSpPr>
          <p:spPr bwMode="auto">
            <a:xfrm>
              <a:off x="369" y="2161"/>
              <a:ext cx="799" cy="233"/>
            </a:xfrm>
            <a:prstGeom prst="rect">
              <a:avLst/>
            </a:prstGeom>
            <a:solidFill>
              <a:srgbClr val="FFFFFF">
                <a:alpha val="7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gn="ctr" eaLnBrk="1" fontAlgn="base" hangingPunct="1">
                <a:spcBef>
                  <a:spcPct val="50000"/>
                </a:spcBef>
                <a:spcAft>
                  <a:spcPct val="0"/>
                </a:spcAft>
                <a:buClrTx/>
                <a:buSzTx/>
                <a:buFontTx/>
                <a:buNone/>
              </a:pPr>
              <a:r>
                <a:rPr lang="en-US" altLang="zh-CN" sz="1800" b="1" dirty="0" smtClean="0">
                  <a:solidFill>
                    <a:srgbClr val="333399"/>
                  </a:solidFill>
                  <a:latin typeface="华文行楷" pitchFamily="2" charset="-122"/>
                  <a:ea typeface="华文行楷" pitchFamily="2" charset="-122"/>
                </a:rPr>
                <a:t>1643-1727</a:t>
              </a:r>
              <a:endParaRPr lang="en-US" altLang="zh-CN" sz="1800" b="1" dirty="0">
                <a:solidFill>
                  <a:srgbClr val="333399"/>
                </a:solidFill>
                <a:latin typeface="华文行楷" pitchFamily="2" charset="-122"/>
                <a:ea typeface="华文行楷" pitchFamily="2" charset="-122"/>
              </a:endParaRPr>
            </a:p>
          </p:txBody>
        </p:sp>
      </p:grpSp>
      <p:sp>
        <p:nvSpPr>
          <p:cNvPr id="18" name="矩形 17"/>
          <p:cNvSpPr/>
          <p:nvPr/>
        </p:nvSpPr>
        <p:spPr>
          <a:xfrm>
            <a:off x="6453672" y="4297819"/>
            <a:ext cx="1934752" cy="1754326"/>
          </a:xfrm>
          <a:prstGeom prst="rect">
            <a:avLst/>
          </a:prstGeom>
        </p:spPr>
        <p:txBody>
          <a:bodyPr wrap="square">
            <a:spAutoFit/>
          </a:bodyPr>
          <a:lstStyle/>
          <a:p>
            <a:pPr lvl="0" fontAlgn="base">
              <a:spcBef>
                <a:spcPct val="50000"/>
              </a:spcBef>
              <a:spcAft>
                <a:spcPct val="0"/>
              </a:spcAft>
              <a:defRPr/>
            </a:pPr>
            <a:r>
              <a:rPr lang="zh-CN" altLang="en-US" b="1" dirty="0" smtClean="0">
                <a:solidFill>
                  <a:srgbClr val="000000"/>
                </a:solidFill>
                <a:effectLst>
                  <a:outerShdw blurRad="38100" dist="38100" dir="2700000" algn="tl">
                    <a:srgbClr val="C0C0C0"/>
                  </a:outerShdw>
                </a:effectLst>
                <a:latin typeface="华文隶书" pitchFamily="2" charset="-122"/>
                <a:ea typeface="华文隶书" pitchFamily="2" charset="-122"/>
              </a:rPr>
              <a:t>        一切</a:t>
            </a:r>
            <a:r>
              <a:rPr lang="zh-CN" altLang="en-US" b="1" dirty="0">
                <a:solidFill>
                  <a:srgbClr val="000000"/>
                </a:solidFill>
                <a:effectLst>
                  <a:outerShdw blurRad="38100" dist="38100" dir="2700000" algn="tl">
                    <a:srgbClr val="C0C0C0"/>
                  </a:outerShdw>
                </a:effectLst>
                <a:latin typeface="华文隶书" pitchFamily="2" charset="-122"/>
                <a:ea typeface="华文隶书" pitchFamily="2" charset="-122"/>
              </a:rPr>
              <a:t>物体总保持匀速直线运动状态或静止状态，除非作用在它上面的力迫使它改变这种状态。</a:t>
            </a:r>
          </a:p>
        </p:txBody>
      </p:sp>
      <p:sp>
        <p:nvSpPr>
          <p:cNvPr id="24" name="椭圆 23"/>
          <p:cNvSpPr/>
          <p:nvPr/>
        </p:nvSpPr>
        <p:spPr>
          <a:xfrm>
            <a:off x="899592" y="1556792"/>
            <a:ext cx="1440160" cy="22322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形标注 25"/>
          <p:cNvSpPr/>
          <p:nvPr/>
        </p:nvSpPr>
        <p:spPr>
          <a:xfrm>
            <a:off x="2699792" y="1556792"/>
            <a:ext cx="1584176" cy="2304256"/>
          </a:xfrm>
          <a:prstGeom prst="wedgeEllipseCallout">
            <a:avLst>
              <a:gd name="adj1" fmla="val 127355"/>
              <a:gd name="adj2" fmla="val -67233"/>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2"/>
          <p:cNvPicPr>
            <a:picLocks noChangeAspect="1" noChangeArrowheads="1"/>
          </p:cNvPicPr>
          <p:nvPr/>
        </p:nvPicPr>
        <p:blipFill>
          <a:blip r:embed="rId6" cstate="print"/>
          <a:srcRect l="50982" t="40094" r="28661" b="38098"/>
          <a:stretch>
            <a:fillRect/>
          </a:stretch>
        </p:blipFill>
        <p:spPr bwMode="auto">
          <a:xfrm>
            <a:off x="5724128" y="188640"/>
            <a:ext cx="2448272" cy="1474862"/>
          </a:xfrm>
          <a:prstGeom prst="rect">
            <a:avLst/>
          </a:prstGeom>
          <a:noFill/>
          <a:ln w="9525">
            <a:noFill/>
            <a:miter lim="800000"/>
            <a:headEnd/>
            <a:tailEnd/>
          </a:ln>
        </p:spPr>
      </p:pic>
      <p:sp>
        <p:nvSpPr>
          <p:cNvPr id="28" name="矩形 27"/>
          <p:cNvSpPr/>
          <p:nvPr/>
        </p:nvSpPr>
        <p:spPr>
          <a:xfrm>
            <a:off x="8266837" y="188640"/>
            <a:ext cx="481627" cy="1938992"/>
          </a:xfrm>
          <a:prstGeom prst="rect">
            <a:avLst/>
          </a:prstGeom>
          <a:ln w="57150" cmpd="dbl">
            <a:solidFill>
              <a:schemeClr val="accent1"/>
            </a:solidFill>
          </a:ln>
        </p:spPr>
        <p:txBody>
          <a:bodyPr wrap="square">
            <a:spAutoFit/>
          </a:bodyPr>
          <a:lstStyle/>
          <a:p>
            <a:pPr algn="ctr" fontAlgn="base">
              <a:spcBef>
                <a:spcPct val="50000"/>
              </a:spcBef>
              <a:spcAft>
                <a:spcPct val="0"/>
              </a:spcAft>
            </a:pPr>
            <a:r>
              <a:rPr lang="zh-CN" altLang="en-US" sz="2400" b="1" dirty="0" smtClean="0">
                <a:solidFill>
                  <a:srgbClr val="333399"/>
                </a:solidFill>
                <a:latin typeface="华文行楷" pitchFamily="2" charset="-122"/>
                <a:ea typeface="华文行楷" pitchFamily="2" charset="-122"/>
              </a:rPr>
              <a:t>理想化方法</a:t>
            </a:r>
            <a:endParaRPr lang="zh-CN" altLang="en-US" sz="2400" b="1" dirty="0">
              <a:solidFill>
                <a:srgbClr val="333399"/>
              </a:solidFill>
              <a:latin typeface="华文行楷" pitchFamily="2" charset="-122"/>
              <a:ea typeface="华文行楷" pitchFamily="2" charset="-122"/>
            </a:endParaRPr>
          </a:p>
        </p:txBody>
      </p:sp>
      <p:sp>
        <p:nvSpPr>
          <p:cNvPr id="29" name="椭圆形标注 28"/>
          <p:cNvSpPr/>
          <p:nvPr/>
        </p:nvSpPr>
        <p:spPr>
          <a:xfrm>
            <a:off x="6444208" y="1556792"/>
            <a:ext cx="1584176" cy="2304256"/>
          </a:xfrm>
          <a:prstGeom prst="wedgeEllipseCallout">
            <a:avLst>
              <a:gd name="adj1" fmla="val -146264"/>
              <a:gd name="adj2" fmla="val 56014"/>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2528" t="27664" r="27645" b="55738"/>
          <a:stretch/>
        </p:blipFill>
        <p:spPr bwMode="auto">
          <a:xfrm>
            <a:off x="467544" y="4343621"/>
            <a:ext cx="4176464" cy="1965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67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6"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arn(inHorizontal)">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linds(horizontal)">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blinds(horizontal)">
                                      <p:cBhvr>
                                        <p:cTn id="72" dur="5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6"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barn(inHorizontal)">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blinds(horizontal)">
                                      <p:cBhvr>
                                        <p:cTn id="8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 grpId="0"/>
      <p:bldP spid="9" grpId="0"/>
      <p:bldP spid="14" grpId="0"/>
      <p:bldP spid="19" grpId="0"/>
      <p:bldP spid="18" grpId="0"/>
      <p:bldP spid="24" grpId="0" animBg="1"/>
      <p:bldP spid="26" grpId="0" animBg="1"/>
      <p:bldP spid="28"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536" y="1628800"/>
            <a:ext cx="8280920" cy="3046988"/>
          </a:xfrm>
          <a:prstGeom prst="rect">
            <a:avLst/>
          </a:prstGeom>
        </p:spPr>
        <p:txBody>
          <a:bodyPr wrap="square">
            <a:spAutoFit/>
          </a:bodyPr>
          <a:lstStyle/>
          <a:p>
            <a:r>
              <a:rPr lang="zh-CN" altLang="en-US" sz="2400" dirty="0" smtClean="0">
                <a:solidFill>
                  <a:srgbClr val="000000"/>
                </a:solidFill>
                <a:latin typeface="华文行楷" pitchFamily="2" charset="-122"/>
                <a:ea typeface="华文行楷" pitchFamily="2" charset="-122"/>
              </a:rPr>
              <a:t>        牛顿第一定律</a:t>
            </a:r>
            <a:r>
              <a:rPr lang="zh-CN" altLang="en-US" sz="2400" dirty="0">
                <a:solidFill>
                  <a:srgbClr val="000000"/>
                </a:solidFill>
                <a:latin typeface="华文行楷" pitchFamily="2" charset="-122"/>
                <a:ea typeface="华文行楷" pitchFamily="2" charset="-122"/>
              </a:rPr>
              <a:t>揭示了运动和力的</a:t>
            </a:r>
            <a:r>
              <a:rPr lang="zh-CN" altLang="en-US" sz="2400" dirty="0" smtClean="0">
                <a:solidFill>
                  <a:srgbClr val="000000"/>
                </a:solidFill>
                <a:latin typeface="华文行楷" pitchFamily="2" charset="-122"/>
                <a:ea typeface="华文行楷" pitchFamily="2" charset="-122"/>
              </a:rPr>
              <a:t>关系</a:t>
            </a:r>
            <a:r>
              <a:rPr lang="en-US" altLang="zh-CN" sz="2400" dirty="0" smtClean="0">
                <a:solidFill>
                  <a:srgbClr val="000000"/>
                </a:solidFill>
                <a:latin typeface="华文行楷" pitchFamily="2" charset="-122"/>
                <a:ea typeface="华文行楷" pitchFamily="2" charset="-122"/>
              </a:rPr>
              <a:t>——</a:t>
            </a:r>
            <a:r>
              <a:rPr lang="zh-CN" altLang="en-US" sz="2400" dirty="0" smtClean="0">
                <a:solidFill>
                  <a:srgbClr val="000000"/>
                </a:solidFill>
                <a:latin typeface="华文行楷" pitchFamily="2" charset="-122"/>
                <a:ea typeface="华文行楷" pitchFamily="2" charset="-122"/>
              </a:rPr>
              <a:t>力不是维持物体运动的原因，而是改变物体速度（</a:t>
            </a:r>
            <a:r>
              <a:rPr lang="zh-CN" altLang="en-US" sz="2400" dirty="0">
                <a:solidFill>
                  <a:srgbClr val="000000"/>
                </a:solidFill>
                <a:latin typeface="华文行楷" pitchFamily="2" charset="-122"/>
                <a:ea typeface="华文行楷" pitchFamily="2" charset="-122"/>
              </a:rPr>
              <a:t>运动状态</a:t>
            </a:r>
            <a:r>
              <a:rPr lang="zh-CN" altLang="en-US" sz="2400" dirty="0" smtClean="0">
                <a:solidFill>
                  <a:srgbClr val="000000"/>
                </a:solidFill>
                <a:latin typeface="华文行楷" pitchFamily="2" charset="-122"/>
                <a:ea typeface="华文行楷" pitchFamily="2" charset="-122"/>
              </a:rPr>
              <a:t>）的原因。正是因为它</a:t>
            </a:r>
            <a:r>
              <a:rPr lang="zh-CN" altLang="en-US" sz="2400" dirty="0">
                <a:solidFill>
                  <a:srgbClr val="000000"/>
                </a:solidFill>
                <a:latin typeface="华文行楷" pitchFamily="2" charset="-122"/>
                <a:ea typeface="华文行楷" pitchFamily="2" charset="-122"/>
              </a:rPr>
              <a:t>破除了长达两千年以来亚里士多德的错误观点，改变了人类的自然观和世界观</a:t>
            </a:r>
            <a:r>
              <a:rPr lang="zh-CN" altLang="en-US" sz="2400" dirty="0" smtClean="0">
                <a:solidFill>
                  <a:srgbClr val="000000"/>
                </a:solidFill>
                <a:latin typeface="华文行楷" pitchFamily="2" charset="-122"/>
                <a:ea typeface="华文行楷" pitchFamily="2" charset="-122"/>
              </a:rPr>
              <a:t>，才导致牛顿第二定律的出现，并使牛顿以新的视角看待引力，进而令人信服地表明，天上和人间服从同样的力学。同时，牛顿第一定律还包含着力、惯性和参考系这些极富成果的科学概念，因此，它被称为物理学的基石，力学的第一原理。</a:t>
            </a:r>
            <a:endParaRPr lang="zh-CN" altLang="en-US" sz="2400" dirty="0">
              <a:solidFill>
                <a:srgbClr val="000000"/>
              </a:solidFill>
              <a:latin typeface="华文行楷" pitchFamily="2" charset="-122"/>
              <a:ea typeface="华文行楷" pitchFamily="2" charset="-122"/>
            </a:endParaRPr>
          </a:p>
        </p:txBody>
      </p:sp>
      <p:sp>
        <p:nvSpPr>
          <p:cNvPr id="5" name="矩形 4"/>
          <p:cNvSpPr/>
          <p:nvPr/>
        </p:nvSpPr>
        <p:spPr>
          <a:xfrm>
            <a:off x="467544" y="1052736"/>
            <a:ext cx="3892996" cy="461665"/>
          </a:xfrm>
          <a:prstGeom prst="rect">
            <a:avLst/>
          </a:prstGeom>
        </p:spPr>
        <p:txBody>
          <a:bodyPr wrap="square">
            <a:spAutoFit/>
          </a:bodyPr>
          <a:lstStyle/>
          <a:p>
            <a:pPr lvl="0"/>
            <a:r>
              <a:rPr lang="zh-CN" altLang="en-US" sz="2400" b="1" dirty="0" smtClean="0">
                <a:solidFill>
                  <a:srgbClr val="000000"/>
                </a:solidFill>
                <a:latin typeface="+mn-ea"/>
              </a:rPr>
              <a:t>牛顿第一定律的意义：</a:t>
            </a:r>
            <a:endParaRPr lang="en-US" altLang="zh-CN" sz="2400" b="1" dirty="0" smtClean="0">
              <a:solidFill>
                <a:srgbClr val="000000"/>
              </a:solidFill>
              <a:latin typeface="+mn-ea"/>
            </a:endParaRPr>
          </a:p>
        </p:txBody>
      </p:sp>
      <p:sp>
        <p:nvSpPr>
          <p:cNvPr id="6"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1</a:t>
            </a:r>
            <a:r>
              <a:rPr lang="zh-CN" altLang="en-US" b="1" dirty="0" smtClean="0"/>
              <a:t>节 牛顿第一定律</a:t>
            </a:r>
            <a:endParaRPr lang="zh-CN" altLang="en-US" b="1" dirty="0"/>
          </a:p>
        </p:txBody>
      </p:sp>
    </p:spTree>
    <p:extLst>
      <p:ext uri="{BB962C8B-B14F-4D97-AF65-F5344CB8AC3E}">
        <p14:creationId xmlns:p14="http://schemas.microsoft.com/office/powerpoint/2010/main" val="17253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544" y="1052736"/>
            <a:ext cx="3892996" cy="523220"/>
          </a:xfrm>
          <a:prstGeom prst="rect">
            <a:avLst/>
          </a:prstGeom>
        </p:spPr>
        <p:txBody>
          <a:bodyPr wrap="square">
            <a:spAutoFit/>
          </a:bodyPr>
          <a:lstStyle/>
          <a:p>
            <a:pPr lvl="0"/>
            <a:r>
              <a:rPr lang="zh-CN" altLang="en-US" sz="2800" b="1" dirty="0" smtClean="0">
                <a:solidFill>
                  <a:srgbClr val="C00000"/>
                </a:solidFill>
                <a:latin typeface="+mn-ea"/>
              </a:rPr>
              <a:t>二、惯性</a:t>
            </a:r>
            <a:endParaRPr lang="en-US" altLang="zh-CN" sz="2800" b="1" dirty="0" smtClean="0">
              <a:solidFill>
                <a:srgbClr val="C00000"/>
              </a:solidFill>
              <a:latin typeface="+mn-ea"/>
            </a:endParaRPr>
          </a:p>
        </p:txBody>
      </p:sp>
      <p:sp>
        <p:nvSpPr>
          <p:cNvPr id="6"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1</a:t>
            </a:r>
            <a:r>
              <a:rPr lang="zh-CN" altLang="en-US" b="1" dirty="0" smtClean="0"/>
              <a:t>节 牛顿第一定律</a:t>
            </a:r>
            <a:endParaRPr lang="zh-CN" altLang="en-US" b="1" dirty="0"/>
          </a:p>
        </p:txBody>
      </p:sp>
      <p:sp>
        <p:nvSpPr>
          <p:cNvPr id="7" name="矩形 6"/>
          <p:cNvSpPr/>
          <p:nvPr/>
        </p:nvSpPr>
        <p:spPr>
          <a:xfrm>
            <a:off x="467544" y="1628800"/>
            <a:ext cx="7920880" cy="1200329"/>
          </a:xfrm>
          <a:prstGeom prst="rect">
            <a:avLst/>
          </a:prstGeom>
        </p:spPr>
        <p:txBody>
          <a:bodyPr wrap="square">
            <a:spAutoFit/>
          </a:bodyPr>
          <a:lstStyle/>
          <a:p>
            <a:pPr lvl="0">
              <a:lnSpc>
                <a:spcPct val="150000"/>
              </a:lnSpc>
            </a:pPr>
            <a:r>
              <a:rPr lang="en-US" altLang="zh-CN" sz="2400" b="1" dirty="0" smtClean="0">
                <a:solidFill>
                  <a:srgbClr val="000000"/>
                </a:solidFill>
                <a:latin typeface="+mn-ea"/>
              </a:rPr>
              <a:t>1</a:t>
            </a:r>
            <a:r>
              <a:rPr lang="zh-CN" altLang="en-US" sz="2400" b="1" dirty="0" smtClean="0">
                <a:solidFill>
                  <a:srgbClr val="000000"/>
                </a:solidFill>
                <a:latin typeface="+mn-ea"/>
              </a:rPr>
              <a:t>、物体具有保持原来匀速直线运动状态或静止状态的性质，我们把这个性质叫做惯性。</a:t>
            </a:r>
            <a:endParaRPr lang="en-US" altLang="zh-CN" sz="2400" b="1" dirty="0" smtClean="0">
              <a:solidFill>
                <a:srgbClr val="000000"/>
              </a:solidFill>
              <a:latin typeface="+mn-ea"/>
            </a:endParaRPr>
          </a:p>
        </p:txBody>
      </p:sp>
      <p:sp>
        <p:nvSpPr>
          <p:cNvPr id="8" name="矩形 7"/>
          <p:cNvSpPr/>
          <p:nvPr/>
        </p:nvSpPr>
        <p:spPr>
          <a:xfrm>
            <a:off x="467544" y="2708920"/>
            <a:ext cx="7704856" cy="559769"/>
          </a:xfrm>
          <a:prstGeom prst="rect">
            <a:avLst/>
          </a:prstGeom>
        </p:spPr>
        <p:txBody>
          <a:bodyPr wrap="square">
            <a:spAutoFit/>
          </a:bodyPr>
          <a:lstStyle/>
          <a:p>
            <a:pPr lvl="0">
              <a:lnSpc>
                <a:spcPct val="150000"/>
              </a:lnSpc>
            </a:pPr>
            <a:r>
              <a:rPr lang="en-US" altLang="zh-CN" sz="2400" b="1" dirty="0" smtClean="0">
                <a:solidFill>
                  <a:srgbClr val="000000"/>
                </a:solidFill>
                <a:latin typeface="+mn-ea"/>
              </a:rPr>
              <a:t>2</a:t>
            </a:r>
            <a:r>
              <a:rPr lang="zh-CN" altLang="en-US" sz="2400" b="1" dirty="0" smtClean="0">
                <a:solidFill>
                  <a:srgbClr val="000000"/>
                </a:solidFill>
                <a:latin typeface="+mn-ea"/>
              </a:rPr>
              <a:t>、描述物体惯性的物理量是物体的质量。</a:t>
            </a:r>
            <a:endParaRPr lang="en-US" altLang="zh-CN" sz="2400" b="1" dirty="0" smtClean="0">
              <a:solidFill>
                <a:srgbClr val="000000"/>
              </a:solidFill>
              <a:latin typeface="+mn-ea"/>
            </a:endParaRPr>
          </a:p>
        </p:txBody>
      </p:sp>
      <p:sp>
        <p:nvSpPr>
          <p:cNvPr id="9" name="矩形 8"/>
          <p:cNvSpPr/>
          <p:nvPr/>
        </p:nvSpPr>
        <p:spPr>
          <a:xfrm>
            <a:off x="467544" y="3429000"/>
            <a:ext cx="7704856" cy="559769"/>
          </a:xfrm>
          <a:prstGeom prst="rect">
            <a:avLst/>
          </a:prstGeom>
        </p:spPr>
        <p:txBody>
          <a:bodyPr wrap="square">
            <a:spAutoFit/>
          </a:bodyPr>
          <a:lstStyle/>
          <a:p>
            <a:pPr lvl="0">
              <a:lnSpc>
                <a:spcPct val="150000"/>
              </a:lnSpc>
            </a:pPr>
            <a:r>
              <a:rPr lang="en-US" altLang="zh-CN" sz="2400" b="1" dirty="0" smtClean="0">
                <a:solidFill>
                  <a:srgbClr val="000000"/>
                </a:solidFill>
                <a:latin typeface="+mn-ea"/>
              </a:rPr>
              <a:t>3</a:t>
            </a:r>
            <a:r>
              <a:rPr lang="zh-CN" altLang="en-US" sz="2400" b="1" dirty="0" smtClean="0">
                <a:solidFill>
                  <a:srgbClr val="000000"/>
                </a:solidFill>
                <a:latin typeface="+mn-ea"/>
              </a:rPr>
              <a:t>、怎样理解“惯性是一种起抗拒作用的能力”？</a:t>
            </a:r>
            <a:endParaRPr lang="en-US" altLang="zh-CN" sz="2400" b="1" dirty="0" smtClean="0">
              <a:solidFill>
                <a:srgbClr val="000000"/>
              </a:solidFill>
              <a:latin typeface="+mn-ea"/>
            </a:endParaRPr>
          </a:p>
        </p:txBody>
      </p:sp>
    </p:spTree>
    <p:extLst>
      <p:ext uri="{BB962C8B-B14F-4D97-AF65-F5344CB8AC3E}">
        <p14:creationId xmlns:p14="http://schemas.microsoft.com/office/powerpoint/2010/main" val="17253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Bottom)">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lide(fromBottom)">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lide(fromBottom)">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908720"/>
            <a:ext cx="3892996" cy="523220"/>
          </a:xfrm>
          <a:prstGeom prst="rect">
            <a:avLst/>
          </a:prstGeom>
        </p:spPr>
        <p:txBody>
          <a:bodyPr wrap="square">
            <a:spAutoFit/>
          </a:bodyPr>
          <a:lstStyle/>
          <a:p>
            <a:pPr lvl="0"/>
            <a:r>
              <a:rPr lang="zh-CN" altLang="en-US" sz="2800" b="1" dirty="0" smtClean="0">
                <a:solidFill>
                  <a:srgbClr val="C00000"/>
                </a:solidFill>
                <a:latin typeface="+mn-ea"/>
              </a:rPr>
              <a:t>三、惯性参考系</a:t>
            </a:r>
            <a:endParaRPr lang="en-US" altLang="zh-CN" sz="2800" b="1" dirty="0" smtClean="0">
              <a:solidFill>
                <a:srgbClr val="C00000"/>
              </a:solidFill>
              <a:latin typeface="+mn-ea"/>
            </a:endParaRPr>
          </a:p>
        </p:txBody>
      </p:sp>
      <p:pic>
        <p:nvPicPr>
          <p:cNvPr id="160770" name="Picture 2"/>
          <p:cNvPicPr>
            <a:picLocks noChangeAspect="1" noChangeArrowheads="1"/>
          </p:cNvPicPr>
          <p:nvPr/>
        </p:nvPicPr>
        <p:blipFill>
          <a:blip r:embed="rId2" cstate="print"/>
          <a:srcRect l="15947" t="17850" r="37985" b="13901"/>
          <a:stretch>
            <a:fillRect/>
          </a:stretch>
        </p:blipFill>
        <p:spPr bwMode="auto">
          <a:xfrm>
            <a:off x="1187623" y="1556792"/>
            <a:ext cx="5789443" cy="4824536"/>
          </a:xfrm>
          <a:prstGeom prst="rect">
            <a:avLst/>
          </a:prstGeom>
          <a:noFill/>
          <a:ln w="9525">
            <a:noFill/>
            <a:miter lim="800000"/>
            <a:headEnd/>
            <a:tailEnd/>
          </a:ln>
        </p:spPr>
      </p:pic>
      <p:sp>
        <p:nvSpPr>
          <p:cNvPr id="5"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1</a:t>
            </a:r>
            <a:r>
              <a:rPr lang="zh-CN" altLang="en-US" b="1" dirty="0" smtClean="0"/>
              <a:t>节 牛顿第一定律</a:t>
            </a:r>
            <a:endParaRPr lang="zh-CN" altLang="en-US" b="1" dirty="0"/>
          </a:p>
        </p:txBody>
      </p:sp>
      <p:cxnSp>
        <p:nvCxnSpPr>
          <p:cNvPr id="7" name="直接连接符 6"/>
          <p:cNvCxnSpPr/>
          <p:nvPr/>
        </p:nvCxnSpPr>
        <p:spPr>
          <a:xfrm>
            <a:off x="1619672" y="5445224"/>
            <a:ext cx="331236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331640" y="5661248"/>
            <a:ext cx="41764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19672" y="6093296"/>
            <a:ext cx="511256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331640" y="6381328"/>
            <a:ext cx="3672408"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0770"/>
                                        </p:tgtEl>
                                        <p:attrNameLst>
                                          <p:attrName>style.visibility</p:attrName>
                                        </p:attrNameLst>
                                      </p:cBhvr>
                                      <p:to>
                                        <p:strVal val="visible"/>
                                      </p:to>
                                    </p:set>
                                    <p:animEffect transition="in" filter="blinds(horizontal)">
                                      <p:cBhvr>
                                        <p:cTn id="12" dur="500"/>
                                        <p:tgtEl>
                                          <p:spTgt spid="1607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219608334"/>
              </p:ext>
            </p:extLst>
          </p:nvPr>
        </p:nvGraphicFramePr>
        <p:xfrm>
          <a:off x="296702" y="428604"/>
          <a:ext cx="8568952" cy="3535680"/>
        </p:xfrm>
        <a:graphic>
          <a:graphicData uri="http://schemas.openxmlformats.org/drawingml/2006/table">
            <a:tbl>
              <a:tblPr firstRow="1" bandRow="1">
                <a:tableStyleId>{5C22544A-7EE6-4342-B048-85BDC9FD1C3A}</a:tableStyleId>
              </a:tblPr>
              <a:tblGrid>
                <a:gridCol w="977161"/>
                <a:gridCol w="7591791"/>
              </a:tblGrid>
              <a:tr h="462293">
                <a:tc>
                  <a:txBody>
                    <a:bodyPr/>
                    <a:lstStyle/>
                    <a:p>
                      <a:r>
                        <a:rPr lang="zh-CN" altLang="en-US" sz="2800" dirty="0" smtClean="0"/>
                        <a:t>模块</a:t>
                      </a:r>
                      <a:endParaRPr lang="zh-CN" altLang="en-US" sz="2800" dirty="0"/>
                    </a:p>
                  </a:txBody>
                  <a:tcPr/>
                </a:tc>
                <a:tc>
                  <a:txBody>
                    <a:bodyPr/>
                    <a:lstStyle/>
                    <a:p>
                      <a:r>
                        <a:rPr lang="zh-CN" altLang="en-US" sz="2800" dirty="0" smtClean="0"/>
                        <a:t>学生必做实验内容</a:t>
                      </a:r>
                      <a:endParaRPr lang="zh-CN" altLang="en-US" sz="2800" dirty="0"/>
                    </a:p>
                  </a:txBody>
                  <a:tcPr/>
                </a:tc>
              </a:tr>
              <a:tr h="1587944">
                <a:tc>
                  <a:txBody>
                    <a:bodyPr/>
                    <a:lstStyle/>
                    <a:p>
                      <a:pPr>
                        <a:lnSpc>
                          <a:spcPct val="200000"/>
                        </a:lnSpc>
                      </a:pPr>
                      <a:r>
                        <a:rPr lang="zh-CN" altLang="en-US" sz="2400" b="1" dirty="0" smtClean="0">
                          <a:solidFill>
                            <a:schemeClr val="tx1">
                              <a:lumMod val="50000"/>
                            </a:schemeClr>
                          </a:solidFill>
                          <a:latin typeface="黑体" panose="02010609060101010101" pitchFamily="49" charset="-122"/>
                          <a:ea typeface="黑体" panose="02010609060101010101" pitchFamily="49" charset="-122"/>
                        </a:rPr>
                        <a:t>必修</a:t>
                      </a:r>
                      <a:r>
                        <a:rPr lang="en-US" altLang="zh-CN" sz="2400" b="1" dirty="0" smtClean="0">
                          <a:solidFill>
                            <a:schemeClr val="tx1">
                              <a:lumMod val="50000"/>
                            </a:schemeClr>
                          </a:solidFill>
                          <a:latin typeface="黑体" panose="02010609060101010101" pitchFamily="49" charset="-122"/>
                          <a:ea typeface="黑体" panose="02010609060101010101" pitchFamily="49" charset="-122"/>
                        </a:rPr>
                        <a:t>1</a:t>
                      </a:r>
                      <a:endParaRPr lang="zh-CN" altLang="en-US" sz="2400" b="1" dirty="0">
                        <a:solidFill>
                          <a:schemeClr val="tx1">
                            <a:lumMod val="50000"/>
                          </a:schemeClr>
                        </a:solidFill>
                        <a:latin typeface="黑体" panose="02010609060101010101" pitchFamily="49" charset="-122"/>
                        <a:ea typeface="黑体" panose="02010609060101010101" pitchFamily="49" charset="-122"/>
                      </a:endParaRPr>
                    </a:p>
                  </a:txBody>
                  <a:tcPr>
                    <a:noFill/>
                  </a:tcPr>
                </a:tc>
                <a:tc>
                  <a:txBody>
                    <a:bodyPr/>
                    <a:lstStyle/>
                    <a:p>
                      <a:pPr indent="267970">
                        <a:lnSpc>
                          <a:spcPct val="200000"/>
                        </a:lnSpc>
                      </a:pPr>
                      <a:r>
                        <a:rPr lang="en-US" altLang="zh-CN" sz="2400" b="1" dirty="0" smtClean="0">
                          <a:solidFill>
                            <a:schemeClr val="tx1">
                              <a:lumMod val="50000"/>
                            </a:schemeClr>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400" b="1" dirty="0" smtClean="0">
                          <a:solidFill>
                            <a:schemeClr val="tx1">
                              <a:lumMod val="50000"/>
                            </a:schemeClr>
                          </a:solidFill>
                          <a:latin typeface="黑体" panose="02010609060101010101" pitchFamily="49" charset="-122"/>
                          <a:ea typeface="黑体" panose="02010609060101010101" pitchFamily="49" charset="-122"/>
                          <a:cs typeface="宋体" panose="02010600030101010101" pitchFamily="2" charset="-122"/>
                        </a:rPr>
                        <a:t>测量做直线运动物体的瞬时速度</a:t>
                      </a:r>
                    </a:p>
                    <a:p>
                      <a:pPr indent="267970">
                        <a:lnSpc>
                          <a:spcPct val="200000"/>
                        </a:lnSpc>
                      </a:pPr>
                      <a:r>
                        <a:rPr lang="en-US" altLang="zh-CN" sz="2400" b="1" dirty="0" smtClean="0">
                          <a:solidFill>
                            <a:schemeClr val="tx1">
                              <a:lumMod val="50000"/>
                            </a:schemeClr>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400" b="1" dirty="0" smtClean="0">
                          <a:solidFill>
                            <a:schemeClr val="tx1">
                              <a:lumMod val="50000"/>
                            </a:schemeClr>
                          </a:solidFill>
                          <a:latin typeface="黑体" panose="02010609060101010101" pitchFamily="49" charset="-122"/>
                          <a:ea typeface="黑体" panose="02010609060101010101" pitchFamily="49" charset="-122"/>
                          <a:cs typeface="宋体" panose="02010600030101010101" pitchFamily="2" charset="-122"/>
                        </a:rPr>
                        <a:t>探究弹簧弹力与形变量的关系</a:t>
                      </a:r>
                    </a:p>
                    <a:p>
                      <a:pPr indent="267970">
                        <a:lnSpc>
                          <a:spcPct val="200000"/>
                        </a:lnSpc>
                      </a:pPr>
                      <a:r>
                        <a:rPr lang="en-US" altLang="zh-CN" sz="2400" b="1" dirty="0" smtClean="0">
                          <a:solidFill>
                            <a:schemeClr val="tx1">
                              <a:lumMod val="50000"/>
                            </a:schemeClr>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400" b="1" dirty="0" smtClean="0">
                          <a:solidFill>
                            <a:schemeClr val="tx1">
                              <a:lumMod val="50000"/>
                            </a:schemeClr>
                          </a:solidFill>
                          <a:latin typeface="黑体" panose="02010609060101010101" pitchFamily="49" charset="-122"/>
                          <a:ea typeface="黑体" panose="02010609060101010101" pitchFamily="49" charset="-122"/>
                          <a:cs typeface="宋体" panose="02010600030101010101" pitchFamily="2" charset="-122"/>
                        </a:rPr>
                        <a:t>探究两个互成角度的力的合成规律</a:t>
                      </a:r>
                    </a:p>
                    <a:p>
                      <a:pPr indent="267970">
                        <a:lnSpc>
                          <a:spcPct val="200000"/>
                        </a:lnSpc>
                      </a:pPr>
                      <a:r>
                        <a:rPr lang="en-US" altLang="zh-CN" sz="2400" b="1" dirty="0" smtClean="0">
                          <a:solidFill>
                            <a:schemeClr val="tx1">
                              <a:lumMod val="50000"/>
                            </a:schemeClr>
                          </a:solidFill>
                          <a:latin typeface="黑体" panose="02010609060101010101" pitchFamily="49" charset="-122"/>
                          <a:ea typeface="黑体" panose="02010609060101010101" pitchFamily="49" charset="-122"/>
                          <a:cs typeface="Times New Roman" panose="02020603050405020304" pitchFamily="18" charset="0"/>
                        </a:rPr>
                        <a:t>4.</a:t>
                      </a:r>
                      <a:r>
                        <a:rPr lang="zh-CN" altLang="en-US" sz="2400" b="1" dirty="0" smtClean="0">
                          <a:solidFill>
                            <a:schemeClr val="tx1">
                              <a:lumMod val="50000"/>
                            </a:schemeClr>
                          </a:solidFill>
                          <a:latin typeface="黑体" panose="02010609060101010101" pitchFamily="49" charset="-122"/>
                          <a:ea typeface="黑体" panose="02010609060101010101" pitchFamily="49" charset="-122"/>
                          <a:cs typeface="宋体" panose="02010600030101010101" pitchFamily="2" charset="-122"/>
                        </a:rPr>
                        <a:t>探究加速度与物体受力、物体质量的关系</a:t>
                      </a:r>
                    </a:p>
                  </a:txBody>
                  <a:tcPr>
                    <a:noFill/>
                  </a:tcPr>
                </a:tc>
              </a:tr>
            </a:tbl>
          </a:graphicData>
        </a:graphic>
      </p:graphicFrame>
      <p:sp>
        <p:nvSpPr>
          <p:cNvPr id="5" name="矩形 4"/>
          <p:cNvSpPr/>
          <p:nvPr/>
        </p:nvSpPr>
        <p:spPr>
          <a:xfrm>
            <a:off x="1259632" y="1844824"/>
            <a:ext cx="6696744" cy="2160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17118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1</a:t>
            </a:r>
            <a:r>
              <a:rPr lang="zh-CN" altLang="en-US" b="1" dirty="0" smtClean="0"/>
              <a:t>节 牛顿第一定律</a:t>
            </a:r>
            <a:endParaRPr lang="zh-CN" altLang="en-US" b="1" dirty="0"/>
          </a:p>
        </p:txBody>
      </p:sp>
      <p:sp>
        <p:nvSpPr>
          <p:cNvPr id="4" name="Rectangle 14"/>
          <p:cNvSpPr>
            <a:spLocks noChangeArrowheads="1"/>
          </p:cNvSpPr>
          <p:nvPr/>
        </p:nvSpPr>
        <p:spPr bwMode="auto">
          <a:xfrm>
            <a:off x="179512" y="1052736"/>
            <a:ext cx="8424936"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266700" eaLnBrk="0" fontAlgn="base" hangingPunct="0">
              <a:spcBef>
                <a:spcPct val="0"/>
              </a:spcBef>
              <a:spcAft>
                <a:spcPct val="0"/>
              </a:spcAft>
            </a:pPr>
            <a:r>
              <a:rPr kumimoji="0" lang="zh-CN" altLang="en-US"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2014</a:t>
            </a:r>
            <a:r>
              <a:rPr kumimoji="0" lang="zh-CN" altLang="en-US"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年北京高考）</a:t>
            </a:r>
            <a:r>
              <a:rPr kumimoji="0" lang="en-US" altLang="zh-CN"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19</a:t>
            </a:r>
            <a:r>
              <a:rPr kumimoji="0" lang="zh-CN" altLang="en-US"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．伽利略创造的把实验、假设和逻辑推理相结合的科学方法，有力地促进了人类科学认识的发展。利用如图所示的装置做如下实验：小球从左侧斜面上的</a:t>
            </a:r>
            <a:r>
              <a:rPr kumimoji="0" lang="en-US" altLang="zh-CN"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O</a:t>
            </a:r>
            <a:r>
              <a:rPr kumimoji="0" lang="zh-CN" altLang="en-US"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点由静止释放后沿斜面向下运动，并沿右侧斜面上升。斜面上先后铺垫三种粗糙程度逐渐降低的材料时，小球沿右侧斜面上升到的最高位置依次为</a:t>
            </a:r>
            <a:r>
              <a:rPr kumimoji="0" lang="en-US" altLang="zh-CN"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1</a:t>
            </a:r>
            <a:r>
              <a:rPr kumimoji="0" lang="zh-CN" altLang="en-US"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2</a:t>
            </a:r>
            <a:r>
              <a:rPr kumimoji="0" lang="zh-CN" altLang="en-US"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3</a:t>
            </a:r>
            <a:r>
              <a:rPr kumimoji="0" lang="zh-CN" altLang="en-US"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。根据三次实验结果的对比，可以得到的最直接的结论是</a:t>
            </a:r>
            <a:endParaRPr lang="en-US" altLang="zh-CN" b="1" dirty="0" smtClean="0">
              <a:solidFill>
                <a:srgbClr val="000000"/>
              </a:solidFill>
              <a:latin typeface="Times New Roman" pitchFamily="18" charset="0"/>
              <a:ea typeface="宋体" pitchFamily="2" charset="-122"/>
              <a:cs typeface="Times New Roman" pitchFamily="18" charset="0"/>
            </a:endParaRPr>
          </a:p>
          <a:p>
            <a:pPr lvl="0" indent="266700" eaLnBrk="0" fontAlgn="base" hangingPunct="0">
              <a:spcBef>
                <a:spcPct val="0"/>
              </a:spcBef>
              <a:spcAft>
                <a:spcPct val="0"/>
              </a:spcAft>
            </a:pPr>
            <a:r>
              <a:rPr lang="en-US" altLang="zh-CN" b="1" dirty="0" smtClean="0">
                <a:solidFill>
                  <a:srgbClr val="000000"/>
                </a:solidFill>
                <a:latin typeface="Times New Roman" pitchFamily="18" charset="0"/>
                <a:ea typeface="宋体" pitchFamily="2" charset="-122"/>
                <a:cs typeface="Times New Roman" pitchFamily="18" charset="0"/>
              </a:rPr>
              <a:t>       A</a:t>
            </a:r>
            <a:r>
              <a:rPr lang="zh-CN" altLang="en-US" b="1" dirty="0" smtClean="0">
                <a:solidFill>
                  <a:srgbClr val="000000"/>
                </a:solidFill>
                <a:latin typeface="Times New Roman" pitchFamily="18" charset="0"/>
                <a:ea typeface="宋体" pitchFamily="2" charset="-122"/>
                <a:cs typeface="Times New Roman" pitchFamily="18" charset="0"/>
              </a:rPr>
              <a:t>．如果斜面光滑，小球将上升到与</a:t>
            </a:r>
            <a:r>
              <a:rPr lang="en-US" altLang="zh-CN" b="1" i="1" dirty="0" smtClean="0">
                <a:solidFill>
                  <a:srgbClr val="000000"/>
                </a:solidFill>
                <a:latin typeface="Times New Roman" pitchFamily="18" charset="0"/>
                <a:ea typeface="宋体" pitchFamily="2" charset="-122"/>
                <a:cs typeface="Times New Roman" pitchFamily="18" charset="0"/>
              </a:rPr>
              <a:t>O</a:t>
            </a:r>
            <a:r>
              <a:rPr lang="zh-CN" altLang="en-US" b="1" dirty="0" smtClean="0">
                <a:solidFill>
                  <a:srgbClr val="000000"/>
                </a:solidFill>
                <a:latin typeface="Times New Roman" pitchFamily="18" charset="0"/>
                <a:ea typeface="宋体" pitchFamily="2" charset="-122"/>
                <a:cs typeface="Times New Roman" pitchFamily="18" charset="0"/>
              </a:rPr>
              <a:t>点等高的位置</a:t>
            </a:r>
            <a:endParaRPr lang="zh-CN" altLang="en-US" b="1" dirty="0" smtClean="0">
              <a:latin typeface="Arial" pitchFamily="34" charset="0"/>
              <a:ea typeface="宋体" pitchFamily="2" charset="-122"/>
              <a:cs typeface="宋体" pitchFamily="2" charset="-122"/>
            </a:endParaRPr>
          </a:p>
          <a:p>
            <a:pPr lvl="0" eaLnBrk="0" fontAlgn="base" hangingPunct="0">
              <a:spcBef>
                <a:spcPct val="0"/>
              </a:spcBef>
              <a:spcAft>
                <a:spcPct val="0"/>
              </a:spcAft>
            </a:pPr>
            <a:r>
              <a:rPr lang="en-US" altLang="zh-CN" b="1" dirty="0" smtClean="0">
                <a:solidFill>
                  <a:srgbClr val="000000"/>
                </a:solidFill>
                <a:latin typeface="Times New Roman" pitchFamily="18" charset="0"/>
                <a:ea typeface="宋体" pitchFamily="2" charset="-122"/>
                <a:cs typeface="Times New Roman" pitchFamily="18" charset="0"/>
              </a:rPr>
              <a:t>           B</a:t>
            </a:r>
            <a:r>
              <a:rPr lang="zh-CN" altLang="en-US" b="1" dirty="0" smtClean="0">
                <a:solidFill>
                  <a:srgbClr val="000000"/>
                </a:solidFill>
                <a:latin typeface="Times New Roman" pitchFamily="18" charset="0"/>
                <a:ea typeface="宋体" pitchFamily="2" charset="-122"/>
                <a:cs typeface="Times New Roman" pitchFamily="18" charset="0"/>
              </a:rPr>
              <a:t>．如果小球不受力，它将一直保持匀速运动或静止状态</a:t>
            </a:r>
            <a:endParaRPr lang="zh-CN" altLang="en-US" b="1" dirty="0" smtClean="0">
              <a:latin typeface="Arial" pitchFamily="34" charset="0"/>
              <a:ea typeface="宋体" pitchFamily="2" charset="-122"/>
              <a:cs typeface="宋体" pitchFamily="2" charset="-122"/>
            </a:endParaRPr>
          </a:p>
          <a:p>
            <a:pPr lvl="0" eaLnBrk="0" fontAlgn="base" hangingPunct="0">
              <a:spcBef>
                <a:spcPct val="0"/>
              </a:spcBef>
              <a:spcAft>
                <a:spcPct val="0"/>
              </a:spcAft>
            </a:pPr>
            <a:r>
              <a:rPr lang="en-US" altLang="zh-CN" b="1" dirty="0" smtClean="0">
                <a:solidFill>
                  <a:srgbClr val="000000"/>
                </a:solidFill>
                <a:latin typeface="Times New Roman" pitchFamily="18" charset="0"/>
                <a:ea typeface="宋体" pitchFamily="2" charset="-122"/>
                <a:cs typeface="Times New Roman" pitchFamily="18" charset="0"/>
              </a:rPr>
              <a:t>           C</a:t>
            </a:r>
            <a:r>
              <a:rPr lang="zh-CN" altLang="en-US" b="1" dirty="0" smtClean="0">
                <a:solidFill>
                  <a:srgbClr val="000000"/>
                </a:solidFill>
                <a:latin typeface="Times New Roman" pitchFamily="18" charset="0"/>
                <a:ea typeface="宋体" pitchFamily="2" charset="-122"/>
                <a:cs typeface="Times New Roman" pitchFamily="18" charset="0"/>
              </a:rPr>
              <a:t>．如果小球受到力的作用，它的运动状态将发生改变</a:t>
            </a:r>
            <a:endParaRPr lang="zh-CN" altLang="en-US" b="1" dirty="0" smtClean="0">
              <a:latin typeface="Arial" pitchFamily="34" charset="0"/>
              <a:ea typeface="宋体" pitchFamily="2" charset="-122"/>
              <a:cs typeface="宋体" pitchFamily="2" charset="-122"/>
            </a:endParaRPr>
          </a:p>
          <a:p>
            <a:pPr lvl="0" eaLnBrk="0" fontAlgn="base" hangingPunct="0">
              <a:spcBef>
                <a:spcPct val="0"/>
              </a:spcBef>
              <a:spcAft>
                <a:spcPct val="0"/>
              </a:spcAft>
            </a:pPr>
            <a:r>
              <a:rPr lang="en-US" altLang="zh-CN" b="1" dirty="0" smtClean="0">
                <a:solidFill>
                  <a:srgbClr val="000000"/>
                </a:solidFill>
                <a:latin typeface="Times New Roman" pitchFamily="18" charset="0"/>
                <a:ea typeface="宋体" pitchFamily="2" charset="-122"/>
                <a:cs typeface="Times New Roman" pitchFamily="18" charset="0"/>
              </a:rPr>
              <a:t>           D</a:t>
            </a:r>
            <a:r>
              <a:rPr lang="zh-CN" altLang="en-US" b="1" dirty="0" smtClean="0">
                <a:solidFill>
                  <a:srgbClr val="000000"/>
                </a:solidFill>
                <a:latin typeface="Times New Roman" pitchFamily="18" charset="0"/>
                <a:ea typeface="宋体" pitchFamily="2" charset="-122"/>
                <a:cs typeface="Times New Roman" pitchFamily="18" charset="0"/>
              </a:rPr>
              <a:t>．小球受到的力一定时，质量越大，它的加速度越小</a:t>
            </a:r>
            <a:endParaRPr lang="zh-CN" altLang="en-US" b="1" dirty="0" smtClean="0">
              <a:latin typeface="Arial" pitchFamily="34" charset="0"/>
              <a:ea typeface="宋体" pitchFamily="2" charset="-122"/>
              <a:cs typeface="宋体" pitchFamily="2" charset="-122"/>
            </a:endParaRPr>
          </a:p>
          <a:p>
            <a:pPr marL="0" marR="0" lvl="0" indent="266700" algn="l" defTabSz="914400" rtl="0" eaLnBrk="1" fontAlgn="base" latinLnBrk="0" hangingPunct="1">
              <a:lnSpc>
                <a:spcPct val="100000"/>
              </a:lnSpc>
              <a:spcBef>
                <a:spcPct val="0"/>
              </a:spcBef>
              <a:spcAft>
                <a:spcPct val="0"/>
              </a:spcAft>
              <a:buClrTx/>
              <a:buSzTx/>
              <a:buFontTx/>
              <a:buNone/>
              <a:tabLst/>
            </a:pPr>
            <a:endParaRPr kumimoji="0" lang="zh-CN" altLang="en-US"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5" name="Picture 20"/>
          <p:cNvPicPr>
            <a:picLocks noChangeAspect="1" noChangeArrowheads="1"/>
          </p:cNvPicPr>
          <p:nvPr/>
        </p:nvPicPr>
        <p:blipFill>
          <a:blip r:embed="rId2" cstate="print"/>
          <a:srcRect/>
          <a:stretch>
            <a:fillRect/>
          </a:stretch>
        </p:blipFill>
        <p:spPr bwMode="auto">
          <a:xfrm>
            <a:off x="5076056" y="3861048"/>
            <a:ext cx="3881953" cy="1356345"/>
          </a:xfrm>
          <a:prstGeom prst="rect">
            <a:avLst/>
          </a:prstGeom>
          <a:noFill/>
          <a:ln w="9525">
            <a:noFill/>
            <a:miter lim="800000"/>
            <a:headEnd/>
            <a:tailEnd/>
          </a:ln>
          <a:effectLst/>
        </p:spPr>
      </p:pic>
      <p:pic>
        <p:nvPicPr>
          <p:cNvPr id="169988" name="Picture 4"/>
          <p:cNvPicPr>
            <a:picLocks noChangeAspect="1" noChangeArrowheads="1"/>
          </p:cNvPicPr>
          <p:nvPr/>
        </p:nvPicPr>
        <p:blipFill>
          <a:blip r:embed="rId3" cstate="print"/>
          <a:srcRect l="28940" t="32150" r="30898" b="46850"/>
          <a:stretch>
            <a:fillRect/>
          </a:stretch>
        </p:blipFill>
        <p:spPr bwMode="auto">
          <a:xfrm>
            <a:off x="323528" y="3746682"/>
            <a:ext cx="8712968" cy="2562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9988"/>
                                        </p:tgtEl>
                                        <p:attrNameLst>
                                          <p:attrName>style.visibility</p:attrName>
                                        </p:attrNameLst>
                                      </p:cBhvr>
                                      <p:to>
                                        <p:strVal val="visible"/>
                                      </p:to>
                                    </p:set>
                                    <p:animEffect transition="in" filter="blinds(horizontal)">
                                      <p:cBhvr>
                                        <p:cTn id="7" dur="500"/>
                                        <p:tgtEl>
                                          <p:spTgt spid="169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1</a:t>
            </a:r>
            <a:r>
              <a:rPr lang="zh-CN" altLang="en-US" b="1" dirty="0" smtClean="0"/>
              <a:t>节 牛顿第一定律</a:t>
            </a:r>
            <a:endParaRPr lang="zh-CN" altLang="en-US" b="1" dirty="0"/>
          </a:p>
        </p:txBody>
      </p:sp>
      <p:pic>
        <p:nvPicPr>
          <p:cNvPr id="6" name="Picture 21"/>
          <p:cNvPicPr>
            <a:picLocks noChangeAspect="1" noChangeArrowheads="1"/>
          </p:cNvPicPr>
          <p:nvPr/>
        </p:nvPicPr>
        <p:blipFill>
          <a:blip r:embed="rId2" cstate="print"/>
          <a:srcRect/>
          <a:stretch>
            <a:fillRect/>
          </a:stretch>
        </p:blipFill>
        <p:spPr bwMode="auto">
          <a:xfrm>
            <a:off x="971600" y="1196752"/>
            <a:ext cx="3509793" cy="4725222"/>
          </a:xfrm>
          <a:prstGeom prst="rect">
            <a:avLst/>
          </a:prstGeom>
          <a:noFill/>
          <a:ln w="9525">
            <a:noFill/>
            <a:miter lim="800000"/>
            <a:headEnd/>
            <a:tailEnd/>
          </a:ln>
        </p:spPr>
      </p:pic>
      <p:pic>
        <p:nvPicPr>
          <p:cNvPr id="7" name="Picture 22"/>
          <p:cNvPicPr>
            <a:picLocks noChangeAspect="1" noChangeArrowheads="1"/>
          </p:cNvPicPr>
          <p:nvPr/>
        </p:nvPicPr>
        <p:blipFill>
          <a:blip r:embed="rId3" cstate="print"/>
          <a:srcRect r="2340"/>
          <a:stretch>
            <a:fillRect/>
          </a:stretch>
        </p:blipFill>
        <p:spPr bwMode="auto">
          <a:xfrm rot="16200000">
            <a:off x="3875704" y="1821042"/>
            <a:ext cx="4929218" cy="32485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2</a:t>
            </a:r>
            <a:r>
              <a:rPr lang="zh-CN" altLang="en-US" b="1" dirty="0" smtClean="0"/>
              <a:t>节 实验：探究加速度与力、质量的关系</a:t>
            </a:r>
            <a:endParaRPr lang="zh-CN" altLang="en-US" b="1" dirty="0"/>
          </a:p>
        </p:txBody>
      </p:sp>
      <p:sp>
        <p:nvSpPr>
          <p:cNvPr id="5" name="矩形 4"/>
          <p:cNvSpPr/>
          <p:nvPr/>
        </p:nvSpPr>
        <p:spPr>
          <a:xfrm>
            <a:off x="467544" y="908720"/>
            <a:ext cx="3892996" cy="523220"/>
          </a:xfrm>
          <a:prstGeom prst="rect">
            <a:avLst/>
          </a:prstGeom>
        </p:spPr>
        <p:txBody>
          <a:bodyPr wrap="square">
            <a:spAutoFit/>
          </a:bodyPr>
          <a:lstStyle/>
          <a:p>
            <a:pPr lvl="0"/>
            <a:r>
              <a:rPr lang="zh-CN" altLang="en-US" sz="2800" b="1" dirty="0" smtClean="0">
                <a:solidFill>
                  <a:srgbClr val="C00000"/>
                </a:solidFill>
                <a:latin typeface="+mn-ea"/>
              </a:rPr>
              <a:t>一、实验基本要求</a:t>
            </a:r>
            <a:endParaRPr lang="en-US" altLang="zh-CN" sz="2800" b="1" dirty="0" smtClean="0">
              <a:solidFill>
                <a:srgbClr val="C00000"/>
              </a:solidFill>
              <a:latin typeface="+mn-ea"/>
            </a:endParaRPr>
          </a:p>
        </p:txBody>
      </p:sp>
      <p:sp>
        <p:nvSpPr>
          <p:cNvPr id="166913" name="Rectangle 1"/>
          <p:cNvSpPr>
            <a:spLocks noChangeArrowheads="1"/>
          </p:cNvSpPr>
          <p:nvPr/>
        </p:nvSpPr>
        <p:spPr bwMode="auto">
          <a:xfrm>
            <a:off x="4427984" y="1114873"/>
            <a:ext cx="4427984" cy="50783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r>
              <a:rPr kumimoji="0" lang="en-GB" altLang="zh-CN" sz="2000" b="1" i="0" u="none" strike="noStrike" cap="none" normalizeH="0" baseline="0" dirty="0" smtClean="0">
                <a:ln>
                  <a:noFill/>
                </a:ln>
                <a:solidFill>
                  <a:srgbClr val="7030A0"/>
                </a:solidFill>
                <a:effectLst/>
                <a:latin typeface="Times New Roman" pitchFamily="18" charset="0"/>
                <a:ea typeface="宋体" pitchFamily="2" charset="-122"/>
                <a:cs typeface="Times New Roman" pitchFamily="18" charset="0"/>
              </a:rPr>
              <a:t>1</a:t>
            </a:r>
            <a:r>
              <a:rPr kumimoji="0" lang="zh-CN" altLang="en-US" sz="2000" b="1" i="0" u="none" strike="noStrike" cap="none" normalizeH="0" baseline="0" dirty="0" smtClean="0">
                <a:ln>
                  <a:noFill/>
                </a:ln>
                <a:solidFill>
                  <a:srgbClr val="7030A0"/>
                </a:solidFill>
                <a:effectLst/>
                <a:latin typeface="Times New Roman" pitchFamily="18" charset="0"/>
                <a:ea typeface="宋体" pitchFamily="2" charset="-122"/>
                <a:cs typeface="Times New Roman" pitchFamily="18" charset="0"/>
              </a:rPr>
              <a:t>、原理与步骤：</a:t>
            </a:r>
            <a:endParaRPr kumimoji="0" lang="en-US" altLang="zh-CN" sz="2000" b="1" i="0" u="none" strike="noStrike" cap="none" normalizeH="0" baseline="0" dirty="0" smtClean="0">
              <a:ln>
                <a:noFill/>
              </a:ln>
              <a:solidFill>
                <a:srgbClr val="7030A0"/>
              </a:solidFill>
              <a:effectLst/>
              <a:latin typeface="Times New Roman" pitchFamily="18" charset="0"/>
              <a:ea typeface="宋体" pitchFamily="2" charset="-122"/>
              <a:cs typeface="Times New Roman" pitchFamily="18" charset="0"/>
            </a:endParaRPr>
          </a:p>
          <a:p>
            <a:pPr marL="0" marR="0" lvl="0" indent="133350" algn="l" defTabSz="914400" rtl="0" eaLnBrk="1" fontAlgn="base" latinLnBrk="0" hangingPunct="1">
              <a:lnSpc>
                <a:spcPct val="100000"/>
              </a:lnSpc>
              <a:spcBef>
                <a:spcPct val="0"/>
              </a:spcBef>
              <a:spcAft>
                <a:spcPct val="0"/>
              </a:spcAft>
              <a:buClrTx/>
              <a:buSzTx/>
              <a:buFontTx/>
              <a:buNone/>
              <a:tabLst/>
            </a:pPr>
            <a:r>
              <a:rPr kumimoji="0" lang="en-GB" altLang="zh-CN"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⑴</a:t>
            </a:r>
            <a:r>
              <a:rPr kumimoji="0" lang="zh-CN" altLang="en-GB"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研究对象是</a:t>
            </a:r>
            <a:r>
              <a:rPr kumimoji="0" lang="en-GB" altLang="zh-CN"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____________</a:t>
            </a:r>
            <a:r>
              <a:rPr kumimoji="0" lang="zh-CN" altLang="en-GB"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endParaRPr kumimoji="0" lang="zh-CN" altLang="en-GB" sz="16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zh-CN" altLang="en-GB"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⑵将</a:t>
            </a:r>
            <a:r>
              <a:rPr kumimoji="0" lang="en-GB" altLang="zh-CN"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____________</a:t>
            </a:r>
            <a:r>
              <a:rPr kumimoji="0" lang="zh-CN" altLang="en-GB"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作为小车所受合力；</a:t>
            </a:r>
            <a:endParaRPr kumimoji="0" lang="zh-CN" altLang="en-GB" sz="16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zh-CN" altLang="en-GB"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为保证这一点，必须做到的有：</a:t>
            </a:r>
            <a:endParaRPr kumimoji="0" lang="zh-CN" altLang="en-GB" sz="16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zh-CN" altLang="en-GB"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①砝码和砝码盘的总质量</a:t>
            </a:r>
            <a:r>
              <a:rPr kumimoji="0" lang="en-GB" altLang="zh-CN" sz="16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m</a:t>
            </a:r>
            <a:r>
              <a:rPr kumimoji="0" lang="zh-CN" altLang="en-GB"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应远小于小车和小车上砝码的总质量</a:t>
            </a:r>
            <a:r>
              <a:rPr kumimoji="0" lang="en-GB" altLang="zh-CN" sz="16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M</a:t>
            </a:r>
            <a:r>
              <a:rPr kumimoji="0" lang="zh-CN" altLang="en-GB"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zh-CN" altLang="en-GB"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分析说明其原因</a:t>
            </a:r>
            <a:r>
              <a:rPr lang="zh-CN" altLang="en-US" sz="1600" b="1" dirty="0" smtClean="0">
                <a:solidFill>
                  <a:srgbClr val="000000"/>
                </a:solidFill>
                <a:latin typeface="Times New Roman" pitchFamily="18" charset="0"/>
                <a:ea typeface="宋体" pitchFamily="2" charset="-122"/>
                <a:cs typeface="Times New Roman" pitchFamily="18" charset="0"/>
              </a:rPr>
              <a:t>需要留到连接体问题）</a:t>
            </a:r>
            <a:endParaRPr kumimoji="0" lang="zh-CN" altLang="en-GB" sz="16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133350" algn="l" defTabSz="914400" rtl="0" eaLnBrk="0" fontAlgn="base" latinLnBrk="0" hangingPunct="0">
              <a:lnSpc>
                <a:spcPct val="100000"/>
              </a:lnSpc>
              <a:spcBef>
                <a:spcPct val="0"/>
              </a:spcBef>
              <a:spcAft>
                <a:spcPct val="0"/>
              </a:spcAft>
              <a:buClrTx/>
              <a:buSzTx/>
              <a:buFontTx/>
              <a:buNone/>
              <a:tabLst/>
            </a:pPr>
            <a:r>
              <a:rPr kumimoji="0" lang="zh-CN" altLang="en-GB"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②要正确的平衡摩擦力。为什么要平衡摩擦力？用什么力来平衡？具体操作细节如何？</a:t>
            </a:r>
            <a:endParaRPr kumimoji="0" lang="zh-CN" altLang="en-GB" sz="16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lvl="0" indent="133350" fontAlgn="base">
              <a:spcBef>
                <a:spcPct val="0"/>
              </a:spcBef>
              <a:spcAft>
                <a:spcPct val="0"/>
              </a:spcAft>
            </a:pPr>
            <a:r>
              <a:rPr kumimoji="0" lang="zh-CN" altLang="en-GB"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③保证拉小车的细线与长木板平行，为什么？具体怎样操作？</a:t>
            </a:r>
            <a:endParaRPr kumimoji="0" lang="en-US" altLang="zh-CN" sz="16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lvl="0" indent="133350" fontAlgn="base">
              <a:spcBef>
                <a:spcPct val="0"/>
              </a:spcBef>
              <a:spcAft>
                <a:spcPct val="0"/>
              </a:spcAft>
            </a:pPr>
            <a:r>
              <a:rPr lang="en-GB" altLang="zh-CN" sz="1600" b="1" dirty="0" smtClean="0">
                <a:solidFill>
                  <a:srgbClr val="000000"/>
                </a:solidFill>
                <a:latin typeface="Times New Roman" pitchFamily="18" charset="0"/>
                <a:ea typeface="宋体" pitchFamily="2" charset="-122"/>
                <a:cs typeface="Times New Roman" pitchFamily="18" charset="0"/>
              </a:rPr>
              <a:t>⑶</a:t>
            </a:r>
            <a:r>
              <a:rPr lang="zh-CN" altLang="en-GB" sz="1600" b="1" dirty="0" smtClean="0">
                <a:solidFill>
                  <a:srgbClr val="000000"/>
                </a:solidFill>
                <a:latin typeface="Times New Roman" pitchFamily="18" charset="0"/>
                <a:ea typeface="宋体" pitchFamily="2" charset="-122"/>
                <a:cs typeface="Times New Roman" pitchFamily="18" charset="0"/>
              </a:rPr>
              <a:t>实验中如何测得小车的加速度</a:t>
            </a:r>
            <a:r>
              <a:rPr lang="en-GB" altLang="zh-CN" sz="1600" b="1" i="1" dirty="0" smtClean="0">
                <a:solidFill>
                  <a:srgbClr val="000000"/>
                </a:solidFill>
                <a:latin typeface="Times New Roman" pitchFamily="18" charset="0"/>
                <a:ea typeface="宋体" pitchFamily="2" charset="-122"/>
                <a:cs typeface="Times New Roman" pitchFamily="18" charset="0"/>
              </a:rPr>
              <a:t>a</a:t>
            </a:r>
            <a:r>
              <a:rPr lang="zh-CN" altLang="en-GB" sz="1600" b="1" dirty="0" smtClean="0">
                <a:solidFill>
                  <a:srgbClr val="000000"/>
                </a:solidFill>
                <a:latin typeface="Times New Roman" pitchFamily="18" charset="0"/>
                <a:ea typeface="宋体" pitchFamily="2" charset="-122"/>
                <a:cs typeface="Times New Roman" pitchFamily="18" charset="0"/>
              </a:rPr>
              <a:t>。</a:t>
            </a:r>
            <a:endParaRPr lang="zh-CN" altLang="en-GB" sz="1600" b="1" dirty="0" smtClean="0">
              <a:solidFill>
                <a:srgbClr val="000000"/>
              </a:solidFill>
              <a:latin typeface="Arial" pitchFamily="34" charset="0"/>
              <a:ea typeface="宋体" pitchFamily="2" charset="-122"/>
              <a:cs typeface="宋体" pitchFamily="2" charset="-122"/>
            </a:endParaRPr>
          </a:p>
          <a:p>
            <a:pPr lvl="0" eaLnBrk="0" fontAlgn="base" hangingPunct="0">
              <a:spcBef>
                <a:spcPct val="0"/>
              </a:spcBef>
              <a:spcAft>
                <a:spcPct val="0"/>
              </a:spcAft>
            </a:pPr>
            <a:r>
              <a:rPr lang="zh-CN" altLang="en-GB" sz="1600" b="1" dirty="0" smtClean="0">
                <a:solidFill>
                  <a:srgbClr val="000000"/>
                </a:solidFill>
                <a:latin typeface="Times New Roman" pitchFamily="18" charset="0"/>
                <a:ea typeface="宋体" pitchFamily="2" charset="-122"/>
                <a:cs typeface="Times New Roman" pitchFamily="18" charset="0"/>
              </a:rPr>
              <a:t>①根据打点计时器打下的纸带，利用</a:t>
            </a:r>
            <a:r>
              <a:rPr lang="en-GB" altLang="zh-CN" sz="1600" b="1" i="1" dirty="0" err="1" smtClean="0">
                <a:solidFill>
                  <a:srgbClr val="000000"/>
                </a:solidFill>
                <a:latin typeface="Times New Roman" pitchFamily="18" charset="0"/>
                <a:ea typeface="宋体" pitchFamily="2" charset="-122"/>
                <a:cs typeface="Times New Roman" pitchFamily="18" charset="0"/>
              </a:rPr>
              <a:t>Δx</a:t>
            </a:r>
            <a:r>
              <a:rPr lang="en-GB" altLang="zh-CN" sz="1600" b="1" i="1" dirty="0" smtClean="0">
                <a:solidFill>
                  <a:srgbClr val="000000"/>
                </a:solidFill>
                <a:latin typeface="Times New Roman" pitchFamily="18" charset="0"/>
                <a:ea typeface="宋体" pitchFamily="2" charset="-122"/>
                <a:cs typeface="Times New Roman" pitchFamily="18" charset="0"/>
              </a:rPr>
              <a:t>=aT</a:t>
            </a:r>
            <a:r>
              <a:rPr lang="en-GB" altLang="zh-CN" sz="1600" b="1" baseline="30000" dirty="0" smtClean="0">
                <a:solidFill>
                  <a:srgbClr val="000000"/>
                </a:solidFill>
                <a:latin typeface="Times New Roman" pitchFamily="18" charset="0"/>
                <a:ea typeface="宋体" pitchFamily="2" charset="-122"/>
                <a:cs typeface="Times New Roman" pitchFamily="18" charset="0"/>
              </a:rPr>
              <a:t>2</a:t>
            </a:r>
            <a:r>
              <a:rPr lang="zh-CN" altLang="en-GB" sz="1600" b="1" dirty="0" smtClean="0">
                <a:solidFill>
                  <a:srgbClr val="000000"/>
                </a:solidFill>
                <a:latin typeface="Times New Roman" pitchFamily="18" charset="0"/>
                <a:ea typeface="宋体" pitchFamily="2" charset="-122"/>
                <a:cs typeface="Times New Roman" pitchFamily="18" charset="0"/>
              </a:rPr>
              <a:t>求加速度。怎样求</a:t>
            </a:r>
            <a:r>
              <a:rPr lang="en-GB" altLang="zh-CN" sz="1600" b="1" i="1" dirty="0" err="1" smtClean="0">
                <a:solidFill>
                  <a:srgbClr val="000000"/>
                </a:solidFill>
                <a:latin typeface="Times New Roman" pitchFamily="18" charset="0"/>
                <a:ea typeface="宋体" pitchFamily="2" charset="-122"/>
                <a:cs typeface="Times New Roman" pitchFamily="18" charset="0"/>
              </a:rPr>
              <a:t>Δx</a:t>
            </a:r>
            <a:r>
              <a:rPr lang="zh-CN" altLang="en-GB" sz="1600" b="1" dirty="0" smtClean="0">
                <a:solidFill>
                  <a:srgbClr val="000000"/>
                </a:solidFill>
                <a:latin typeface="Times New Roman" pitchFamily="18" charset="0"/>
                <a:ea typeface="宋体" pitchFamily="2" charset="-122"/>
                <a:cs typeface="Times New Roman" pitchFamily="18" charset="0"/>
              </a:rPr>
              <a:t>？如何确定</a:t>
            </a:r>
            <a:r>
              <a:rPr lang="en-GB" altLang="zh-CN" sz="1600" b="1" i="1" dirty="0" smtClean="0">
                <a:solidFill>
                  <a:srgbClr val="000000"/>
                </a:solidFill>
                <a:latin typeface="Times New Roman" pitchFamily="18" charset="0"/>
                <a:ea typeface="宋体" pitchFamily="2" charset="-122"/>
                <a:cs typeface="Times New Roman" pitchFamily="18" charset="0"/>
              </a:rPr>
              <a:t>T</a:t>
            </a:r>
            <a:r>
              <a:rPr lang="zh-CN" altLang="en-GB" sz="1600" b="1" dirty="0" smtClean="0">
                <a:solidFill>
                  <a:srgbClr val="000000"/>
                </a:solidFill>
                <a:latin typeface="Times New Roman" pitchFamily="18" charset="0"/>
                <a:ea typeface="宋体" pitchFamily="2" charset="-122"/>
                <a:cs typeface="Times New Roman" pitchFamily="18" charset="0"/>
              </a:rPr>
              <a:t>是多少？</a:t>
            </a:r>
            <a:endParaRPr lang="zh-CN" altLang="en-GB" sz="1600" b="1" dirty="0" smtClean="0">
              <a:solidFill>
                <a:srgbClr val="000000"/>
              </a:solidFill>
              <a:latin typeface="Arial" pitchFamily="34" charset="0"/>
              <a:ea typeface="宋体" pitchFamily="2" charset="-122"/>
              <a:cs typeface="宋体" pitchFamily="2" charset="-122"/>
            </a:endParaRPr>
          </a:p>
          <a:p>
            <a:pPr lvl="0" eaLnBrk="0" fontAlgn="base" hangingPunct="0">
              <a:spcBef>
                <a:spcPct val="0"/>
              </a:spcBef>
              <a:spcAft>
                <a:spcPct val="0"/>
              </a:spcAft>
            </a:pPr>
            <a:r>
              <a:rPr lang="zh-CN" altLang="en-GB" sz="1600" b="1" dirty="0" smtClean="0">
                <a:solidFill>
                  <a:srgbClr val="000000"/>
                </a:solidFill>
                <a:latin typeface="Times New Roman" pitchFamily="18" charset="0"/>
                <a:ea typeface="宋体" pitchFamily="2" charset="-122"/>
                <a:cs typeface="Times New Roman" pitchFamily="18" charset="0"/>
              </a:rPr>
              <a:t>②根据打点计时器打下的纸带，利用纸带求出各计数点对应的速度</a:t>
            </a:r>
            <a:r>
              <a:rPr lang="en-GB" altLang="zh-CN" sz="1600" b="1" i="1" dirty="0" smtClean="0">
                <a:solidFill>
                  <a:srgbClr val="000000"/>
                </a:solidFill>
                <a:latin typeface="Times New Roman" pitchFamily="18" charset="0"/>
                <a:ea typeface="宋体" pitchFamily="2" charset="-122"/>
                <a:cs typeface="Times New Roman" pitchFamily="18" charset="0"/>
              </a:rPr>
              <a:t>v</a:t>
            </a:r>
            <a:r>
              <a:rPr lang="zh-CN" altLang="en-GB" sz="1600" b="1" dirty="0" smtClean="0">
                <a:solidFill>
                  <a:srgbClr val="000000"/>
                </a:solidFill>
                <a:latin typeface="Times New Roman" pitchFamily="18" charset="0"/>
                <a:ea typeface="宋体" pitchFamily="2" charset="-122"/>
                <a:cs typeface="Times New Roman" pitchFamily="18" charset="0"/>
              </a:rPr>
              <a:t>，标在</a:t>
            </a:r>
            <a:r>
              <a:rPr lang="en-GB" altLang="zh-CN" sz="1600" b="1" i="1" dirty="0" smtClean="0">
                <a:solidFill>
                  <a:srgbClr val="000000"/>
                </a:solidFill>
                <a:latin typeface="Times New Roman" pitchFamily="18" charset="0"/>
                <a:ea typeface="宋体" pitchFamily="2" charset="-122"/>
                <a:cs typeface="Times New Roman" pitchFamily="18" charset="0"/>
              </a:rPr>
              <a:t>v-t</a:t>
            </a:r>
            <a:r>
              <a:rPr lang="zh-CN" altLang="en-GB" sz="1600" b="1" dirty="0" smtClean="0">
                <a:solidFill>
                  <a:srgbClr val="000000"/>
                </a:solidFill>
                <a:latin typeface="Times New Roman" pitchFamily="18" charset="0"/>
                <a:ea typeface="宋体" pitchFamily="2" charset="-122"/>
                <a:cs typeface="Times New Roman" pitchFamily="18" charset="0"/>
              </a:rPr>
              <a:t>图象中，做出拟合直线，由拟合直线的斜率求加速度。这种方法是为了减小实验的偶然误差还是系统误差？</a:t>
            </a:r>
            <a:endParaRPr lang="zh-CN" altLang="en-GB" sz="1600" b="1" dirty="0" smtClean="0">
              <a:solidFill>
                <a:srgbClr val="000000"/>
              </a:solidFill>
              <a:latin typeface="Arial" pitchFamily="34" charset="0"/>
              <a:ea typeface="宋体" pitchFamily="2" charset="-122"/>
              <a:cs typeface="宋体" pitchFamily="2" charset="-122"/>
            </a:endParaRPr>
          </a:p>
          <a:p>
            <a:pPr marL="0" marR="0" lvl="0" indent="133350" algn="l" defTabSz="914400" rtl="0" eaLnBrk="0" fontAlgn="base" latinLnBrk="0" hangingPunct="0">
              <a:lnSpc>
                <a:spcPct val="100000"/>
              </a:lnSpc>
              <a:spcBef>
                <a:spcPct val="0"/>
              </a:spcBef>
              <a:spcAft>
                <a:spcPct val="0"/>
              </a:spcAft>
              <a:buClrTx/>
              <a:buSzTx/>
              <a:buFontTx/>
              <a:buNone/>
              <a:tabLst/>
            </a:pPr>
            <a:endParaRPr kumimoji="0" lang="zh-CN" altLang="en-GB" sz="16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133350" algn="l" defTabSz="914400" rtl="0" eaLnBrk="0" fontAlgn="base" latinLnBrk="0" hangingPunct="0">
              <a:lnSpc>
                <a:spcPct val="100000"/>
              </a:lnSpc>
              <a:spcBef>
                <a:spcPct val="0"/>
              </a:spcBef>
              <a:spcAft>
                <a:spcPct val="0"/>
              </a:spcAft>
              <a:buClrTx/>
              <a:buSzTx/>
              <a:buFontTx/>
              <a:buNone/>
              <a:tabLst/>
            </a:pPr>
            <a:endParaRPr kumimoji="0" lang="zh-CN" altLang="en-GB" sz="16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p:txBody>
      </p:sp>
      <p:grpSp>
        <p:nvGrpSpPr>
          <p:cNvPr id="11" name="组合 10"/>
          <p:cNvGrpSpPr/>
          <p:nvPr/>
        </p:nvGrpSpPr>
        <p:grpSpPr>
          <a:xfrm>
            <a:off x="107504" y="1700808"/>
            <a:ext cx="4341813" cy="1881500"/>
            <a:chOff x="251520" y="1700808"/>
            <a:chExt cx="4341813" cy="1881500"/>
          </a:xfrm>
        </p:grpSpPr>
        <p:pic>
          <p:nvPicPr>
            <p:cNvPr id="8" name="Picture 6"/>
            <p:cNvPicPr>
              <a:picLocks noChangeAspect="1" noChangeArrowheads="1"/>
            </p:cNvPicPr>
            <p:nvPr/>
          </p:nvPicPr>
          <p:blipFill>
            <a:blip r:embed="rId2" cstate="print"/>
            <a:srcRect/>
            <a:stretch>
              <a:fillRect/>
            </a:stretch>
          </p:blipFill>
          <p:spPr bwMode="auto">
            <a:xfrm>
              <a:off x="251520" y="1700808"/>
              <a:ext cx="4341813" cy="1657350"/>
            </a:xfrm>
            <a:prstGeom prst="rect">
              <a:avLst/>
            </a:prstGeom>
            <a:noFill/>
            <a:ln w="9525">
              <a:noFill/>
              <a:miter lim="800000"/>
              <a:headEnd/>
              <a:tailEnd/>
            </a:ln>
            <a:effectLst/>
          </p:spPr>
        </p:pic>
        <p:sp>
          <p:nvSpPr>
            <p:cNvPr id="10" name="矩形 9"/>
            <p:cNvSpPr/>
            <p:nvPr/>
          </p:nvSpPr>
          <p:spPr>
            <a:xfrm>
              <a:off x="1547664" y="3212976"/>
              <a:ext cx="1114408" cy="369332"/>
            </a:xfrm>
            <a:prstGeom prst="rect">
              <a:avLst/>
            </a:prstGeom>
          </p:spPr>
          <p:txBody>
            <a:bodyPr wrap="none">
              <a:spAutoFit/>
            </a:bodyPr>
            <a:lstStyle/>
            <a:p>
              <a:r>
                <a:rPr lang="zh-CN" altLang="en-US" b="1" dirty="0" smtClean="0">
                  <a:solidFill>
                    <a:srgbClr val="000000"/>
                  </a:solidFill>
                </a:rPr>
                <a:t>学生</a:t>
              </a:r>
              <a:r>
                <a:rPr lang="zh-CN" altLang="zh-CN" b="1" dirty="0" smtClean="0">
                  <a:solidFill>
                    <a:srgbClr val="000000"/>
                  </a:solidFill>
                </a:rPr>
                <a:t>实验</a:t>
              </a:r>
              <a:endParaRPr lang="zh-CN" altLang="en-US" b="1" dirty="0">
                <a:solidFill>
                  <a:srgbClr val="000000"/>
                </a:solidFill>
              </a:endParaRPr>
            </a:p>
          </p:txBody>
        </p:sp>
      </p:grpSp>
      <p:pic>
        <p:nvPicPr>
          <p:cNvPr id="166951" name="Picture 39"/>
          <p:cNvPicPr>
            <a:picLocks noChangeAspect="1" noChangeArrowheads="1"/>
          </p:cNvPicPr>
          <p:nvPr/>
        </p:nvPicPr>
        <p:blipFill>
          <a:blip r:embed="rId3" cstate="print"/>
          <a:srcRect l="28940" t="19950" r="17313" b="24401"/>
          <a:stretch>
            <a:fillRect/>
          </a:stretch>
        </p:blipFill>
        <p:spPr bwMode="auto">
          <a:xfrm>
            <a:off x="467544" y="3933056"/>
            <a:ext cx="3456384" cy="201305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6913">
                                            <p:txEl>
                                              <p:pRg st="0" end="0"/>
                                            </p:txEl>
                                          </p:spTgt>
                                        </p:tgtEl>
                                        <p:attrNameLst>
                                          <p:attrName>style.visibility</p:attrName>
                                        </p:attrNameLst>
                                      </p:cBhvr>
                                      <p:to>
                                        <p:strVal val="visible"/>
                                      </p:to>
                                    </p:set>
                                    <p:animEffect transition="in" filter="blinds(horizontal)">
                                      <p:cBhvr>
                                        <p:cTn id="17" dur="500"/>
                                        <p:tgtEl>
                                          <p:spTgt spid="1669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6913">
                                            <p:txEl>
                                              <p:pRg st="1" end="1"/>
                                            </p:txEl>
                                          </p:spTgt>
                                        </p:tgtEl>
                                        <p:attrNameLst>
                                          <p:attrName>style.visibility</p:attrName>
                                        </p:attrNameLst>
                                      </p:cBhvr>
                                      <p:to>
                                        <p:strVal val="visible"/>
                                      </p:to>
                                    </p:set>
                                    <p:animEffect transition="in" filter="blinds(horizontal)">
                                      <p:cBhvr>
                                        <p:cTn id="22" dur="500"/>
                                        <p:tgtEl>
                                          <p:spTgt spid="1669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6913">
                                            <p:txEl>
                                              <p:pRg st="2" end="2"/>
                                            </p:txEl>
                                          </p:spTgt>
                                        </p:tgtEl>
                                        <p:attrNameLst>
                                          <p:attrName>style.visibility</p:attrName>
                                        </p:attrNameLst>
                                      </p:cBhvr>
                                      <p:to>
                                        <p:strVal val="visible"/>
                                      </p:to>
                                    </p:set>
                                    <p:animEffect transition="in" filter="blinds(horizontal)">
                                      <p:cBhvr>
                                        <p:cTn id="27" dur="500"/>
                                        <p:tgtEl>
                                          <p:spTgt spid="16691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6913">
                                            <p:txEl>
                                              <p:pRg st="3" end="3"/>
                                            </p:txEl>
                                          </p:spTgt>
                                        </p:tgtEl>
                                        <p:attrNameLst>
                                          <p:attrName>style.visibility</p:attrName>
                                        </p:attrNameLst>
                                      </p:cBhvr>
                                      <p:to>
                                        <p:strVal val="visible"/>
                                      </p:to>
                                    </p:set>
                                    <p:animEffect transition="in" filter="blinds(horizontal)">
                                      <p:cBhvr>
                                        <p:cTn id="32" dur="500"/>
                                        <p:tgtEl>
                                          <p:spTgt spid="16691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66913">
                                            <p:txEl>
                                              <p:pRg st="4" end="4"/>
                                            </p:txEl>
                                          </p:spTgt>
                                        </p:tgtEl>
                                        <p:attrNameLst>
                                          <p:attrName>style.visibility</p:attrName>
                                        </p:attrNameLst>
                                      </p:cBhvr>
                                      <p:to>
                                        <p:strVal val="visible"/>
                                      </p:to>
                                    </p:set>
                                    <p:animEffect transition="in" filter="blinds(horizontal)">
                                      <p:cBhvr>
                                        <p:cTn id="37" dur="500"/>
                                        <p:tgtEl>
                                          <p:spTgt spid="16691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66913">
                                            <p:txEl>
                                              <p:pRg st="5" end="5"/>
                                            </p:txEl>
                                          </p:spTgt>
                                        </p:tgtEl>
                                        <p:attrNameLst>
                                          <p:attrName>style.visibility</p:attrName>
                                        </p:attrNameLst>
                                      </p:cBhvr>
                                      <p:to>
                                        <p:strVal val="visible"/>
                                      </p:to>
                                    </p:set>
                                    <p:animEffect transition="in" filter="blinds(horizontal)">
                                      <p:cBhvr>
                                        <p:cTn id="42" dur="500"/>
                                        <p:tgtEl>
                                          <p:spTgt spid="16691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66913">
                                            <p:txEl>
                                              <p:pRg st="6" end="6"/>
                                            </p:txEl>
                                          </p:spTgt>
                                        </p:tgtEl>
                                        <p:attrNameLst>
                                          <p:attrName>style.visibility</p:attrName>
                                        </p:attrNameLst>
                                      </p:cBhvr>
                                      <p:to>
                                        <p:strVal val="visible"/>
                                      </p:to>
                                    </p:set>
                                    <p:animEffect transition="in" filter="blinds(horizontal)">
                                      <p:cBhvr>
                                        <p:cTn id="47" dur="500"/>
                                        <p:tgtEl>
                                          <p:spTgt spid="16691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66913">
                                            <p:txEl>
                                              <p:pRg st="7" end="7"/>
                                            </p:txEl>
                                          </p:spTgt>
                                        </p:tgtEl>
                                        <p:attrNameLst>
                                          <p:attrName>style.visibility</p:attrName>
                                        </p:attrNameLst>
                                      </p:cBhvr>
                                      <p:to>
                                        <p:strVal val="visible"/>
                                      </p:to>
                                    </p:set>
                                    <p:animEffect transition="in" filter="blinds(horizontal)">
                                      <p:cBhvr>
                                        <p:cTn id="52" dur="500"/>
                                        <p:tgtEl>
                                          <p:spTgt spid="16691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66913">
                                            <p:txEl>
                                              <p:pRg st="8" end="8"/>
                                            </p:txEl>
                                          </p:spTgt>
                                        </p:tgtEl>
                                        <p:attrNameLst>
                                          <p:attrName>style.visibility</p:attrName>
                                        </p:attrNameLst>
                                      </p:cBhvr>
                                      <p:to>
                                        <p:strVal val="visible"/>
                                      </p:to>
                                    </p:set>
                                    <p:animEffect transition="in" filter="blinds(horizontal)">
                                      <p:cBhvr>
                                        <p:cTn id="57" dur="500"/>
                                        <p:tgtEl>
                                          <p:spTgt spid="16691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66913">
                                            <p:txEl>
                                              <p:pRg st="9" end="9"/>
                                            </p:txEl>
                                          </p:spTgt>
                                        </p:tgtEl>
                                        <p:attrNameLst>
                                          <p:attrName>style.visibility</p:attrName>
                                        </p:attrNameLst>
                                      </p:cBhvr>
                                      <p:to>
                                        <p:strVal val="visible"/>
                                      </p:to>
                                    </p:set>
                                    <p:animEffect transition="in" filter="blinds(horizontal)">
                                      <p:cBhvr>
                                        <p:cTn id="62" dur="500"/>
                                        <p:tgtEl>
                                          <p:spTgt spid="16691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66951"/>
                                        </p:tgtEl>
                                        <p:attrNameLst>
                                          <p:attrName>style.visibility</p:attrName>
                                        </p:attrNameLst>
                                      </p:cBhvr>
                                      <p:to>
                                        <p:strVal val="visible"/>
                                      </p:to>
                                    </p:set>
                                    <p:animEffect transition="in" filter="blinds(horizontal)">
                                      <p:cBhvr>
                                        <p:cTn id="67" dur="500"/>
                                        <p:tgtEl>
                                          <p:spTgt spid="166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44"/>
          <p:cNvGraphicFramePr>
            <a:graphicFrameLocks noGrp="1"/>
          </p:cNvGraphicFramePr>
          <p:nvPr/>
        </p:nvGraphicFramePr>
        <p:xfrm>
          <a:off x="179388" y="1305235"/>
          <a:ext cx="3960812" cy="4419600"/>
        </p:xfrm>
        <a:graphic>
          <a:graphicData uri="http://schemas.openxmlformats.org/drawingml/2006/table">
            <a:tbl>
              <a:tblPr/>
              <a:tblGrid>
                <a:gridCol w="1584325"/>
                <a:gridCol w="1107035"/>
                <a:gridCol w="1269452"/>
              </a:tblGrid>
              <a:tr h="1310634">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实验数据</a:t>
                      </a: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实验次数</a:t>
                      </a:r>
                      <a:endParaRPr kumimoji="0" lang="zh-CN" altLang="en-US" sz="18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smtClean="0">
                          <a:ln>
                            <a:noFill/>
                          </a:ln>
                          <a:solidFill>
                            <a:srgbClr val="000000"/>
                          </a:solidFill>
                          <a:effectLst/>
                          <a:latin typeface="Times New Roman" pitchFamily="18" charset="0"/>
                          <a:ea typeface="宋体" panose="02010600030101010101" pitchFamily="2" charset="-122"/>
                          <a:cs typeface="Times New Roman" pitchFamily="18" charset="0"/>
                        </a:rPr>
                        <a:t>F</a:t>
                      </a:r>
                      <a:r>
                        <a:rPr kumimoji="0" lang="en-US" altLang="zh-CN" sz="2400" b="1" i="0" u="none" strike="noStrike" cap="none" normalizeH="0" baseline="0" dirty="0" smtClean="0">
                          <a:ln>
                            <a:noFill/>
                          </a:ln>
                          <a:solidFill>
                            <a:srgbClr val="000000"/>
                          </a:solidFill>
                          <a:effectLst/>
                          <a:latin typeface="Times New Roman" pitchFamily="18" charset="0"/>
                          <a:ea typeface="宋体" panose="02010600030101010101" pitchFamily="2" charset="-122"/>
                          <a:cs typeface="Times New Roman" pitchFamily="18" charset="0"/>
                        </a:rPr>
                        <a:t>/N</a:t>
                      </a: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/(m/s</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2</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endParaRPr kumimoji="0" lang="en-US" altLang="zh-CN" sz="24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61">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第一次</a:t>
                      </a: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0.103</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0.345</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61">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第二次</a:t>
                      </a: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0.151</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0.620</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61">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第三次</a:t>
                      </a: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0.199</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0.770</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61">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第四次</a:t>
                      </a: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0.247</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1.015</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61">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第五次</a:t>
                      </a: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0.295</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1.140</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61">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第六次</a:t>
                      </a: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0.343</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1.365</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7" name="图表 6"/>
          <p:cNvGraphicFramePr>
            <a:graphicFrameLocks/>
          </p:cNvGraphicFramePr>
          <p:nvPr/>
        </p:nvGraphicFramePr>
        <p:xfrm>
          <a:off x="4427984" y="1340768"/>
          <a:ext cx="4560045" cy="4464496"/>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3"/>
          <p:cNvSpPr/>
          <p:nvPr/>
        </p:nvSpPr>
        <p:spPr>
          <a:xfrm>
            <a:off x="395536" y="188640"/>
            <a:ext cx="3892996" cy="461665"/>
          </a:xfrm>
          <a:prstGeom prst="rect">
            <a:avLst/>
          </a:prstGeom>
        </p:spPr>
        <p:txBody>
          <a:bodyPr wrap="square">
            <a:spAutoFit/>
          </a:bodyPr>
          <a:lstStyle/>
          <a:p>
            <a:pPr lvl="0"/>
            <a:r>
              <a:rPr lang="en-US" altLang="zh-CN" sz="2400" b="1" dirty="0" smtClean="0">
                <a:solidFill>
                  <a:srgbClr val="7030A0"/>
                </a:solidFill>
                <a:latin typeface="+mn-ea"/>
              </a:rPr>
              <a:t>2</a:t>
            </a:r>
            <a:r>
              <a:rPr lang="zh-CN" altLang="en-US" sz="2400" b="1" dirty="0" smtClean="0">
                <a:solidFill>
                  <a:srgbClr val="7030A0"/>
                </a:solidFill>
                <a:latin typeface="+mn-ea"/>
              </a:rPr>
              <a:t>、实验数据的处理</a:t>
            </a:r>
            <a:endParaRPr lang="en-US" altLang="zh-CN" sz="2400" b="1" dirty="0" smtClean="0">
              <a:solidFill>
                <a:srgbClr val="7030A0"/>
              </a:solidFill>
              <a:latin typeface="+mn-ea"/>
            </a:endParaRPr>
          </a:p>
        </p:txBody>
      </p:sp>
      <p:sp>
        <p:nvSpPr>
          <p:cNvPr id="5" name="矩形 4"/>
          <p:cNvSpPr/>
          <p:nvPr/>
        </p:nvSpPr>
        <p:spPr>
          <a:xfrm>
            <a:off x="539552" y="908720"/>
            <a:ext cx="3892996" cy="369332"/>
          </a:xfrm>
          <a:prstGeom prst="rect">
            <a:avLst/>
          </a:prstGeom>
        </p:spPr>
        <p:txBody>
          <a:bodyPr wrap="square">
            <a:spAutoFit/>
          </a:bodyPr>
          <a:lstStyle/>
          <a:p>
            <a:pPr lvl="0"/>
            <a:r>
              <a:rPr lang="zh-CN" altLang="en-US" b="1" dirty="0" smtClean="0">
                <a:solidFill>
                  <a:srgbClr val="000000"/>
                </a:solidFill>
                <a:latin typeface="+mn-ea"/>
              </a:rPr>
              <a:t>表一：小车质量一定</a:t>
            </a:r>
            <a:endParaRPr lang="en-US" altLang="zh-CN" b="1" dirty="0" smtClean="0">
              <a:solidFill>
                <a:srgbClr val="00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4"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44"/>
          <p:cNvGraphicFramePr>
            <a:graphicFrameLocks noGrp="1"/>
          </p:cNvGraphicFramePr>
          <p:nvPr/>
        </p:nvGraphicFramePr>
        <p:xfrm>
          <a:off x="142875" y="944749"/>
          <a:ext cx="4392613" cy="5437189"/>
        </p:xfrm>
        <a:graphic>
          <a:graphicData uri="http://schemas.openxmlformats.org/drawingml/2006/table">
            <a:tbl>
              <a:tblPr/>
              <a:tblGrid>
                <a:gridCol w="1757045"/>
                <a:gridCol w="1227722"/>
                <a:gridCol w="1407846"/>
              </a:tblGrid>
              <a:tr h="1310653">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实验数据</a:t>
                      </a: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实验次数</a:t>
                      </a:r>
                    </a:p>
                  </a:txBody>
                  <a:tcPr marL="91443" marR="91443"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dirty="0" smtClean="0">
                          <a:ln>
                            <a:noFill/>
                          </a:ln>
                          <a:solidFill>
                            <a:srgbClr val="000000"/>
                          </a:solidFill>
                          <a:effectLst/>
                          <a:latin typeface="Times New Roman" pitchFamily="18" charset="0"/>
                          <a:ea typeface="宋体" panose="02010600030101010101" pitchFamily="2" charset="-122"/>
                          <a:cs typeface="Times New Roman" pitchFamily="18" charset="0"/>
                        </a:rPr>
                        <a:t>M</a:t>
                      </a:r>
                      <a:r>
                        <a:rPr kumimoji="0" lang="en-US" altLang="zh-CN" sz="1800" b="1" i="0" u="none" strike="noStrike" cap="none" normalizeH="0" baseline="0" dirty="0" smtClean="0">
                          <a:ln>
                            <a:noFill/>
                          </a:ln>
                          <a:solidFill>
                            <a:srgbClr val="000000"/>
                          </a:solidFill>
                          <a:effectLst/>
                          <a:latin typeface="Times New Roman" pitchFamily="18" charset="0"/>
                          <a:ea typeface="宋体" panose="02010600030101010101" pitchFamily="2" charset="-122"/>
                          <a:cs typeface="Times New Roman" pitchFamily="18" charset="0"/>
                        </a:rPr>
                        <a:t>/kg</a:t>
                      </a: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a:t>
                      </a:r>
                      <a:r>
                        <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/(m/s</a:t>
                      </a:r>
                      <a:r>
                        <a:rPr kumimoji="0" lang="en-US" altLang="zh-CN" sz="18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2)</a:t>
                      </a: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756">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第一次</a:t>
                      </a: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0.197</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0.77</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75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第二次</a:t>
                      </a: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0.247</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0.66</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756">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第三次</a:t>
                      </a: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0.297</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0.53</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75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第四次</a:t>
                      </a: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0.347</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0.46</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756">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第五次</a:t>
                      </a:r>
                      <a:endPar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0.397</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90000"/>
                        <a:defRPr kumimoji="1" sz="2800">
                          <a:solidFill>
                            <a:schemeClr val="tx1"/>
                          </a:solidFill>
                          <a:latin typeface="Tahoma" pitchFamily="34" charset="0"/>
                          <a:ea typeface="宋体" pitchFamily="2" charset="-122"/>
                        </a:defRPr>
                      </a:lvl1pPr>
                      <a:lvl2pPr>
                        <a:spcBef>
                          <a:spcPct val="20000"/>
                        </a:spcBef>
                        <a:buSzPct val="80000"/>
                        <a:defRPr kumimoji="1" sz="2400">
                          <a:solidFill>
                            <a:schemeClr val="tx1"/>
                          </a:solidFill>
                          <a:latin typeface="Tahoma" pitchFamily="34" charset="0"/>
                          <a:ea typeface="宋体" pitchFamily="2" charset="-122"/>
                        </a:defRPr>
                      </a:lvl2pPr>
                      <a:lvl3pPr>
                        <a:spcBef>
                          <a:spcPct val="20000"/>
                        </a:spcBef>
                        <a:buSzPct val="70000"/>
                        <a:defRPr kumimoji="1" sz="2000">
                          <a:solidFill>
                            <a:schemeClr val="tx1"/>
                          </a:solidFill>
                          <a:latin typeface="Tahoma" pitchFamily="34" charset="0"/>
                          <a:ea typeface="宋体" pitchFamily="2" charset="-122"/>
                        </a:defRPr>
                      </a:lvl3pPr>
                      <a:lvl4pPr>
                        <a:spcBef>
                          <a:spcPct val="20000"/>
                        </a:spcBef>
                        <a:buSzPct val="70000"/>
                        <a:defRPr kumimoji="1">
                          <a:solidFill>
                            <a:schemeClr val="tx1"/>
                          </a:solidFill>
                          <a:latin typeface="Tahoma" pitchFamily="34" charset="0"/>
                          <a:ea typeface="宋体" pitchFamily="2" charset="-122"/>
                        </a:defRPr>
                      </a:lvl4pPr>
                      <a:lvl5pPr>
                        <a:spcBef>
                          <a:spcPct val="20000"/>
                        </a:spcBef>
                        <a:buSzPct val="70000"/>
                        <a:defRPr kumimoji="1">
                          <a:solidFill>
                            <a:schemeClr val="tx1"/>
                          </a:solidFill>
                          <a:latin typeface="Tahoma" pitchFamily="34" charset="0"/>
                          <a:ea typeface="宋体" pitchFamily="2" charset="-122"/>
                        </a:defRPr>
                      </a:lvl5pPr>
                      <a:lvl6pPr fontAlgn="base">
                        <a:spcBef>
                          <a:spcPct val="20000"/>
                        </a:spcBef>
                        <a:spcAft>
                          <a:spcPct val="0"/>
                        </a:spcAft>
                        <a:buSzPct val="70000"/>
                        <a:defRPr kumimoji="1">
                          <a:solidFill>
                            <a:schemeClr val="tx1"/>
                          </a:solidFill>
                          <a:latin typeface="Tahoma" pitchFamily="34" charset="0"/>
                          <a:ea typeface="宋体" pitchFamily="2" charset="-122"/>
                        </a:defRPr>
                      </a:lvl6pPr>
                      <a:lvl7pPr fontAlgn="base">
                        <a:spcBef>
                          <a:spcPct val="20000"/>
                        </a:spcBef>
                        <a:spcAft>
                          <a:spcPct val="0"/>
                        </a:spcAft>
                        <a:buSzPct val="70000"/>
                        <a:defRPr kumimoji="1">
                          <a:solidFill>
                            <a:schemeClr val="tx1"/>
                          </a:solidFill>
                          <a:latin typeface="Tahoma" pitchFamily="34" charset="0"/>
                          <a:ea typeface="宋体" pitchFamily="2" charset="-122"/>
                        </a:defRPr>
                      </a:lvl7pPr>
                      <a:lvl8pPr fontAlgn="base">
                        <a:spcBef>
                          <a:spcPct val="20000"/>
                        </a:spcBef>
                        <a:spcAft>
                          <a:spcPct val="0"/>
                        </a:spcAft>
                        <a:buSzPct val="70000"/>
                        <a:defRPr kumimoji="1">
                          <a:solidFill>
                            <a:schemeClr val="tx1"/>
                          </a:solidFill>
                          <a:latin typeface="Tahoma" pitchFamily="34" charset="0"/>
                          <a:ea typeface="宋体" pitchFamily="2" charset="-122"/>
                        </a:defRPr>
                      </a:lvl8pPr>
                      <a:lvl9pPr fontAlgn="base">
                        <a:spcBef>
                          <a:spcPct val="20000"/>
                        </a:spcBef>
                        <a:spcAft>
                          <a:spcPct val="0"/>
                        </a:spcAft>
                        <a:buSzPct val="70000"/>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0.38</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75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第六次</a:t>
                      </a: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0.447</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90000"/>
                        <a:buFontTx/>
                        <a:buNone/>
                        <a:tabLst/>
                      </a:pPr>
                      <a:r>
                        <a:rPr kumimoji="1"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0.35</a:t>
                      </a:r>
                      <a:endParaRPr kumimoji="1" lang="zh-CN"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txBody>
                  <a:tcPr marL="91443" marR="91443"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 name="图表 3"/>
          <p:cNvGraphicFramePr>
            <a:graphicFrameLocks/>
          </p:cNvGraphicFramePr>
          <p:nvPr/>
        </p:nvGraphicFramePr>
        <p:xfrm>
          <a:off x="4572000" y="764704"/>
          <a:ext cx="4572000" cy="29952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a:graphicFrameLocks/>
          </p:cNvGraphicFramePr>
          <p:nvPr/>
        </p:nvGraphicFramePr>
        <p:xfrm>
          <a:off x="4574257" y="3789040"/>
          <a:ext cx="4569743" cy="3024336"/>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p:cNvSpPr/>
          <p:nvPr/>
        </p:nvSpPr>
        <p:spPr>
          <a:xfrm>
            <a:off x="611560" y="476672"/>
            <a:ext cx="3892996" cy="369332"/>
          </a:xfrm>
          <a:prstGeom prst="rect">
            <a:avLst/>
          </a:prstGeom>
        </p:spPr>
        <p:txBody>
          <a:bodyPr wrap="square">
            <a:spAutoFit/>
          </a:bodyPr>
          <a:lstStyle/>
          <a:p>
            <a:pPr lvl="0"/>
            <a:r>
              <a:rPr lang="zh-CN" altLang="en-US" b="1" dirty="0" smtClean="0">
                <a:solidFill>
                  <a:srgbClr val="000000"/>
                </a:solidFill>
                <a:latin typeface="+mn-ea"/>
              </a:rPr>
              <a:t>表二：小车所受合力一定</a:t>
            </a:r>
            <a:endParaRPr lang="en-US" altLang="zh-CN" b="1" dirty="0" smtClean="0">
              <a:solidFill>
                <a:srgbClr val="00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2</a:t>
            </a:r>
            <a:r>
              <a:rPr lang="zh-CN" altLang="en-US" b="1" dirty="0" smtClean="0"/>
              <a:t>节 实验：探究加速度与力、质量的关系</a:t>
            </a:r>
            <a:endParaRPr lang="zh-CN" altLang="en-US" b="1" dirty="0"/>
          </a:p>
        </p:txBody>
      </p:sp>
      <p:sp>
        <p:nvSpPr>
          <p:cNvPr id="11" name="矩形 10"/>
          <p:cNvSpPr/>
          <p:nvPr/>
        </p:nvSpPr>
        <p:spPr>
          <a:xfrm>
            <a:off x="467544" y="908720"/>
            <a:ext cx="3892996" cy="523220"/>
          </a:xfrm>
          <a:prstGeom prst="rect">
            <a:avLst/>
          </a:prstGeom>
        </p:spPr>
        <p:txBody>
          <a:bodyPr wrap="square">
            <a:spAutoFit/>
          </a:bodyPr>
          <a:lstStyle/>
          <a:p>
            <a:pPr lvl="0"/>
            <a:r>
              <a:rPr lang="zh-CN" altLang="en-US" sz="2800" b="1" dirty="0" smtClean="0">
                <a:solidFill>
                  <a:srgbClr val="C00000"/>
                </a:solidFill>
                <a:latin typeface="+mn-ea"/>
              </a:rPr>
              <a:t>二、数据分析</a:t>
            </a:r>
            <a:endParaRPr lang="en-US" altLang="zh-CN" sz="2800" b="1" dirty="0" smtClean="0">
              <a:solidFill>
                <a:srgbClr val="C00000"/>
              </a:solidFill>
              <a:latin typeface="+mn-ea"/>
            </a:endParaRPr>
          </a:p>
        </p:txBody>
      </p:sp>
      <p:sp>
        <p:nvSpPr>
          <p:cNvPr id="174142" name="Rectangle 62"/>
          <p:cNvSpPr>
            <a:spLocks noChangeArrowheads="1"/>
          </p:cNvSpPr>
          <p:nvPr/>
        </p:nvSpPr>
        <p:spPr bwMode="auto">
          <a:xfrm>
            <a:off x="179512" y="1484784"/>
            <a:ext cx="8964488"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在正确平衡了摩擦力，并保证</a:t>
            </a:r>
            <a:r>
              <a:rPr kumimoji="0" lang="en-GB" altLang="zh-CN" sz="20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m</a:t>
            </a:r>
            <a:r>
              <a:rPr kumimoji="0" lang="en-GB" altLang="zh-CN"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&lt;&lt;</a:t>
            </a:r>
            <a:r>
              <a:rPr kumimoji="0" lang="en-GB" altLang="zh-CN" sz="20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M</a:t>
            </a:r>
            <a:r>
              <a:rPr kumimoji="0" lang="zh-CN" altLang="en-GB"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的情况下，得到的图象应该如</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下</a:t>
            </a:r>
            <a:r>
              <a:rPr kumimoji="0" lang="zh-CN" altLang="en-GB"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图所示。</a:t>
            </a:r>
            <a:endParaRPr kumimoji="0" lang="zh-CN" altLang="en-GB" sz="20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GB" sz="20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p:txBody>
      </p:sp>
      <p:pic>
        <p:nvPicPr>
          <p:cNvPr id="174158" name="Picture 78"/>
          <p:cNvPicPr>
            <a:picLocks noChangeAspect="1" noChangeArrowheads="1"/>
          </p:cNvPicPr>
          <p:nvPr/>
        </p:nvPicPr>
        <p:blipFill>
          <a:blip r:embed="rId3" cstate="print"/>
          <a:srcRect/>
          <a:stretch>
            <a:fillRect/>
          </a:stretch>
        </p:blipFill>
        <p:spPr bwMode="auto">
          <a:xfrm>
            <a:off x="755576" y="2060848"/>
            <a:ext cx="4759163" cy="1763440"/>
          </a:xfrm>
          <a:prstGeom prst="rect">
            <a:avLst/>
          </a:prstGeom>
          <a:noFill/>
          <a:ln w="9525">
            <a:noFill/>
            <a:miter lim="800000"/>
            <a:headEnd/>
            <a:tailEnd/>
          </a:ln>
          <a:effectLst/>
        </p:spPr>
      </p:pic>
      <p:sp>
        <p:nvSpPr>
          <p:cNvPr id="65" name="矩形 64"/>
          <p:cNvSpPr/>
          <p:nvPr/>
        </p:nvSpPr>
        <p:spPr>
          <a:xfrm>
            <a:off x="899592" y="4005064"/>
            <a:ext cx="4572000" cy="870751"/>
          </a:xfrm>
          <a:prstGeom prst="rect">
            <a:avLst/>
          </a:prstGeom>
        </p:spPr>
        <p:txBody>
          <a:bodyPr>
            <a:spAutoFit/>
          </a:bodyPr>
          <a:lstStyle/>
          <a:p>
            <a:pPr lvl="0" eaLnBrk="0" fontAlgn="base" hangingPunct="0">
              <a:lnSpc>
                <a:spcPct val="150000"/>
              </a:lnSpc>
              <a:spcBef>
                <a:spcPct val="0"/>
              </a:spcBef>
              <a:spcAft>
                <a:spcPct val="0"/>
              </a:spcAft>
            </a:pPr>
            <a:r>
              <a:rPr lang="zh-CN" altLang="en-GB" b="1" dirty="0" smtClean="0">
                <a:solidFill>
                  <a:srgbClr val="000000"/>
                </a:solidFill>
                <a:latin typeface="Times New Roman" pitchFamily="18" charset="0"/>
                <a:ea typeface="宋体" pitchFamily="2" charset="-122"/>
                <a:cs typeface="Times New Roman" pitchFamily="18" charset="0"/>
              </a:rPr>
              <a:t>其中</a:t>
            </a:r>
            <a:r>
              <a:rPr lang="en-GB" altLang="zh-CN" b="1" i="1" dirty="0" smtClean="0">
                <a:solidFill>
                  <a:srgbClr val="000000"/>
                </a:solidFill>
                <a:latin typeface="Times New Roman" pitchFamily="18" charset="0"/>
                <a:ea typeface="宋体" pitchFamily="2" charset="-122"/>
                <a:cs typeface="Times New Roman" pitchFamily="18" charset="0"/>
              </a:rPr>
              <a:t>a-F</a:t>
            </a:r>
            <a:r>
              <a:rPr lang="zh-CN" altLang="en-GB" b="1" dirty="0" smtClean="0">
                <a:solidFill>
                  <a:srgbClr val="000000"/>
                </a:solidFill>
                <a:latin typeface="Times New Roman" pitchFamily="18" charset="0"/>
                <a:ea typeface="宋体" pitchFamily="2" charset="-122"/>
                <a:cs typeface="Times New Roman" pitchFamily="18" charset="0"/>
              </a:rPr>
              <a:t>图线斜率的物理意义是</a:t>
            </a:r>
            <a:r>
              <a:rPr lang="zh-CN" altLang="en-US" b="1" dirty="0" smtClean="0">
                <a:solidFill>
                  <a:srgbClr val="000000"/>
                </a:solidFill>
                <a:latin typeface="Times New Roman" pitchFamily="18" charset="0"/>
                <a:ea typeface="宋体" pitchFamily="2" charset="-122"/>
                <a:cs typeface="Times New Roman" pitchFamily="18" charset="0"/>
              </a:rPr>
              <a:t>什么？</a:t>
            </a:r>
            <a:endParaRPr lang="zh-CN" altLang="en-GB" b="1" dirty="0" smtClean="0">
              <a:solidFill>
                <a:srgbClr val="000000"/>
              </a:solidFill>
              <a:latin typeface="Arial" pitchFamily="34" charset="0"/>
              <a:ea typeface="宋体" pitchFamily="2" charset="-122"/>
              <a:cs typeface="宋体" pitchFamily="2" charset="-122"/>
            </a:endParaRPr>
          </a:p>
          <a:p>
            <a:pPr lvl="0" eaLnBrk="0" fontAlgn="base" hangingPunct="0">
              <a:lnSpc>
                <a:spcPct val="150000"/>
              </a:lnSpc>
              <a:spcBef>
                <a:spcPct val="0"/>
              </a:spcBef>
              <a:spcAft>
                <a:spcPct val="0"/>
              </a:spcAft>
            </a:pPr>
            <a:r>
              <a:rPr lang="en-GB" altLang="zh-CN" b="1" i="1" dirty="0" smtClean="0">
                <a:solidFill>
                  <a:srgbClr val="000000"/>
                </a:solidFill>
                <a:latin typeface="Times New Roman" pitchFamily="18" charset="0"/>
                <a:ea typeface="宋体" pitchFamily="2" charset="-122"/>
                <a:cs typeface="Times New Roman" pitchFamily="18" charset="0"/>
              </a:rPr>
              <a:t>a-</a:t>
            </a:r>
            <a:r>
              <a:rPr lang="en-GB" altLang="zh-CN" b="1" dirty="0" smtClean="0">
                <a:solidFill>
                  <a:srgbClr val="000000"/>
                </a:solidFill>
                <a:latin typeface="Times New Roman" pitchFamily="18" charset="0"/>
                <a:ea typeface="宋体" pitchFamily="2" charset="-122"/>
                <a:cs typeface="Times New Roman" pitchFamily="18" charset="0"/>
              </a:rPr>
              <a:t>1/</a:t>
            </a:r>
            <a:r>
              <a:rPr lang="en-GB" altLang="zh-CN" b="1" i="1" dirty="0" smtClean="0">
                <a:solidFill>
                  <a:srgbClr val="000000"/>
                </a:solidFill>
                <a:latin typeface="Times New Roman" pitchFamily="18" charset="0"/>
                <a:ea typeface="宋体" pitchFamily="2" charset="-122"/>
                <a:cs typeface="Times New Roman" pitchFamily="18" charset="0"/>
              </a:rPr>
              <a:t>M</a:t>
            </a:r>
            <a:r>
              <a:rPr lang="zh-CN" altLang="en-GB" b="1" dirty="0" smtClean="0">
                <a:solidFill>
                  <a:srgbClr val="000000"/>
                </a:solidFill>
                <a:latin typeface="Times New Roman" pitchFamily="18" charset="0"/>
                <a:ea typeface="宋体" pitchFamily="2" charset="-122"/>
                <a:cs typeface="Times New Roman" pitchFamily="18" charset="0"/>
              </a:rPr>
              <a:t>图线斜率的物理意义是</a:t>
            </a:r>
            <a:r>
              <a:rPr lang="zh-CN" altLang="en-US" b="1" dirty="0" smtClean="0">
                <a:solidFill>
                  <a:srgbClr val="000000"/>
                </a:solidFill>
                <a:latin typeface="Times New Roman" pitchFamily="18" charset="0"/>
                <a:ea typeface="宋体" pitchFamily="2" charset="-122"/>
                <a:cs typeface="Times New Roman" pitchFamily="18" charset="0"/>
              </a:rPr>
              <a:t>什么？</a:t>
            </a:r>
            <a:endParaRPr lang="zh-CN" altLang="en-GB" b="1" dirty="0" smtClean="0">
              <a:solidFill>
                <a:srgbClr val="000000"/>
              </a:solidFill>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142"/>
                                        </p:tgtEl>
                                        <p:attrNameLst>
                                          <p:attrName>style.visibility</p:attrName>
                                        </p:attrNameLst>
                                      </p:cBhvr>
                                      <p:to>
                                        <p:strVal val="visible"/>
                                      </p:to>
                                    </p:set>
                                    <p:animEffect transition="in" filter="blinds(horizontal)">
                                      <p:cBhvr>
                                        <p:cTn id="12" dur="500"/>
                                        <p:tgtEl>
                                          <p:spTgt spid="1741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4158"/>
                                        </p:tgtEl>
                                        <p:attrNameLst>
                                          <p:attrName>style.visibility</p:attrName>
                                        </p:attrNameLst>
                                      </p:cBhvr>
                                      <p:to>
                                        <p:strVal val="visible"/>
                                      </p:to>
                                    </p:set>
                                    <p:animEffect transition="in" filter="blinds(horizontal)">
                                      <p:cBhvr>
                                        <p:cTn id="17" dur="500"/>
                                        <p:tgtEl>
                                          <p:spTgt spid="17415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blinds(horizontal)">
                                      <p:cBhvr>
                                        <p:cTn id="2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4142" grpId="0"/>
      <p:bldP spid="6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7"/>
          <p:cNvSpPr>
            <a:spLocks noChangeArrowheads="1"/>
          </p:cNvSpPr>
          <p:nvPr/>
        </p:nvSpPr>
        <p:spPr bwMode="auto">
          <a:xfrm>
            <a:off x="107504" y="1124744"/>
            <a:ext cx="8064896" cy="5539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altLang="zh-CN" sz="1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GB" sz="2000" b="1" dirty="0" smtClean="0">
                <a:solidFill>
                  <a:srgbClr val="000000"/>
                </a:solidFill>
                <a:latin typeface="Times New Roman" pitchFamily="18" charset="0"/>
                <a:ea typeface="宋体" pitchFamily="2" charset="-122"/>
                <a:cs typeface="Times New Roman" pitchFamily="18" charset="0"/>
              </a:rPr>
              <a:t>如果实验中得到的图象如下列各图所示，形成的原因分别是什么？</a:t>
            </a:r>
          </a:p>
        </p:txBody>
      </p:sp>
      <p:pic>
        <p:nvPicPr>
          <p:cNvPr id="4" name="Picture 79"/>
          <p:cNvPicPr>
            <a:picLocks noChangeAspect="1" noChangeArrowheads="1"/>
          </p:cNvPicPr>
          <p:nvPr/>
        </p:nvPicPr>
        <p:blipFill>
          <a:blip r:embed="rId2" cstate="print"/>
          <a:srcRect/>
          <a:stretch>
            <a:fillRect/>
          </a:stretch>
        </p:blipFill>
        <p:spPr bwMode="auto">
          <a:xfrm>
            <a:off x="0" y="2055911"/>
            <a:ext cx="8795263" cy="1368152"/>
          </a:xfrm>
          <a:prstGeom prst="rect">
            <a:avLst/>
          </a:prstGeom>
          <a:noFill/>
          <a:ln w="9525">
            <a:noFill/>
            <a:miter lim="800000"/>
            <a:headEnd/>
            <a:tailEnd/>
          </a:ln>
          <a:effectLst/>
        </p:spPr>
      </p:pic>
      <p:cxnSp>
        <p:nvCxnSpPr>
          <p:cNvPr id="5" name="直接连接符 4"/>
          <p:cNvCxnSpPr/>
          <p:nvPr/>
        </p:nvCxnSpPr>
        <p:spPr>
          <a:xfrm flipV="1">
            <a:off x="514343" y="2487959"/>
            <a:ext cx="792088" cy="64807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4618799" y="1983903"/>
            <a:ext cx="4248472" cy="1368152"/>
          </a:xfrm>
          <a:prstGeom prst="round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6"/>
          <p:cNvPicPr>
            <a:picLocks noChangeAspect="1" noChangeArrowheads="1"/>
          </p:cNvPicPr>
          <p:nvPr/>
        </p:nvPicPr>
        <p:blipFill>
          <a:blip r:embed="rId3" cstate="print"/>
          <a:srcRect/>
          <a:stretch>
            <a:fillRect/>
          </a:stretch>
        </p:blipFill>
        <p:spPr bwMode="auto">
          <a:xfrm>
            <a:off x="2411760" y="3717032"/>
            <a:ext cx="2448272" cy="934551"/>
          </a:xfrm>
          <a:prstGeom prst="rect">
            <a:avLst/>
          </a:prstGeom>
          <a:noFill/>
          <a:ln w="9525">
            <a:noFill/>
            <a:miter lim="800000"/>
            <a:headEnd/>
            <a:tailEnd/>
          </a:ln>
          <a:effectLst/>
        </p:spPr>
      </p:pic>
      <p:sp>
        <p:nvSpPr>
          <p:cNvPr id="10" name="TextBox 9"/>
          <p:cNvSpPr txBox="1"/>
          <p:nvPr/>
        </p:nvSpPr>
        <p:spPr>
          <a:xfrm>
            <a:off x="179512" y="4581128"/>
            <a:ext cx="2088232" cy="852606"/>
          </a:xfrm>
          <a:prstGeom prst="rect">
            <a:avLst/>
          </a:prstGeom>
          <a:noFill/>
        </p:spPr>
        <p:txBody>
          <a:bodyPr wrap="square" rtlCol="0">
            <a:spAutoFit/>
          </a:bodyPr>
          <a:lstStyle/>
          <a:p>
            <a:pPr>
              <a:lnSpc>
                <a:spcPct val="130000"/>
              </a:lnSpc>
            </a:pPr>
            <a:r>
              <a:rPr lang="en-US" altLang="zh-CN" sz="2000" b="1" i="1" dirty="0" smtClean="0">
                <a:solidFill>
                  <a:srgbClr val="000000"/>
                </a:solidFill>
                <a:latin typeface="Times New Roman" pitchFamily="18" charset="0"/>
                <a:ea typeface="微软雅黑" panose="020B0503020204020204" pitchFamily="34" charset="-122"/>
                <a:cs typeface="Times New Roman" pitchFamily="18" charset="0"/>
              </a:rPr>
              <a:t>Ma=F-f=F-</a:t>
            </a:r>
            <a:r>
              <a:rPr lang="el-GR" altLang="zh-CN" sz="2000" b="1" i="1" dirty="0" smtClean="0">
                <a:solidFill>
                  <a:srgbClr val="000000"/>
                </a:solidFill>
                <a:latin typeface="Times New Roman" pitchFamily="18" charset="0"/>
                <a:ea typeface="微软雅黑" panose="020B0503020204020204" pitchFamily="34" charset="-122"/>
                <a:cs typeface="Times New Roman" pitchFamily="18" charset="0"/>
              </a:rPr>
              <a:t>μ</a:t>
            </a:r>
            <a:r>
              <a:rPr lang="en-US" altLang="zh-CN" sz="2000" b="1" i="1" dirty="0" smtClean="0">
                <a:solidFill>
                  <a:srgbClr val="000000"/>
                </a:solidFill>
                <a:latin typeface="Times New Roman" pitchFamily="18" charset="0"/>
                <a:ea typeface="微软雅黑" panose="020B0503020204020204" pitchFamily="34" charset="-122"/>
                <a:cs typeface="Times New Roman" pitchFamily="18" charset="0"/>
              </a:rPr>
              <a:t>Mg</a:t>
            </a:r>
          </a:p>
          <a:p>
            <a:pPr>
              <a:lnSpc>
                <a:spcPct val="130000"/>
              </a:lnSpc>
            </a:pPr>
            <a:r>
              <a:rPr lang="en-US" altLang="zh-CN" sz="2000" b="1" i="1" dirty="0" smtClean="0">
                <a:solidFill>
                  <a:srgbClr val="000000"/>
                </a:solidFill>
                <a:latin typeface="Times New Roman" pitchFamily="18" charset="0"/>
                <a:ea typeface="微软雅黑" panose="020B0503020204020204" pitchFamily="34" charset="-122"/>
                <a:cs typeface="Times New Roman" pitchFamily="18" charset="0"/>
              </a:rPr>
              <a:t>a=F/M-</a:t>
            </a:r>
            <a:r>
              <a:rPr lang="el-GR" altLang="zh-CN" sz="2000" b="1" i="1" dirty="0" smtClean="0">
                <a:solidFill>
                  <a:srgbClr val="000000"/>
                </a:solidFill>
                <a:latin typeface="Times New Roman" pitchFamily="18" charset="0"/>
                <a:ea typeface="微软雅黑" panose="020B0503020204020204" pitchFamily="34" charset="-122"/>
                <a:cs typeface="Times New Roman" pitchFamily="18" charset="0"/>
              </a:rPr>
              <a:t> μ</a:t>
            </a:r>
            <a:r>
              <a:rPr lang="en-US" altLang="zh-CN" sz="2000" b="1" i="1" dirty="0" smtClean="0">
                <a:solidFill>
                  <a:srgbClr val="000000"/>
                </a:solidFill>
                <a:latin typeface="Times New Roman" pitchFamily="18" charset="0"/>
                <a:ea typeface="微软雅黑" panose="020B0503020204020204" pitchFamily="34" charset="-122"/>
                <a:cs typeface="Times New Roman" pitchFamily="18" charset="0"/>
              </a:rPr>
              <a:t>g</a:t>
            </a:r>
            <a:endParaRPr lang="zh-CN" altLang="en-US" sz="2000" b="1" i="1" dirty="0" smtClean="0">
              <a:solidFill>
                <a:srgbClr val="000000"/>
              </a:solidFill>
              <a:latin typeface="Times New Roman" pitchFamily="18" charset="0"/>
              <a:ea typeface="微软雅黑" panose="020B0503020204020204" pitchFamily="34" charset="-122"/>
              <a:cs typeface="Times New Roman" pitchFamily="18" charset="0"/>
            </a:endParaRPr>
          </a:p>
        </p:txBody>
      </p:sp>
      <p:pic>
        <p:nvPicPr>
          <p:cNvPr id="11" name="Picture 2"/>
          <p:cNvPicPr>
            <a:picLocks noChangeAspect="1" noChangeArrowheads="1"/>
          </p:cNvPicPr>
          <p:nvPr/>
        </p:nvPicPr>
        <p:blipFill>
          <a:blip r:embed="rId4" cstate="print"/>
          <a:srcRect l="14765" t="47249" r="61747" b="36759"/>
          <a:stretch>
            <a:fillRect/>
          </a:stretch>
        </p:blipFill>
        <p:spPr bwMode="auto">
          <a:xfrm>
            <a:off x="179512" y="3573016"/>
            <a:ext cx="1872209" cy="717016"/>
          </a:xfrm>
          <a:prstGeom prst="rect">
            <a:avLst/>
          </a:prstGeom>
          <a:noFill/>
          <a:ln w="9525">
            <a:noFill/>
            <a:miter lim="800000"/>
            <a:headEnd/>
            <a:tailEnd/>
          </a:ln>
        </p:spPr>
      </p:pic>
      <p:sp>
        <p:nvSpPr>
          <p:cNvPr id="12" name="TextBox 11"/>
          <p:cNvSpPr txBox="1"/>
          <p:nvPr/>
        </p:nvSpPr>
        <p:spPr>
          <a:xfrm>
            <a:off x="2843808" y="4941168"/>
            <a:ext cx="2088232" cy="892552"/>
          </a:xfrm>
          <a:prstGeom prst="rect">
            <a:avLst/>
          </a:prstGeom>
          <a:noFill/>
        </p:spPr>
        <p:txBody>
          <a:bodyPr wrap="square" rtlCol="0">
            <a:spAutoFit/>
          </a:bodyPr>
          <a:lstStyle/>
          <a:p>
            <a:pPr>
              <a:lnSpc>
                <a:spcPct val="130000"/>
              </a:lnSpc>
            </a:pPr>
            <a:r>
              <a:rPr lang="en-US" altLang="zh-CN" sz="2000" b="1" i="1" dirty="0" smtClean="0">
                <a:solidFill>
                  <a:srgbClr val="000000"/>
                </a:solidFill>
                <a:latin typeface="Times New Roman" pitchFamily="18" charset="0"/>
                <a:ea typeface="微软雅黑" panose="020B0503020204020204" pitchFamily="34" charset="-122"/>
                <a:cs typeface="Times New Roman" pitchFamily="18" charset="0"/>
              </a:rPr>
              <a:t>Ma=F</a:t>
            </a:r>
          </a:p>
          <a:p>
            <a:pPr>
              <a:lnSpc>
                <a:spcPct val="130000"/>
              </a:lnSpc>
            </a:pPr>
            <a:r>
              <a:rPr lang="en-US" altLang="zh-CN" sz="2000" b="1" i="1" dirty="0" smtClean="0">
                <a:solidFill>
                  <a:srgbClr val="000000"/>
                </a:solidFill>
                <a:latin typeface="Times New Roman" pitchFamily="18" charset="0"/>
                <a:ea typeface="微软雅黑" panose="020B0503020204020204" pitchFamily="34" charset="-122"/>
                <a:cs typeface="Times New Roman" pitchFamily="18" charset="0"/>
              </a:rPr>
              <a:t>ma=mg-F</a:t>
            </a:r>
            <a:endParaRPr lang="zh-CN" altLang="en-US" sz="2000" b="1" i="1" dirty="0" smtClean="0">
              <a:solidFill>
                <a:srgbClr val="000000"/>
              </a:solidFill>
              <a:latin typeface="Times New Roman" pitchFamily="18" charset="0"/>
              <a:ea typeface="微软雅黑" panose="020B0503020204020204" pitchFamily="34" charset="-122"/>
              <a:cs typeface="Times New Roman" pitchFamily="18" charset="0"/>
            </a:endParaRPr>
          </a:p>
        </p:txBody>
      </p:sp>
      <p:sp>
        <p:nvSpPr>
          <p:cNvPr id="13" name="椭圆 12"/>
          <p:cNvSpPr/>
          <p:nvPr/>
        </p:nvSpPr>
        <p:spPr>
          <a:xfrm>
            <a:off x="3275856" y="3789040"/>
            <a:ext cx="576064" cy="3600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339752" y="4293096"/>
            <a:ext cx="576064" cy="3600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4139952" y="5301208"/>
            <a:ext cx="432048" cy="2160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大括号 15"/>
          <p:cNvSpPr/>
          <p:nvPr/>
        </p:nvSpPr>
        <p:spPr>
          <a:xfrm>
            <a:off x="4788024" y="5157192"/>
            <a:ext cx="216024" cy="57606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5148064" y="4869160"/>
            <a:ext cx="2160240" cy="572464"/>
          </a:xfrm>
          <a:prstGeom prst="rect">
            <a:avLst/>
          </a:prstGeom>
          <a:noFill/>
        </p:spPr>
        <p:txBody>
          <a:bodyPr wrap="square" rtlCol="0">
            <a:spAutoFit/>
          </a:bodyPr>
          <a:lstStyle/>
          <a:p>
            <a:pPr>
              <a:lnSpc>
                <a:spcPct val="130000"/>
              </a:lnSpc>
            </a:pPr>
            <a:r>
              <a:rPr lang="en-US" altLang="zh-CN" sz="2400" b="1" i="1" dirty="0" smtClean="0">
                <a:solidFill>
                  <a:srgbClr val="000000"/>
                </a:solidFill>
                <a:latin typeface="Times New Roman" pitchFamily="18" charset="0"/>
                <a:ea typeface="微软雅黑" panose="020B0503020204020204" pitchFamily="34" charset="-122"/>
                <a:cs typeface="Times New Roman" pitchFamily="18" charset="0"/>
              </a:rPr>
              <a:t>a=mg/(</a:t>
            </a:r>
            <a:r>
              <a:rPr lang="en-US" altLang="zh-CN" sz="2400" b="1" i="1" dirty="0" err="1" smtClean="0">
                <a:solidFill>
                  <a:srgbClr val="000000"/>
                </a:solidFill>
                <a:latin typeface="Times New Roman" pitchFamily="18" charset="0"/>
                <a:ea typeface="微软雅黑" panose="020B0503020204020204" pitchFamily="34" charset="-122"/>
                <a:cs typeface="Times New Roman" pitchFamily="18" charset="0"/>
              </a:rPr>
              <a:t>m+M</a:t>
            </a:r>
            <a:r>
              <a:rPr lang="en-US" altLang="zh-CN" sz="2400" b="1" i="1" dirty="0" smtClean="0">
                <a:solidFill>
                  <a:srgbClr val="000000"/>
                </a:solidFill>
                <a:latin typeface="Times New Roman" pitchFamily="18" charset="0"/>
                <a:ea typeface="微软雅黑" panose="020B0503020204020204" pitchFamily="34" charset="-122"/>
                <a:cs typeface="Times New Roman" pitchFamily="18" charset="0"/>
              </a:rPr>
              <a:t>)</a:t>
            </a:r>
            <a:endParaRPr lang="zh-CN" altLang="en-US" sz="2400" b="1" i="1" dirty="0" smtClean="0">
              <a:solidFill>
                <a:srgbClr val="000000"/>
              </a:solidFill>
              <a:latin typeface="Times New Roman" pitchFamily="18" charset="0"/>
              <a:ea typeface="微软雅黑" panose="020B0503020204020204" pitchFamily="34" charset="-122"/>
              <a:cs typeface="Times New Roman" pitchFamily="18" charset="0"/>
            </a:endParaRPr>
          </a:p>
        </p:txBody>
      </p:sp>
      <p:sp>
        <p:nvSpPr>
          <p:cNvPr id="18" name="TextBox 17"/>
          <p:cNvSpPr txBox="1"/>
          <p:nvPr/>
        </p:nvSpPr>
        <p:spPr>
          <a:xfrm>
            <a:off x="5148064" y="5373216"/>
            <a:ext cx="2376264" cy="572464"/>
          </a:xfrm>
          <a:prstGeom prst="rect">
            <a:avLst/>
          </a:prstGeom>
          <a:noFill/>
        </p:spPr>
        <p:txBody>
          <a:bodyPr wrap="square" rtlCol="0">
            <a:spAutoFit/>
          </a:bodyPr>
          <a:lstStyle/>
          <a:p>
            <a:pPr>
              <a:lnSpc>
                <a:spcPct val="130000"/>
              </a:lnSpc>
            </a:pPr>
            <a:r>
              <a:rPr lang="en-US" altLang="zh-CN" sz="2400" b="1" i="1" dirty="0" smtClean="0">
                <a:solidFill>
                  <a:srgbClr val="000000"/>
                </a:solidFill>
                <a:latin typeface="Times New Roman" pitchFamily="18" charset="0"/>
                <a:ea typeface="微软雅黑" panose="020B0503020204020204" pitchFamily="34" charset="-122"/>
                <a:cs typeface="Times New Roman" pitchFamily="18" charset="0"/>
              </a:rPr>
              <a:t>F=</a:t>
            </a:r>
            <a:r>
              <a:rPr lang="en-US" altLang="zh-CN" sz="2400" b="1" i="1" dirty="0" err="1" smtClean="0">
                <a:solidFill>
                  <a:srgbClr val="000000"/>
                </a:solidFill>
                <a:latin typeface="Times New Roman" pitchFamily="18" charset="0"/>
                <a:ea typeface="微软雅黑" panose="020B0503020204020204" pitchFamily="34" charset="-122"/>
                <a:cs typeface="Times New Roman" pitchFamily="18" charset="0"/>
              </a:rPr>
              <a:t>Mmg</a:t>
            </a:r>
            <a:r>
              <a:rPr lang="en-US" altLang="zh-CN" sz="2400" b="1" i="1" dirty="0" smtClean="0">
                <a:solidFill>
                  <a:srgbClr val="000000"/>
                </a:solidFill>
                <a:latin typeface="Times New Roman" pitchFamily="18" charset="0"/>
                <a:ea typeface="微软雅黑" panose="020B0503020204020204" pitchFamily="34" charset="-122"/>
                <a:cs typeface="Times New Roman" pitchFamily="18" charset="0"/>
              </a:rPr>
              <a:t>/(</a:t>
            </a:r>
            <a:r>
              <a:rPr lang="en-US" altLang="zh-CN" sz="2400" b="1" i="1" dirty="0" err="1" smtClean="0">
                <a:solidFill>
                  <a:srgbClr val="000000"/>
                </a:solidFill>
                <a:latin typeface="Times New Roman" pitchFamily="18" charset="0"/>
                <a:ea typeface="微软雅黑" panose="020B0503020204020204" pitchFamily="34" charset="-122"/>
                <a:cs typeface="Times New Roman" pitchFamily="18" charset="0"/>
              </a:rPr>
              <a:t>m+M</a:t>
            </a:r>
            <a:r>
              <a:rPr lang="en-US" altLang="zh-CN" sz="2400" b="1" i="1" dirty="0" smtClean="0">
                <a:solidFill>
                  <a:srgbClr val="000000"/>
                </a:solidFill>
                <a:latin typeface="Times New Roman" pitchFamily="18" charset="0"/>
                <a:ea typeface="微软雅黑" panose="020B0503020204020204" pitchFamily="34" charset="-122"/>
                <a:cs typeface="Times New Roman" pitchFamily="18" charset="0"/>
              </a:rPr>
              <a:t>)</a:t>
            </a:r>
            <a:endParaRPr lang="zh-CN" altLang="en-US" sz="2400" b="1" i="1" dirty="0" smtClean="0">
              <a:solidFill>
                <a:srgbClr val="000000"/>
              </a:solidFill>
              <a:latin typeface="Times New Roman" pitchFamily="18" charset="0"/>
              <a:ea typeface="微软雅黑" panose="020B0503020204020204" pitchFamily="34" charset="-122"/>
              <a:cs typeface="Times New Roman" pitchFamily="18" charset="0"/>
            </a:endParaRPr>
          </a:p>
        </p:txBody>
      </p:sp>
      <p:sp>
        <p:nvSpPr>
          <p:cNvPr id="19" name="标题 1"/>
          <p:cNvSpPr>
            <a:spLocks noGrp="1"/>
          </p:cNvSpPr>
          <p:nvPr>
            <p:ph type="title"/>
          </p:nvPr>
        </p:nvSpPr>
        <p:spPr/>
        <p:txBody>
          <a:bodyPr/>
          <a:lstStyle/>
          <a:p>
            <a:r>
              <a:rPr lang="zh-CN" altLang="en-US" b="1" dirty="0" smtClean="0"/>
              <a:t>第</a:t>
            </a:r>
            <a:r>
              <a:rPr lang="en-US" altLang="zh-CN" b="1" dirty="0" smtClean="0"/>
              <a:t>2</a:t>
            </a:r>
            <a:r>
              <a:rPr lang="zh-CN" altLang="en-US" b="1" dirty="0" smtClean="0"/>
              <a:t>节 实验：探究加速度与力、质量的关系</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blinds(horizontal)">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blinds(horizontal)">
                                      <p:cBhvr>
                                        <p:cTn id="32" dur="500"/>
                                        <p:tgtEl>
                                          <p:spTgt spid="1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blinds(horizontal)">
                                      <p:cBhvr>
                                        <p:cTn id="47" dur="500"/>
                                        <p:tgtEl>
                                          <p:spTgt spid="1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2">
                                            <p:txEl>
                                              <p:pRg st="1" end="1"/>
                                            </p:txEl>
                                          </p:spTgt>
                                        </p:tgtEl>
                                        <p:attrNameLst>
                                          <p:attrName>style.visibility</p:attrName>
                                        </p:attrNameLst>
                                      </p:cBhvr>
                                      <p:to>
                                        <p:strVal val="visible"/>
                                      </p:to>
                                    </p:set>
                                    <p:animEffect transition="in" filter="blinds(horizontal)">
                                      <p:cBhvr>
                                        <p:cTn id="57" dur="500"/>
                                        <p:tgtEl>
                                          <p:spTgt spid="12">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left)">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6"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barn(inHorizontal)">
                                      <p:cBhvr>
                                        <p:cTn id="8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3" grpId="0" animBg="1"/>
      <p:bldP spid="14" grpId="0" animBg="1"/>
      <p:bldP spid="15" grpId="0" animBg="1"/>
      <p:bldP spid="16" grpId="0" animBg="1"/>
      <p:bldP spid="17" grpId="0"/>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130" name="Object 2"/>
          <p:cNvGraphicFramePr>
            <a:graphicFrameLocks noChangeAspect="1"/>
          </p:cNvGraphicFramePr>
          <p:nvPr/>
        </p:nvGraphicFramePr>
        <p:xfrm>
          <a:off x="1404938" y="188913"/>
          <a:ext cx="5665787" cy="6372225"/>
        </p:xfrm>
        <a:graphic>
          <a:graphicData uri="http://schemas.openxmlformats.org/presentationml/2006/ole">
            <mc:AlternateContent xmlns:mc="http://schemas.openxmlformats.org/markup-compatibility/2006">
              <mc:Choice xmlns:v="urn:schemas-microsoft-com:vml" Requires="v">
                <p:oleObj spid="_x0000_s176161" name="文档" r:id="rId4" imgW="6835034" imgH="7710358" progId="Word.Document.12">
                  <p:embed/>
                </p:oleObj>
              </mc:Choice>
              <mc:Fallback>
                <p:oleObj name="文档" r:id="rId4" imgW="6835034" imgH="7710358" progId="Word.Document.12">
                  <p:embed/>
                  <p:pic>
                    <p:nvPicPr>
                      <p:cNvPr id="0"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938" y="188913"/>
                        <a:ext cx="5665787" cy="637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106" name="Object 2"/>
          <p:cNvGraphicFramePr>
            <a:graphicFrameLocks noChangeAspect="1"/>
          </p:cNvGraphicFramePr>
          <p:nvPr/>
        </p:nvGraphicFramePr>
        <p:xfrm>
          <a:off x="1828800" y="76200"/>
          <a:ext cx="6240463" cy="6719888"/>
        </p:xfrm>
        <a:graphic>
          <a:graphicData uri="http://schemas.openxmlformats.org/presentationml/2006/ole">
            <mc:AlternateContent xmlns:mc="http://schemas.openxmlformats.org/markup-compatibility/2006">
              <mc:Choice xmlns:v="urn:schemas-microsoft-com:vml" Requires="v">
                <p:oleObj spid="_x0000_s175137" name="文档" r:id="rId4" imgW="6388841" imgH="6888742" progId="Word.Document.12">
                  <p:embed/>
                </p:oleObj>
              </mc:Choice>
              <mc:Fallback>
                <p:oleObj name="文档" r:id="rId4" imgW="6388841" imgH="6888742" progId="Word.Document.12">
                  <p:embed/>
                  <p:pic>
                    <p:nvPicPr>
                      <p:cNvPr id="0"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76200"/>
                        <a:ext cx="6240463" cy="671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b="1" dirty="0" smtClean="0"/>
              <a:t>第</a:t>
            </a:r>
            <a:r>
              <a:rPr lang="en-US" altLang="zh-CN" b="1" dirty="0" smtClean="0"/>
              <a:t>3</a:t>
            </a:r>
            <a:r>
              <a:rPr lang="zh-CN" altLang="en-US" b="1" dirty="0" smtClean="0"/>
              <a:t>节 牛顿第二定律</a:t>
            </a:r>
            <a:endParaRPr lang="zh-CN" altLang="en-US" b="1" dirty="0"/>
          </a:p>
        </p:txBody>
      </p:sp>
      <p:sp>
        <p:nvSpPr>
          <p:cNvPr id="4" name="TextBox 3"/>
          <p:cNvSpPr txBox="1"/>
          <p:nvPr/>
        </p:nvSpPr>
        <p:spPr>
          <a:xfrm>
            <a:off x="755576" y="1268760"/>
            <a:ext cx="7488832" cy="2492990"/>
          </a:xfrm>
          <a:prstGeom prst="rect">
            <a:avLst/>
          </a:prstGeom>
          <a:noFill/>
        </p:spPr>
        <p:txBody>
          <a:bodyPr wrap="square" rtlCol="0">
            <a:spAutoFit/>
          </a:bodyPr>
          <a:lstStyle/>
          <a:p>
            <a:pPr>
              <a:lnSpc>
                <a:spcPct val="130000"/>
              </a:lnSpc>
            </a:pPr>
            <a:r>
              <a:rPr lang="zh-CN" altLang="en-US" sz="2000" dirty="0" smtClean="0">
                <a:solidFill>
                  <a:srgbClr val="0070C0"/>
                </a:solidFill>
                <a:latin typeface="Times New Roman" pitchFamily="18" charset="0"/>
                <a:ea typeface="微软雅黑" panose="020B0503020204020204" pitchFamily="34" charset="-122"/>
                <a:cs typeface="Times New Roman" pitchFamily="18" charset="0"/>
              </a:rPr>
              <a:t>教学建议：</a:t>
            </a:r>
            <a:endParaRPr lang="en-US" altLang="zh-CN" sz="2000" dirty="0" smtClean="0">
              <a:solidFill>
                <a:srgbClr val="0070C0"/>
              </a:solidFill>
              <a:latin typeface="Times New Roman" pitchFamily="18" charset="0"/>
              <a:ea typeface="微软雅黑" panose="020B0503020204020204" pitchFamily="34" charset="-122"/>
              <a:cs typeface="Times New Roman" pitchFamily="18" charset="0"/>
            </a:endParaRPr>
          </a:p>
          <a:p>
            <a:pPr>
              <a:lnSpc>
                <a:spcPct val="130000"/>
              </a:lnSpc>
            </a:pPr>
            <a:r>
              <a:rPr lang="en-US" altLang="zh-CN" sz="2000" dirty="0" smtClean="0">
                <a:solidFill>
                  <a:srgbClr val="000000"/>
                </a:solidFill>
                <a:latin typeface="Times New Roman" pitchFamily="18" charset="0"/>
                <a:ea typeface="微软雅黑" panose="020B0503020204020204" pitchFamily="34" charset="-122"/>
                <a:cs typeface="Times New Roman" pitchFamily="18" charset="0"/>
              </a:rPr>
              <a:t>       </a:t>
            </a:r>
            <a:r>
              <a:rPr lang="zh-CN" altLang="en-US" sz="2000" dirty="0" smtClean="0">
                <a:solidFill>
                  <a:srgbClr val="000000"/>
                </a:solidFill>
                <a:latin typeface="Times New Roman" pitchFamily="18" charset="0"/>
                <a:ea typeface="微软雅黑" panose="020B0503020204020204" pitchFamily="34" charset="-122"/>
                <a:cs typeface="Times New Roman" pitchFamily="18" charset="0"/>
              </a:rPr>
              <a:t>本节首先在实验的基础上，通过分析说明，提出了牛顿第二定律的具体内容表达，得出牛顿第二定律的数学表达式。教师要引导学生进行必要的讨论，让学生充分理解其中蕴含的丰富的知识与技能，在此基础上，最后通过两个例题介绍应用牛顿第二定律的基本思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8292045" cy="699594"/>
          </a:xfrm>
        </p:spPr>
        <p:txBody>
          <a:bodyPr/>
          <a:lstStyle/>
          <a:p>
            <a:r>
              <a:rPr lang="zh-CN" altLang="en-US" dirty="0"/>
              <a:t>物理学科教学指导意见（</a:t>
            </a:r>
            <a:r>
              <a:rPr lang="en-US" altLang="zh-CN" dirty="0"/>
              <a:t>2018 </a:t>
            </a:r>
            <a:r>
              <a:rPr lang="zh-CN" altLang="en-US" dirty="0"/>
              <a:t>年版） </a:t>
            </a:r>
          </a:p>
        </p:txBody>
      </p:sp>
      <p:sp>
        <p:nvSpPr>
          <p:cNvPr id="3" name="矩形 2"/>
          <p:cNvSpPr/>
          <p:nvPr/>
        </p:nvSpPr>
        <p:spPr>
          <a:xfrm>
            <a:off x="323528" y="1018027"/>
            <a:ext cx="8710286" cy="2677656"/>
          </a:xfrm>
          <a:prstGeom prst="rect">
            <a:avLst/>
          </a:prstGeom>
        </p:spPr>
        <p:txBody>
          <a:bodyPr wrap="square">
            <a:spAutoFit/>
          </a:bodyPr>
          <a:lstStyle/>
          <a:p>
            <a:pPr>
              <a:lnSpc>
                <a:spcPct val="150000"/>
              </a:lnSpc>
            </a:pPr>
            <a:r>
              <a:rPr lang="zh-CN" altLang="en-US" sz="2800" b="1" dirty="0" smtClean="0">
                <a:solidFill>
                  <a:srgbClr val="000000"/>
                </a:solidFill>
              </a:rPr>
              <a:t>         本主题通过对几种常见力的认识，以及对牛顿运动定律的学习理解和实践应用，重在 培养学生的运动与相互作用观念、科学思维、科学探究等物理学科核心素养。 </a:t>
            </a:r>
            <a:endParaRPr lang="en-US" altLang="zh-CN" sz="2800" b="1" dirty="0" smtClean="0">
              <a:solidFill>
                <a:srgbClr val="000000"/>
              </a:solidFill>
            </a:endParaRPr>
          </a:p>
        </p:txBody>
      </p:sp>
    </p:spTree>
    <p:extLst>
      <p:ext uri="{BB962C8B-B14F-4D97-AF65-F5344CB8AC3E}">
        <p14:creationId xmlns:p14="http://schemas.microsoft.com/office/powerpoint/2010/main" val="17764368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b="1" dirty="0" smtClean="0"/>
              <a:t>第</a:t>
            </a:r>
            <a:r>
              <a:rPr lang="en-US" altLang="zh-CN" b="1" dirty="0" smtClean="0"/>
              <a:t>3</a:t>
            </a:r>
            <a:r>
              <a:rPr lang="zh-CN" altLang="en-US" b="1" dirty="0" smtClean="0"/>
              <a:t>节 牛顿第二定律</a:t>
            </a:r>
            <a:endParaRPr lang="zh-CN" altLang="en-US" b="1" dirty="0"/>
          </a:p>
        </p:txBody>
      </p:sp>
      <p:sp>
        <p:nvSpPr>
          <p:cNvPr id="4" name="Text Box 5"/>
          <p:cNvSpPr txBox="1">
            <a:spLocks noChangeArrowheads="1"/>
          </p:cNvSpPr>
          <p:nvPr/>
        </p:nvSpPr>
        <p:spPr bwMode="auto">
          <a:xfrm>
            <a:off x="4211960" y="1628800"/>
            <a:ext cx="1524000" cy="584775"/>
          </a:xfrm>
          <a:prstGeom prst="rect">
            <a:avLst/>
          </a:prstGeom>
          <a:noFill/>
          <a:ln w="28575">
            <a:solidFill>
              <a:srgbClr val="FF0000"/>
            </a:solidFill>
            <a:prstDash val="lgDash"/>
            <a:miter lim="800000"/>
            <a:headEnd/>
            <a:tailEnd/>
          </a:ln>
        </p:spPr>
        <p:txBody>
          <a:bodyPr>
            <a:spAutoFit/>
          </a:bodyPr>
          <a:lstStyle/>
          <a:p>
            <a:pPr>
              <a:spcBef>
                <a:spcPct val="50000"/>
              </a:spcBef>
            </a:pPr>
            <a:r>
              <a:rPr lang="en-US" altLang="zh-CN" sz="3200" b="1" dirty="0">
                <a:solidFill>
                  <a:srgbClr val="020B01"/>
                </a:solidFill>
                <a:latin typeface="Monotype Corsiva" pitchFamily="66" charset="0"/>
              </a:rPr>
              <a:t>F </a:t>
            </a:r>
            <a:r>
              <a:rPr lang="en-US" altLang="zh-CN" sz="3200" b="1" baseline="-2000" dirty="0">
                <a:solidFill>
                  <a:srgbClr val="020B01"/>
                </a:solidFill>
                <a:latin typeface="Monotype Corsiva" pitchFamily="66" charset="0"/>
              </a:rPr>
              <a:t>∝</a:t>
            </a:r>
            <a:r>
              <a:rPr lang="en-US" altLang="zh-CN" sz="3200" b="1" dirty="0">
                <a:solidFill>
                  <a:srgbClr val="020B01"/>
                </a:solidFill>
                <a:latin typeface="Monotype Corsiva" pitchFamily="66" charset="0"/>
              </a:rPr>
              <a:t>ma</a:t>
            </a:r>
            <a:r>
              <a:rPr lang="en-US" altLang="zh-CN" sz="2400" b="1" i="1" dirty="0">
                <a:solidFill>
                  <a:srgbClr val="FF0000"/>
                </a:solidFill>
                <a:latin typeface="Monotype Corsiva" pitchFamily="66" charset="0"/>
              </a:rPr>
              <a:t> </a:t>
            </a:r>
          </a:p>
        </p:txBody>
      </p:sp>
      <p:sp>
        <p:nvSpPr>
          <p:cNvPr id="5" name="AutoShape 19"/>
          <p:cNvSpPr>
            <a:spLocks noChangeArrowheads="1"/>
          </p:cNvSpPr>
          <p:nvPr/>
        </p:nvSpPr>
        <p:spPr bwMode="auto">
          <a:xfrm>
            <a:off x="3419872" y="1772816"/>
            <a:ext cx="609600" cy="381000"/>
          </a:xfrm>
          <a:prstGeom prst="rightArrow">
            <a:avLst>
              <a:gd name="adj1" fmla="val 50000"/>
              <a:gd name="adj2" fmla="val 73333"/>
            </a:avLst>
          </a:prstGeom>
          <a:solidFill>
            <a:srgbClr val="FFFF99">
              <a:alpha val="79999"/>
            </a:srgbClr>
          </a:solidFill>
          <a:ln w="9525">
            <a:solidFill>
              <a:srgbClr val="FF00FF"/>
            </a:solidFill>
            <a:miter lim="800000"/>
            <a:headEnd/>
            <a:tailEnd/>
          </a:ln>
        </p:spPr>
        <p:txBody>
          <a:bodyPr wrap="none" anchor="ctr"/>
          <a:lstStyle/>
          <a:p>
            <a:endParaRPr lang="zh-CN" altLang="en-US" sz="1400"/>
          </a:p>
        </p:txBody>
      </p:sp>
      <p:sp>
        <p:nvSpPr>
          <p:cNvPr id="6" name="AutoShape 20"/>
          <p:cNvSpPr>
            <a:spLocks noChangeArrowheads="1"/>
          </p:cNvSpPr>
          <p:nvPr/>
        </p:nvSpPr>
        <p:spPr bwMode="auto">
          <a:xfrm>
            <a:off x="5940152" y="1772816"/>
            <a:ext cx="609600" cy="381000"/>
          </a:xfrm>
          <a:prstGeom prst="rightArrow">
            <a:avLst>
              <a:gd name="adj1" fmla="val 50000"/>
              <a:gd name="adj2" fmla="val 73333"/>
            </a:avLst>
          </a:prstGeom>
          <a:solidFill>
            <a:srgbClr val="FFFF99">
              <a:alpha val="79999"/>
            </a:srgbClr>
          </a:solidFill>
          <a:ln w="9525">
            <a:solidFill>
              <a:srgbClr val="FF00FF"/>
            </a:solidFill>
            <a:miter lim="800000"/>
            <a:headEnd/>
            <a:tailEnd/>
          </a:ln>
        </p:spPr>
        <p:txBody>
          <a:bodyPr wrap="none" anchor="ctr"/>
          <a:lstStyle/>
          <a:p>
            <a:endParaRPr lang="zh-CN" altLang="en-US" sz="1400"/>
          </a:p>
        </p:txBody>
      </p:sp>
      <p:sp>
        <p:nvSpPr>
          <p:cNvPr id="7" name="Text Box 21"/>
          <p:cNvSpPr txBox="1">
            <a:spLocks noChangeArrowheads="1"/>
          </p:cNvSpPr>
          <p:nvPr/>
        </p:nvSpPr>
        <p:spPr bwMode="auto">
          <a:xfrm>
            <a:off x="6660232" y="1620089"/>
            <a:ext cx="1828800" cy="584775"/>
          </a:xfrm>
          <a:prstGeom prst="rect">
            <a:avLst/>
          </a:prstGeom>
          <a:noFill/>
          <a:ln w="28575">
            <a:solidFill>
              <a:srgbClr val="FF0000"/>
            </a:solidFill>
            <a:prstDash val="lgDash"/>
            <a:miter lim="800000"/>
            <a:headEnd/>
            <a:tailEnd/>
          </a:ln>
        </p:spPr>
        <p:txBody>
          <a:bodyPr>
            <a:spAutoFit/>
          </a:bodyPr>
          <a:lstStyle/>
          <a:p>
            <a:pPr>
              <a:spcBef>
                <a:spcPct val="50000"/>
              </a:spcBef>
            </a:pPr>
            <a:r>
              <a:rPr lang="en-US" altLang="zh-CN" sz="3200" b="1" dirty="0">
                <a:solidFill>
                  <a:srgbClr val="020B01"/>
                </a:solidFill>
                <a:latin typeface="Monotype Corsiva" pitchFamily="66" charset="0"/>
              </a:rPr>
              <a:t>F </a:t>
            </a:r>
            <a:r>
              <a:rPr lang="zh-CN" altLang="en-US" sz="3200" b="1" baseline="-2000" dirty="0">
                <a:solidFill>
                  <a:srgbClr val="020B01"/>
                </a:solidFill>
                <a:latin typeface="Monotype Corsiva" pitchFamily="66" charset="0"/>
              </a:rPr>
              <a:t>＝</a:t>
            </a:r>
            <a:r>
              <a:rPr lang="en-US" altLang="zh-CN" sz="3200" b="1" baseline="-2000" dirty="0">
                <a:solidFill>
                  <a:srgbClr val="020B01"/>
                </a:solidFill>
                <a:latin typeface="Monotype Corsiva" pitchFamily="66" charset="0"/>
              </a:rPr>
              <a:t>k </a:t>
            </a:r>
            <a:r>
              <a:rPr lang="en-US" altLang="zh-CN" sz="3200" b="1" dirty="0">
                <a:solidFill>
                  <a:srgbClr val="020B01"/>
                </a:solidFill>
                <a:latin typeface="Monotype Corsiva" pitchFamily="66" charset="0"/>
              </a:rPr>
              <a:t>ma</a:t>
            </a:r>
            <a:r>
              <a:rPr lang="en-US" altLang="zh-CN" sz="2400" b="1" i="1" dirty="0">
                <a:latin typeface="Monotype Corsiva" pitchFamily="66" charset="0"/>
              </a:rPr>
              <a:t> </a:t>
            </a:r>
          </a:p>
        </p:txBody>
      </p:sp>
      <p:graphicFrame>
        <p:nvGraphicFramePr>
          <p:cNvPr id="9" name="Object 24"/>
          <p:cNvGraphicFramePr>
            <a:graphicFrameLocks noChangeAspect="1"/>
          </p:cNvGraphicFramePr>
          <p:nvPr/>
        </p:nvGraphicFramePr>
        <p:xfrm>
          <a:off x="2123728" y="1556792"/>
          <a:ext cx="1111181" cy="720799"/>
        </p:xfrm>
        <a:graphic>
          <a:graphicData uri="http://schemas.openxmlformats.org/presentationml/2006/ole">
            <mc:AlternateContent xmlns:mc="http://schemas.openxmlformats.org/markup-compatibility/2006">
              <mc:Choice xmlns:v="urn:schemas-microsoft-com:vml" Requires="v">
                <p:oleObj spid="_x0000_s178209" name="Equation" r:id="rId3" imgW="431613" imgH="393529" progId="">
                  <p:embed/>
                </p:oleObj>
              </mc:Choice>
              <mc:Fallback>
                <p:oleObj name="Equation" r:id="rId3" imgW="431613" imgH="393529" progId="">
                  <p:embed/>
                  <p:pic>
                    <p:nvPicPr>
                      <p:cNvPr id="0"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556792"/>
                        <a:ext cx="1111181" cy="720799"/>
                      </a:xfrm>
                      <a:prstGeom prst="rect">
                        <a:avLst/>
                      </a:prstGeom>
                      <a:noFill/>
                      <a:ln w="57150">
                        <a:solidFill>
                          <a:srgbClr val="FF5050"/>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323528" y="1772816"/>
            <a:ext cx="2376264" cy="380810"/>
          </a:xfrm>
          <a:prstGeom prst="rect">
            <a:avLst/>
          </a:prstGeom>
          <a:noFill/>
        </p:spPr>
        <p:txBody>
          <a:bodyPr wrap="square" rtlCol="0">
            <a:spAutoFit/>
          </a:bodyPr>
          <a:lstStyle/>
          <a:p>
            <a:pPr>
              <a:lnSpc>
                <a:spcPct val="130000"/>
              </a:lnSpc>
            </a:pPr>
            <a:r>
              <a:rPr lang="zh-CN" altLang="en-US" sz="1600" dirty="0" smtClean="0">
                <a:solidFill>
                  <a:srgbClr val="000000"/>
                </a:solidFill>
                <a:latin typeface="Arial" panose="020B0604020202020204" pitchFamily="34" charset="0"/>
                <a:ea typeface="微软雅黑" panose="020B0503020204020204" pitchFamily="34" charset="-122"/>
              </a:rPr>
              <a:t>由实验结果知道：</a:t>
            </a:r>
          </a:p>
        </p:txBody>
      </p:sp>
      <p:pic>
        <p:nvPicPr>
          <p:cNvPr id="178179" name="Picture 3"/>
          <p:cNvPicPr>
            <a:picLocks noChangeAspect="1" noChangeArrowheads="1"/>
          </p:cNvPicPr>
          <p:nvPr/>
        </p:nvPicPr>
        <p:blipFill>
          <a:blip r:embed="rId5" cstate="print"/>
          <a:srcRect l="10040" t="25200" r="30307" b="20201"/>
          <a:stretch>
            <a:fillRect/>
          </a:stretch>
        </p:blipFill>
        <p:spPr bwMode="auto">
          <a:xfrm>
            <a:off x="971600" y="2636912"/>
            <a:ext cx="7272808" cy="3744416"/>
          </a:xfrm>
          <a:prstGeom prst="rect">
            <a:avLst/>
          </a:prstGeom>
          <a:noFill/>
          <a:ln w="9525">
            <a:noFill/>
            <a:miter lim="800000"/>
            <a:headEnd/>
            <a:tailEnd/>
          </a:ln>
        </p:spPr>
      </p:pic>
      <p:sp>
        <p:nvSpPr>
          <p:cNvPr id="12" name="TextBox 11"/>
          <p:cNvSpPr txBox="1"/>
          <p:nvPr/>
        </p:nvSpPr>
        <p:spPr>
          <a:xfrm>
            <a:off x="395536" y="980728"/>
            <a:ext cx="3528392" cy="452945"/>
          </a:xfrm>
          <a:prstGeom prst="rect">
            <a:avLst/>
          </a:prstGeom>
          <a:noFill/>
        </p:spPr>
        <p:txBody>
          <a:bodyPr wrap="square" rtlCol="0">
            <a:spAutoFit/>
          </a:bodyPr>
          <a:lstStyle/>
          <a:p>
            <a:pPr>
              <a:lnSpc>
                <a:spcPct val="130000"/>
              </a:lnSpc>
            </a:pPr>
            <a:r>
              <a:rPr lang="zh-CN" altLang="en-US" sz="2000" b="1" dirty="0" smtClean="0">
                <a:solidFill>
                  <a:srgbClr val="C00000"/>
                </a:solidFill>
                <a:latin typeface="Arial" panose="020B0604020202020204" pitchFamily="34" charset="0"/>
                <a:ea typeface="微软雅黑" panose="020B0503020204020204" pitchFamily="34" charset="-122"/>
              </a:rPr>
              <a:t>一、对牛顿第二定律的理解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78179"/>
                                        </p:tgtEl>
                                        <p:attrNameLst>
                                          <p:attrName>style.visibility</p:attrName>
                                        </p:attrNameLst>
                                      </p:cBhvr>
                                      <p:to>
                                        <p:strVal val="visible"/>
                                      </p:to>
                                    </p:set>
                                    <p:animEffect transition="in" filter="blinds(horizontal)">
                                      <p:cBhvr>
                                        <p:cTn id="42" dur="500"/>
                                        <p:tgtEl>
                                          <p:spTgt spid="178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24744"/>
            <a:ext cx="3600400" cy="461665"/>
          </a:xfrm>
          <a:prstGeom prst="rect">
            <a:avLst/>
          </a:prstGeom>
          <a:noFill/>
        </p:spPr>
        <p:txBody>
          <a:bodyPr wrap="square" rtlCol="0">
            <a:spAutoFit/>
          </a:bodyPr>
          <a:lstStyle/>
          <a:p>
            <a:r>
              <a:rPr lang="zh-CN" altLang="en-US" sz="2400" b="1" dirty="0" smtClean="0">
                <a:solidFill>
                  <a:srgbClr val="C00000"/>
                </a:solidFill>
                <a:latin typeface="Arial" pitchFamily="34" charset="0"/>
              </a:rPr>
              <a:t>对牛顿第二定律的理解</a:t>
            </a:r>
            <a:endParaRPr lang="zh-CN" altLang="en-US" sz="2400" b="1" dirty="0">
              <a:solidFill>
                <a:srgbClr val="C00000"/>
              </a:solidFill>
              <a:latin typeface="Arial" pitchFamily="34" charset="0"/>
            </a:endParaRPr>
          </a:p>
        </p:txBody>
      </p:sp>
      <p:sp>
        <p:nvSpPr>
          <p:cNvPr id="4" name="标题 1"/>
          <p:cNvSpPr>
            <a:spLocks noGrp="1"/>
          </p:cNvSpPr>
          <p:nvPr>
            <p:ph type="title"/>
          </p:nvPr>
        </p:nvSpPr>
        <p:spPr/>
        <p:txBody>
          <a:bodyPr/>
          <a:lstStyle/>
          <a:p>
            <a:r>
              <a:rPr lang="zh-CN" altLang="en-US" b="1" dirty="0" smtClean="0"/>
              <a:t>第</a:t>
            </a:r>
            <a:r>
              <a:rPr lang="en-US" altLang="zh-CN" b="1" dirty="0" smtClean="0"/>
              <a:t>3</a:t>
            </a:r>
            <a:r>
              <a:rPr lang="zh-CN" altLang="en-US" b="1" dirty="0" smtClean="0"/>
              <a:t>节 牛顿第二定律</a:t>
            </a:r>
            <a:endParaRPr lang="zh-CN" altLang="en-US" b="1" dirty="0"/>
          </a:p>
        </p:txBody>
      </p:sp>
      <p:sp>
        <p:nvSpPr>
          <p:cNvPr id="5" name="矩形 4"/>
          <p:cNvSpPr/>
          <p:nvPr/>
        </p:nvSpPr>
        <p:spPr>
          <a:xfrm>
            <a:off x="539552" y="1628800"/>
            <a:ext cx="7848872" cy="3000821"/>
          </a:xfrm>
          <a:prstGeom prst="rect">
            <a:avLst/>
          </a:prstGeom>
        </p:spPr>
        <p:txBody>
          <a:bodyPr wrap="square">
            <a:spAutoFit/>
          </a:bodyPr>
          <a:lstStyle/>
          <a:p>
            <a:pPr>
              <a:lnSpc>
                <a:spcPct val="150000"/>
              </a:lnSpc>
              <a:defRPr/>
            </a:pPr>
            <a:r>
              <a:rPr lang="en-US" altLang="zh-CN" b="1" dirty="0" smtClean="0">
                <a:solidFill>
                  <a:srgbClr val="000000"/>
                </a:solidFill>
                <a:latin typeface="Times New Roman" pitchFamily="18" charset="0"/>
                <a:cs typeface="Times New Roman" pitchFamily="18" charset="0"/>
              </a:rPr>
              <a:t>1</a:t>
            </a:r>
            <a:r>
              <a:rPr lang="zh-CN" altLang="en-US" b="1" dirty="0" smtClean="0">
                <a:solidFill>
                  <a:srgbClr val="000000"/>
                </a:solidFill>
                <a:latin typeface="Times New Roman" pitchFamily="18" charset="0"/>
                <a:cs typeface="Times New Roman" pitchFamily="18" charset="0"/>
              </a:rPr>
              <a:t>、牛顿第二定律中研究的物体是被当做“质点”的，表达式中的</a:t>
            </a:r>
            <a:r>
              <a:rPr lang="en-US" altLang="zh-CN" b="1" i="1" dirty="0" smtClean="0">
                <a:solidFill>
                  <a:srgbClr val="000000"/>
                </a:solidFill>
                <a:latin typeface="Times New Roman" pitchFamily="18" charset="0"/>
                <a:cs typeface="Times New Roman" pitchFamily="18" charset="0"/>
              </a:rPr>
              <a:t>F</a:t>
            </a:r>
            <a:r>
              <a:rPr lang="zh-CN" altLang="en-US" b="1" dirty="0" smtClean="0">
                <a:solidFill>
                  <a:srgbClr val="000000"/>
                </a:solidFill>
                <a:latin typeface="Times New Roman" pitchFamily="18" charset="0"/>
                <a:cs typeface="Times New Roman" pitchFamily="18" charset="0"/>
              </a:rPr>
              <a:t>应是物体受到的合力。</a:t>
            </a:r>
            <a:endParaRPr lang="en-US" altLang="zh-CN" b="1" dirty="0" smtClean="0">
              <a:solidFill>
                <a:srgbClr val="000000"/>
              </a:solidFill>
              <a:latin typeface="Times New Roman" pitchFamily="18" charset="0"/>
              <a:cs typeface="Times New Roman" pitchFamily="18" charset="0"/>
            </a:endParaRPr>
          </a:p>
          <a:p>
            <a:pPr>
              <a:lnSpc>
                <a:spcPct val="150000"/>
              </a:lnSpc>
              <a:defRPr/>
            </a:pPr>
            <a:r>
              <a:rPr lang="en-US" altLang="zh-CN" b="1" dirty="0" smtClean="0">
                <a:solidFill>
                  <a:srgbClr val="000000"/>
                </a:solidFill>
                <a:latin typeface="Times New Roman" pitchFamily="18" charset="0"/>
                <a:cs typeface="Times New Roman" pitchFamily="18" charset="0"/>
              </a:rPr>
              <a:t>2</a:t>
            </a:r>
            <a:r>
              <a:rPr lang="zh-CN" altLang="en-US" b="1" dirty="0" smtClean="0">
                <a:solidFill>
                  <a:srgbClr val="000000"/>
                </a:solidFill>
                <a:latin typeface="Times New Roman" pitchFamily="18" charset="0"/>
                <a:cs typeface="Times New Roman" pitchFamily="18" charset="0"/>
              </a:rPr>
              <a:t>、牛顿第二定律的意义在于指明了物体的受力情况与物体的运动状态改变之间存在着直接的因果关系。</a:t>
            </a:r>
            <a:endParaRPr lang="en-US" altLang="zh-CN" b="1" dirty="0" smtClean="0">
              <a:solidFill>
                <a:srgbClr val="000000"/>
              </a:solidFill>
              <a:latin typeface="Times New Roman" pitchFamily="18" charset="0"/>
              <a:cs typeface="Times New Roman" pitchFamily="18" charset="0"/>
            </a:endParaRPr>
          </a:p>
          <a:p>
            <a:pPr>
              <a:lnSpc>
                <a:spcPct val="150000"/>
              </a:lnSpc>
              <a:defRPr/>
            </a:pPr>
            <a:r>
              <a:rPr lang="en-US" altLang="zh-CN" b="1" dirty="0" smtClean="0">
                <a:solidFill>
                  <a:srgbClr val="000000"/>
                </a:solidFill>
                <a:latin typeface="Times New Roman" pitchFamily="18" charset="0"/>
                <a:cs typeface="Times New Roman" pitchFamily="18" charset="0"/>
              </a:rPr>
              <a:t>3</a:t>
            </a:r>
            <a:r>
              <a:rPr lang="zh-CN" altLang="en-US" b="1" dirty="0" smtClean="0">
                <a:solidFill>
                  <a:srgbClr val="000000"/>
                </a:solidFill>
                <a:latin typeface="Times New Roman" pitchFamily="18" charset="0"/>
                <a:cs typeface="Times New Roman" pitchFamily="18" charset="0"/>
              </a:rPr>
              <a:t>、表达式</a:t>
            </a:r>
            <a:r>
              <a:rPr lang="en-US" altLang="zh-CN" b="1" i="1" dirty="0" smtClean="0">
                <a:solidFill>
                  <a:srgbClr val="000000"/>
                </a:solidFill>
                <a:latin typeface="Times New Roman" pitchFamily="18" charset="0"/>
                <a:cs typeface="Times New Roman" pitchFamily="18" charset="0"/>
              </a:rPr>
              <a:t>F= ma</a:t>
            </a:r>
            <a:r>
              <a:rPr lang="zh-CN" altLang="en-US" b="1" dirty="0" smtClean="0">
                <a:solidFill>
                  <a:srgbClr val="000000"/>
                </a:solidFill>
                <a:latin typeface="Times New Roman" pitchFamily="18" charset="0"/>
                <a:cs typeface="Times New Roman" pitchFamily="18" charset="0"/>
              </a:rPr>
              <a:t>应是一矢量关系式，及</a:t>
            </a:r>
            <a:r>
              <a:rPr lang="en-US" altLang="zh-CN" b="1" i="1" dirty="0" smtClean="0">
                <a:solidFill>
                  <a:srgbClr val="000000"/>
                </a:solidFill>
                <a:latin typeface="Times New Roman" pitchFamily="18" charset="0"/>
                <a:cs typeface="Times New Roman" pitchFamily="18" charset="0"/>
              </a:rPr>
              <a:t>F</a:t>
            </a:r>
            <a:r>
              <a:rPr lang="zh-CN" altLang="en-US" b="1" dirty="0" smtClean="0">
                <a:solidFill>
                  <a:srgbClr val="000000"/>
                </a:solidFill>
                <a:latin typeface="Times New Roman" pitchFamily="18" charset="0"/>
                <a:cs typeface="Times New Roman" pitchFamily="18" charset="0"/>
              </a:rPr>
              <a:t>与</a:t>
            </a:r>
            <a:r>
              <a:rPr lang="en-US" altLang="zh-CN" b="1" i="1" dirty="0" smtClean="0">
                <a:solidFill>
                  <a:srgbClr val="000000"/>
                </a:solidFill>
                <a:latin typeface="Times New Roman" pitchFamily="18" charset="0"/>
                <a:cs typeface="Times New Roman" pitchFamily="18" charset="0"/>
              </a:rPr>
              <a:t>a</a:t>
            </a:r>
            <a:r>
              <a:rPr lang="zh-CN" altLang="en-US" b="1" dirty="0" smtClean="0">
                <a:solidFill>
                  <a:srgbClr val="000000"/>
                </a:solidFill>
                <a:latin typeface="Times New Roman" pitchFamily="18" charset="0"/>
                <a:cs typeface="Times New Roman" pitchFamily="18" charset="0"/>
              </a:rPr>
              <a:t>总是方向一致、时刻改变、瞬时对应的。　</a:t>
            </a:r>
            <a:endParaRPr lang="en-US" altLang="zh-CN" b="1" dirty="0" smtClean="0">
              <a:solidFill>
                <a:srgbClr val="000000"/>
              </a:solidFill>
              <a:latin typeface="Times New Roman" pitchFamily="18" charset="0"/>
              <a:cs typeface="Times New Roman" pitchFamily="18" charset="0"/>
            </a:endParaRPr>
          </a:p>
          <a:p>
            <a:pPr>
              <a:lnSpc>
                <a:spcPct val="150000"/>
              </a:lnSpc>
              <a:defRPr/>
            </a:pPr>
            <a:endParaRPr lang="en-US" altLang="zh-CN" b="1" dirty="0" smtClean="0">
              <a:solidFill>
                <a:srgbClr val="000000"/>
              </a:solidFill>
              <a:latin typeface="Times New Roman" pitchFamily="18" charset="0"/>
              <a:cs typeface="Times New Roman" pitchFamily="18" charset="0"/>
            </a:endParaRPr>
          </a:p>
        </p:txBody>
      </p:sp>
      <p:sp>
        <p:nvSpPr>
          <p:cNvPr id="6" name="矩形 5"/>
          <p:cNvSpPr/>
          <p:nvPr/>
        </p:nvSpPr>
        <p:spPr>
          <a:xfrm>
            <a:off x="-1404664" y="2780928"/>
            <a:ext cx="4572000" cy="369332"/>
          </a:xfrm>
          <a:prstGeom prst="rect">
            <a:avLst/>
          </a:prstGeom>
        </p:spPr>
        <p:txBody>
          <a:bodyPr>
            <a:spAutoFit/>
          </a:bodyPr>
          <a:lstStyle/>
          <a:p>
            <a:endParaRPr lang="zh-CN" altLang="en-US"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TextBox 2"/>
          <p:cNvSpPr txBox="1"/>
          <p:nvPr/>
        </p:nvSpPr>
        <p:spPr>
          <a:xfrm>
            <a:off x="467544" y="1124744"/>
            <a:ext cx="3600400" cy="461665"/>
          </a:xfrm>
          <a:prstGeom prst="rect">
            <a:avLst/>
          </a:prstGeom>
          <a:noFill/>
        </p:spPr>
        <p:txBody>
          <a:bodyPr wrap="square" rtlCol="0">
            <a:spAutoFit/>
          </a:bodyPr>
          <a:lstStyle/>
          <a:p>
            <a:r>
              <a:rPr lang="zh-CN" altLang="en-US" sz="2400" b="1" dirty="0" smtClean="0">
                <a:solidFill>
                  <a:srgbClr val="C00000"/>
                </a:solidFill>
                <a:latin typeface="Arial" pitchFamily="34" charset="0"/>
              </a:rPr>
              <a:t>讨论：</a:t>
            </a:r>
            <a:endParaRPr lang="zh-CN" altLang="en-US" sz="2400" b="1" dirty="0">
              <a:solidFill>
                <a:srgbClr val="C00000"/>
              </a:solidFill>
              <a:latin typeface="Arial" pitchFamily="34" charset="0"/>
            </a:endParaRPr>
          </a:p>
        </p:txBody>
      </p:sp>
      <p:sp>
        <p:nvSpPr>
          <p:cNvPr id="4" name="矩形 3"/>
          <p:cNvSpPr/>
          <p:nvPr/>
        </p:nvSpPr>
        <p:spPr>
          <a:xfrm>
            <a:off x="539552" y="1628800"/>
            <a:ext cx="7848872" cy="2862322"/>
          </a:xfrm>
          <a:prstGeom prst="rect">
            <a:avLst/>
          </a:prstGeom>
        </p:spPr>
        <p:txBody>
          <a:bodyPr wrap="square">
            <a:spAutoFit/>
          </a:bodyPr>
          <a:lstStyle/>
          <a:p>
            <a:pPr>
              <a:lnSpc>
                <a:spcPct val="150000"/>
              </a:lnSpc>
              <a:defRPr/>
            </a:pPr>
            <a:r>
              <a:rPr lang="en-US" altLang="zh-CN" sz="2000" b="1" dirty="0" smtClean="0">
                <a:solidFill>
                  <a:srgbClr val="000000"/>
                </a:solidFill>
                <a:latin typeface="Times New Roman" pitchFamily="18" charset="0"/>
                <a:cs typeface="Times New Roman" pitchFamily="18" charset="0"/>
              </a:rPr>
              <a:t>1</a:t>
            </a:r>
            <a:r>
              <a:rPr lang="zh-CN" altLang="en-US" sz="2000" b="1" dirty="0" smtClean="0">
                <a:solidFill>
                  <a:srgbClr val="000000"/>
                </a:solidFill>
                <a:latin typeface="Times New Roman" pitchFamily="18" charset="0"/>
                <a:cs typeface="Times New Roman" pitchFamily="18" charset="0"/>
              </a:rPr>
              <a:t>、力是产生加速度的原因，而加速度的定义是</a:t>
            </a:r>
            <a:r>
              <a:rPr lang="el-GR" altLang="zh-CN" sz="2000" b="1" dirty="0" smtClean="0">
                <a:solidFill>
                  <a:srgbClr val="000000"/>
                </a:solidFill>
                <a:latin typeface="Times New Roman" pitchFamily="18" charset="0"/>
                <a:cs typeface="Times New Roman" pitchFamily="18" charset="0"/>
              </a:rPr>
              <a:t>Δ</a:t>
            </a:r>
            <a:r>
              <a:rPr lang="en-US" altLang="zh-CN" sz="2000" b="1" i="1" dirty="0" smtClean="0">
                <a:solidFill>
                  <a:srgbClr val="000000"/>
                </a:solidFill>
                <a:latin typeface="Times New Roman" pitchFamily="18" charset="0"/>
                <a:cs typeface="Times New Roman" pitchFamily="18" charset="0"/>
              </a:rPr>
              <a:t>v</a:t>
            </a:r>
            <a:r>
              <a:rPr lang="en-US" altLang="zh-CN" sz="2000" b="1" dirty="0" smtClean="0">
                <a:solidFill>
                  <a:srgbClr val="000000"/>
                </a:solidFill>
                <a:latin typeface="Times New Roman" pitchFamily="18" charset="0"/>
                <a:cs typeface="Times New Roman" pitchFamily="18" charset="0"/>
              </a:rPr>
              <a:t>/</a:t>
            </a:r>
            <a:r>
              <a:rPr lang="el-GR" altLang="zh-CN" sz="2000" b="1" dirty="0" smtClean="0">
                <a:solidFill>
                  <a:srgbClr val="000000"/>
                </a:solidFill>
                <a:latin typeface="Times New Roman" pitchFamily="18" charset="0"/>
                <a:cs typeface="Times New Roman" pitchFamily="18" charset="0"/>
              </a:rPr>
              <a:t>Δ</a:t>
            </a:r>
            <a:r>
              <a:rPr lang="en-US" altLang="zh-CN" sz="2000" b="1" i="1" dirty="0" smtClean="0">
                <a:solidFill>
                  <a:srgbClr val="000000"/>
                </a:solidFill>
                <a:latin typeface="Times New Roman" pitchFamily="18" charset="0"/>
                <a:cs typeface="Times New Roman" pitchFamily="18" charset="0"/>
              </a:rPr>
              <a:t>t</a:t>
            </a:r>
            <a:r>
              <a:rPr lang="zh-CN" altLang="en-US" sz="2000" b="1" dirty="0" smtClean="0">
                <a:solidFill>
                  <a:srgbClr val="000000"/>
                </a:solidFill>
                <a:latin typeface="Times New Roman" pitchFamily="18" charset="0"/>
                <a:cs typeface="Times New Roman" pitchFamily="18" charset="0"/>
              </a:rPr>
              <a:t>来定义的，那么物体运动的加速度到底取决于什么？</a:t>
            </a:r>
            <a:endParaRPr lang="en-US" altLang="zh-CN" sz="2000" b="1" dirty="0" smtClean="0">
              <a:solidFill>
                <a:srgbClr val="000000"/>
              </a:solidFill>
              <a:latin typeface="Times New Roman" pitchFamily="18" charset="0"/>
              <a:cs typeface="Times New Roman" pitchFamily="18" charset="0"/>
            </a:endParaRPr>
          </a:p>
          <a:p>
            <a:pPr>
              <a:lnSpc>
                <a:spcPct val="150000"/>
              </a:lnSpc>
              <a:defRPr/>
            </a:pPr>
            <a:r>
              <a:rPr lang="en-US" altLang="zh-CN" sz="2000" b="1" dirty="0" smtClean="0">
                <a:solidFill>
                  <a:srgbClr val="000000"/>
                </a:solidFill>
                <a:latin typeface="Times New Roman" pitchFamily="18" charset="0"/>
                <a:cs typeface="Times New Roman" pitchFamily="18" charset="0"/>
              </a:rPr>
              <a:t>2</a:t>
            </a:r>
            <a:r>
              <a:rPr lang="zh-CN" altLang="en-US" sz="2000" b="1" dirty="0" smtClean="0">
                <a:solidFill>
                  <a:srgbClr val="000000"/>
                </a:solidFill>
                <a:latin typeface="Times New Roman" pitchFamily="18" charset="0"/>
                <a:cs typeface="Times New Roman" pitchFamily="18" charset="0"/>
              </a:rPr>
              <a:t>、加速度方向与合外力的方向始终一致吗？与速度的方向有什么必然的联系吗？</a:t>
            </a:r>
            <a:endParaRPr lang="en-US" altLang="zh-CN" sz="2000" b="1" dirty="0" smtClean="0">
              <a:solidFill>
                <a:srgbClr val="000000"/>
              </a:solidFill>
              <a:latin typeface="Times New Roman" pitchFamily="18" charset="0"/>
              <a:cs typeface="Times New Roman" pitchFamily="18" charset="0"/>
            </a:endParaRPr>
          </a:p>
          <a:p>
            <a:pPr>
              <a:lnSpc>
                <a:spcPct val="150000"/>
              </a:lnSpc>
              <a:defRPr/>
            </a:pPr>
            <a:r>
              <a:rPr lang="en-US" altLang="zh-CN" sz="2000" b="1" dirty="0" smtClean="0">
                <a:solidFill>
                  <a:srgbClr val="000000"/>
                </a:solidFill>
                <a:latin typeface="Times New Roman" pitchFamily="18" charset="0"/>
                <a:cs typeface="Times New Roman" pitchFamily="18" charset="0"/>
              </a:rPr>
              <a:t>3</a:t>
            </a:r>
            <a:r>
              <a:rPr lang="zh-CN" altLang="en-US" sz="2000" b="1" dirty="0" smtClean="0">
                <a:solidFill>
                  <a:srgbClr val="000000"/>
                </a:solidFill>
                <a:latin typeface="Times New Roman" pitchFamily="18" charset="0"/>
                <a:cs typeface="Times New Roman" pitchFamily="18" charset="0"/>
              </a:rPr>
              <a:t>、怎样理解加速度与合力的瞬时关系？</a:t>
            </a:r>
            <a:endParaRPr lang="en-US" altLang="zh-CN" sz="2000" b="1" dirty="0" smtClean="0">
              <a:solidFill>
                <a:srgbClr val="000000"/>
              </a:solidFill>
              <a:latin typeface="Times New Roman" pitchFamily="18" charset="0"/>
              <a:cs typeface="Times New Roman" pitchFamily="18" charset="0"/>
            </a:endParaRPr>
          </a:p>
          <a:p>
            <a:pPr>
              <a:lnSpc>
                <a:spcPct val="150000"/>
              </a:lnSpc>
              <a:defRPr/>
            </a:pPr>
            <a:r>
              <a:rPr lang="en-US" altLang="zh-CN" sz="2000" b="1" dirty="0" smtClean="0">
                <a:solidFill>
                  <a:srgbClr val="000000"/>
                </a:solidFill>
                <a:latin typeface="Times New Roman" pitchFamily="18" charset="0"/>
                <a:cs typeface="Times New Roman" pitchFamily="18" charset="0"/>
              </a:rPr>
              <a:t>4</a:t>
            </a:r>
            <a:r>
              <a:rPr lang="zh-CN" altLang="en-US" sz="2000" b="1" dirty="0" smtClean="0">
                <a:solidFill>
                  <a:srgbClr val="000000"/>
                </a:solidFill>
                <a:latin typeface="Times New Roman" pitchFamily="18" charset="0"/>
                <a:cs typeface="Times New Roman" pitchFamily="18" charset="0"/>
              </a:rPr>
              <a:t>、力、加速度、速度与速度变化量几者的关系是怎样的？</a:t>
            </a:r>
            <a:endParaRPr lang="en-US" altLang="zh-CN" sz="2000" b="1" dirty="0" smtClean="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linds(horizont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blinds(horizontal)">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b="1" dirty="0" smtClean="0"/>
              <a:t>第</a:t>
            </a:r>
            <a:r>
              <a:rPr lang="en-US" altLang="zh-CN" b="1" dirty="0" smtClean="0"/>
              <a:t>3</a:t>
            </a:r>
            <a:r>
              <a:rPr lang="zh-CN" altLang="en-US" b="1" dirty="0" smtClean="0"/>
              <a:t>节 牛顿第二定律</a:t>
            </a:r>
            <a:endParaRPr lang="zh-CN" altLang="en-US" b="1" dirty="0"/>
          </a:p>
        </p:txBody>
      </p:sp>
      <p:sp>
        <p:nvSpPr>
          <p:cNvPr id="12" name="TextBox 11"/>
          <p:cNvSpPr txBox="1"/>
          <p:nvPr/>
        </p:nvSpPr>
        <p:spPr>
          <a:xfrm>
            <a:off x="395536" y="980728"/>
            <a:ext cx="3528392" cy="452945"/>
          </a:xfrm>
          <a:prstGeom prst="rect">
            <a:avLst/>
          </a:prstGeom>
          <a:noFill/>
        </p:spPr>
        <p:txBody>
          <a:bodyPr wrap="square" rtlCol="0">
            <a:spAutoFit/>
          </a:bodyPr>
          <a:lstStyle/>
          <a:p>
            <a:pPr>
              <a:lnSpc>
                <a:spcPct val="130000"/>
              </a:lnSpc>
            </a:pPr>
            <a:r>
              <a:rPr lang="zh-CN" altLang="en-US" sz="2000" b="1" dirty="0" smtClean="0">
                <a:solidFill>
                  <a:srgbClr val="C00000"/>
                </a:solidFill>
                <a:latin typeface="Arial" panose="020B0604020202020204" pitchFamily="34" charset="0"/>
                <a:ea typeface="微软雅黑" panose="020B0503020204020204" pitchFamily="34" charset="-122"/>
              </a:rPr>
              <a:t>二、牛顿第二定律的基本应用</a:t>
            </a:r>
          </a:p>
        </p:txBody>
      </p:sp>
      <p:grpSp>
        <p:nvGrpSpPr>
          <p:cNvPr id="15" name="组合 14"/>
          <p:cNvGrpSpPr/>
          <p:nvPr/>
        </p:nvGrpSpPr>
        <p:grpSpPr>
          <a:xfrm>
            <a:off x="2051720" y="1438428"/>
            <a:ext cx="5825230" cy="4942900"/>
            <a:chOff x="107853" y="1555958"/>
            <a:chExt cx="5376680" cy="4465330"/>
          </a:xfrm>
        </p:grpSpPr>
        <p:pic>
          <p:nvPicPr>
            <p:cNvPr id="179204" name="Picture 4"/>
            <p:cNvPicPr>
              <a:picLocks noChangeAspect="1" noChangeArrowheads="1"/>
            </p:cNvPicPr>
            <p:nvPr/>
          </p:nvPicPr>
          <p:blipFill>
            <a:blip r:embed="rId2" cstate="print"/>
            <a:srcRect t="69697" r="251" b="2243"/>
            <a:stretch>
              <a:fillRect/>
            </a:stretch>
          </p:blipFill>
          <p:spPr bwMode="auto">
            <a:xfrm rot="60000">
              <a:off x="107853" y="1555958"/>
              <a:ext cx="5376680" cy="2193120"/>
            </a:xfrm>
            <a:prstGeom prst="rect">
              <a:avLst/>
            </a:prstGeom>
            <a:noFill/>
            <a:ln w="9525">
              <a:noFill/>
              <a:miter lim="800000"/>
              <a:headEnd/>
              <a:tailEnd/>
            </a:ln>
          </p:spPr>
        </p:pic>
        <p:pic>
          <p:nvPicPr>
            <p:cNvPr id="179205" name="Picture 5"/>
            <p:cNvPicPr>
              <a:picLocks noChangeAspect="1" noChangeArrowheads="1"/>
            </p:cNvPicPr>
            <p:nvPr/>
          </p:nvPicPr>
          <p:blipFill>
            <a:blip r:embed="rId3" cstate="print"/>
            <a:srcRect t="13755" r="3078" b="48418"/>
            <a:stretch>
              <a:fillRect/>
            </a:stretch>
          </p:blipFill>
          <p:spPr bwMode="auto">
            <a:xfrm>
              <a:off x="251520" y="3645024"/>
              <a:ext cx="5184576" cy="2376264"/>
            </a:xfrm>
            <a:prstGeom prst="rect">
              <a:avLst/>
            </a:prstGeom>
            <a:noFill/>
            <a:ln w="9525">
              <a:noFill/>
              <a:miter lim="800000"/>
              <a:headEnd/>
              <a:tailEnd/>
            </a:ln>
          </p:spPr>
        </p:pic>
      </p:grpSp>
      <p:pic>
        <p:nvPicPr>
          <p:cNvPr id="179203" name="Picture 3"/>
          <p:cNvPicPr>
            <a:picLocks noChangeAspect="1" noChangeArrowheads="1"/>
          </p:cNvPicPr>
          <p:nvPr/>
        </p:nvPicPr>
        <p:blipFill>
          <a:blip r:embed="rId4" cstate="print"/>
          <a:srcRect l="16537" t="19550" r="37395" b="9051"/>
          <a:stretch>
            <a:fillRect/>
          </a:stretch>
        </p:blipFill>
        <p:spPr bwMode="auto">
          <a:xfrm>
            <a:off x="1331640" y="1380778"/>
            <a:ext cx="6480720" cy="5022099"/>
          </a:xfrm>
          <a:prstGeom prst="rect">
            <a:avLst/>
          </a:prstGeom>
          <a:noFill/>
          <a:ln w="9525">
            <a:noFill/>
            <a:miter lim="800000"/>
            <a:headEnd/>
            <a:tailEnd/>
          </a:ln>
        </p:spPr>
      </p:pic>
      <p:pic>
        <p:nvPicPr>
          <p:cNvPr id="14" name="Picture 5"/>
          <p:cNvPicPr>
            <a:picLocks noChangeAspect="1" noChangeArrowheads="1"/>
          </p:cNvPicPr>
          <p:nvPr/>
        </p:nvPicPr>
        <p:blipFill>
          <a:blip r:embed="rId5" cstate="print"/>
          <a:srcRect l="1346" t="53439" r="6453" b="28221"/>
          <a:stretch>
            <a:fillRect/>
          </a:stretch>
        </p:blipFill>
        <p:spPr bwMode="auto">
          <a:xfrm>
            <a:off x="1331640" y="3717032"/>
            <a:ext cx="6473303" cy="1512168"/>
          </a:xfrm>
          <a:prstGeom prst="rect">
            <a:avLst/>
          </a:prstGeom>
          <a:noFill/>
          <a:ln w="9525">
            <a:noFill/>
            <a:miter lim="800000"/>
            <a:headEnd/>
            <a:tailEnd/>
          </a:ln>
        </p:spPr>
      </p:pic>
      <p:pic>
        <p:nvPicPr>
          <p:cNvPr id="223234" name="Picture 2"/>
          <p:cNvPicPr>
            <a:picLocks noChangeAspect="1" noChangeArrowheads="1"/>
          </p:cNvPicPr>
          <p:nvPr/>
        </p:nvPicPr>
        <p:blipFill>
          <a:blip r:embed="rId6" cstate="print"/>
          <a:srcRect l="14948" t="2424" r="14725" b="5524"/>
          <a:stretch>
            <a:fillRect/>
          </a:stretch>
        </p:blipFill>
        <p:spPr bwMode="auto">
          <a:xfrm>
            <a:off x="1259632" y="1412776"/>
            <a:ext cx="6552728" cy="482453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9203"/>
                                        </p:tgtEl>
                                        <p:attrNameLst>
                                          <p:attrName>style.visibility</p:attrName>
                                        </p:attrNameLst>
                                      </p:cBhvr>
                                      <p:to>
                                        <p:strVal val="visible"/>
                                      </p:to>
                                    </p:set>
                                    <p:animEffect transition="in" filter="blinds(horizontal)">
                                      <p:cBhvr>
                                        <p:cTn id="17" dur="500"/>
                                        <p:tgtEl>
                                          <p:spTgt spid="17920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3234"/>
                                        </p:tgtEl>
                                        <p:attrNameLst>
                                          <p:attrName>style.visibility</p:attrName>
                                        </p:attrNameLst>
                                      </p:cBhvr>
                                      <p:to>
                                        <p:strVal val="visible"/>
                                      </p:to>
                                    </p:set>
                                    <p:animEffect transition="in" filter="blinds(horizontal)">
                                      <p:cBhvr>
                                        <p:cTn id="27" dur="500"/>
                                        <p:tgtEl>
                                          <p:spTgt spid="223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b="1" dirty="0" smtClean="0"/>
              <a:t>第</a:t>
            </a:r>
            <a:r>
              <a:rPr lang="en-US" altLang="zh-CN" b="1" dirty="0" smtClean="0"/>
              <a:t>5</a:t>
            </a:r>
            <a:r>
              <a:rPr lang="zh-CN" altLang="en-US" b="1" dirty="0" smtClean="0"/>
              <a:t>节 牛顿第三定律</a:t>
            </a:r>
            <a:endParaRPr lang="zh-CN" altLang="en-US" b="1" dirty="0"/>
          </a:p>
        </p:txBody>
      </p:sp>
      <p:sp>
        <p:nvSpPr>
          <p:cNvPr id="4" name="TextBox 3"/>
          <p:cNvSpPr txBox="1"/>
          <p:nvPr/>
        </p:nvSpPr>
        <p:spPr>
          <a:xfrm>
            <a:off x="683568" y="1612415"/>
            <a:ext cx="8064896" cy="3293209"/>
          </a:xfrm>
          <a:prstGeom prst="rect">
            <a:avLst/>
          </a:prstGeom>
          <a:noFill/>
        </p:spPr>
        <p:txBody>
          <a:bodyPr wrap="square" rtlCol="0">
            <a:spAutoFit/>
          </a:bodyPr>
          <a:lstStyle/>
          <a:p>
            <a:pPr>
              <a:lnSpc>
                <a:spcPct val="130000"/>
              </a:lnSpc>
            </a:pPr>
            <a:r>
              <a:rPr lang="zh-CN" altLang="en-US" sz="2000" b="1" dirty="0">
                <a:solidFill>
                  <a:srgbClr val="0070C0"/>
                </a:solidFill>
                <a:latin typeface="Arial" panose="020B0604020202020204" pitchFamily="34" charset="0"/>
                <a:ea typeface="微软雅黑" panose="020B0503020204020204" pitchFamily="34" charset="-122"/>
              </a:rPr>
              <a:t>教学建议：</a:t>
            </a:r>
            <a:endParaRPr lang="en-US" altLang="zh-CN" sz="2000" b="1" dirty="0">
              <a:solidFill>
                <a:srgbClr val="0070C0"/>
              </a:solidFill>
              <a:latin typeface="Arial" panose="020B0604020202020204" pitchFamily="34" charset="0"/>
              <a:ea typeface="微软雅黑" panose="020B0503020204020204" pitchFamily="34" charset="-122"/>
            </a:endParaRPr>
          </a:p>
          <a:p>
            <a:pPr>
              <a:lnSpc>
                <a:spcPct val="130000"/>
              </a:lnSpc>
            </a:pPr>
            <a:r>
              <a:rPr lang="zh-CN" altLang="en-US" sz="2000" b="1" dirty="0" smtClean="0">
                <a:solidFill>
                  <a:srgbClr val="000000"/>
                </a:solidFill>
                <a:latin typeface="Arial" panose="020B0604020202020204" pitchFamily="34" charset="0"/>
                <a:ea typeface="微软雅黑" panose="020B0503020204020204" pitchFamily="34" charset="-122"/>
              </a:rPr>
              <a:t>       初中</a:t>
            </a:r>
            <a:r>
              <a:rPr lang="zh-CN" altLang="en-US" sz="2000" b="1" dirty="0">
                <a:solidFill>
                  <a:srgbClr val="000000"/>
                </a:solidFill>
                <a:latin typeface="Arial" panose="020B0604020202020204" pitchFamily="34" charset="0"/>
                <a:ea typeface="微软雅黑" panose="020B0503020204020204" pitchFamily="34" charset="-122"/>
              </a:rPr>
              <a:t>阶段，学生已经对物体间的相互作用问题有了定性的了解，知道了相互作用和一对平衡力的</a:t>
            </a:r>
            <a:r>
              <a:rPr lang="zh-CN" altLang="en-US" sz="2000" b="1" dirty="0" smtClean="0">
                <a:solidFill>
                  <a:srgbClr val="000000"/>
                </a:solidFill>
                <a:latin typeface="Arial" panose="020B0604020202020204" pitchFamily="34" charset="0"/>
                <a:ea typeface="微软雅黑" panose="020B0503020204020204" pitchFamily="34" charset="-122"/>
              </a:rPr>
              <a:t>不同，</a:t>
            </a:r>
            <a:r>
              <a:rPr lang="zh-CN" altLang="en-US" sz="2000" b="1" dirty="0">
                <a:solidFill>
                  <a:srgbClr val="000000"/>
                </a:solidFill>
                <a:latin typeface="Arial" panose="020B0604020202020204" pitchFamily="34" charset="0"/>
                <a:ea typeface="微软雅黑" panose="020B0503020204020204" pitchFamily="34" charset="-122"/>
              </a:rPr>
              <a:t>但主要停留在记忆的层次，不能体会提出作用力和反作用力这一问题的重要价值。</a:t>
            </a:r>
            <a:endParaRPr lang="en-US" altLang="zh-CN" sz="2000" b="1" dirty="0">
              <a:solidFill>
                <a:srgbClr val="000000"/>
              </a:solidFill>
              <a:latin typeface="Arial" panose="020B0604020202020204" pitchFamily="34" charset="0"/>
              <a:ea typeface="微软雅黑" panose="020B0503020204020204" pitchFamily="34" charset="-122"/>
            </a:endParaRPr>
          </a:p>
          <a:p>
            <a:pPr>
              <a:lnSpc>
                <a:spcPct val="130000"/>
              </a:lnSpc>
            </a:pPr>
            <a:r>
              <a:rPr lang="zh-CN" altLang="en-US" sz="2000" b="1" dirty="0" smtClean="0">
                <a:solidFill>
                  <a:srgbClr val="000000"/>
                </a:solidFill>
                <a:latin typeface="Arial" panose="020B0604020202020204" pitchFamily="34" charset="0"/>
                <a:ea typeface="微软雅黑" panose="020B0503020204020204" pitchFamily="34" charset="-122"/>
              </a:rPr>
              <a:t>        要</a:t>
            </a:r>
            <a:r>
              <a:rPr lang="zh-CN" altLang="en-US" sz="2000" b="1" dirty="0">
                <a:solidFill>
                  <a:srgbClr val="000000"/>
                </a:solidFill>
                <a:latin typeface="Arial" panose="020B0604020202020204" pitchFamily="34" charset="0"/>
                <a:ea typeface="微软雅黑" panose="020B0503020204020204" pitchFamily="34" charset="-122"/>
              </a:rPr>
              <a:t>实现对牛顿第三定律的深入理解，还需要从力的性质、作用的同时性等进一步认识</a:t>
            </a:r>
            <a:r>
              <a:rPr lang="zh-CN" altLang="en-US" sz="2000" b="1" dirty="0" smtClean="0">
                <a:solidFill>
                  <a:srgbClr val="000000"/>
                </a:solidFill>
                <a:latin typeface="Arial" panose="020B0604020202020204" pitchFamily="34" charset="0"/>
                <a:ea typeface="微软雅黑" panose="020B0503020204020204" pitchFamily="34" charset="-122"/>
              </a:rPr>
              <a:t>，通过定量实验探究的过程，体会一对作用力与反作用力间大小、方向间的关系，能正确表述牛顿第三定律；并通过</a:t>
            </a:r>
            <a:r>
              <a:rPr lang="zh-CN" altLang="en-US" sz="2000" b="1" dirty="0">
                <a:solidFill>
                  <a:srgbClr val="000000"/>
                </a:solidFill>
                <a:latin typeface="Arial" panose="020B0604020202020204" pitchFamily="34" charset="0"/>
                <a:ea typeface="微软雅黑" panose="020B0503020204020204" pitchFamily="34" charset="-122"/>
              </a:rPr>
              <a:t>一些实际问题的分析，使学生认识到牛顿第三定律所发挥的关键作用。</a:t>
            </a:r>
          </a:p>
        </p:txBody>
      </p:sp>
    </p:spTree>
    <p:extLst>
      <p:ext uri="{BB962C8B-B14F-4D97-AF65-F5344CB8AC3E}">
        <p14:creationId xmlns:p14="http://schemas.microsoft.com/office/powerpoint/2010/main" val="166076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b="1" dirty="0" smtClean="0"/>
              <a:t>第</a:t>
            </a:r>
            <a:r>
              <a:rPr lang="en-US" altLang="zh-CN" b="1" dirty="0" smtClean="0"/>
              <a:t>5</a:t>
            </a:r>
            <a:r>
              <a:rPr lang="zh-CN" altLang="en-US" b="1" dirty="0" smtClean="0"/>
              <a:t>节 牛顿第三定律</a:t>
            </a:r>
            <a:endParaRPr lang="zh-CN" altLang="en-US" b="1" dirty="0"/>
          </a:p>
        </p:txBody>
      </p:sp>
      <p:sp>
        <p:nvSpPr>
          <p:cNvPr id="4" name="TextBox 3"/>
          <p:cNvSpPr txBox="1"/>
          <p:nvPr/>
        </p:nvSpPr>
        <p:spPr>
          <a:xfrm>
            <a:off x="395536" y="980728"/>
            <a:ext cx="3528392" cy="525016"/>
          </a:xfrm>
          <a:prstGeom prst="rect">
            <a:avLst/>
          </a:prstGeom>
          <a:noFill/>
        </p:spPr>
        <p:txBody>
          <a:bodyPr wrap="square" rtlCol="0">
            <a:spAutoFit/>
          </a:bodyPr>
          <a:lstStyle/>
          <a:p>
            <a:pPr>
              <a:lnSpc>
                <a:spcPct val="130000"/>
              </a:lnSpc>
            </a:pPr>
            <a:r>
              <a:rPr lang="zh-CN" altLang="en-US" sz="2400" b="1" dirty="0" smtClean="0">
                <a:solidFill>
                  <a:srgbClr val="C00000"/>
                </a:solidFill>
                <a:latin typeface="Arial" panose="020B0604020202020204" pitchFamily="34" charset="0"/>
                <a:ea typeface="微软雅黑" panose="020B0503020204020204" pitchFamily="34" charset="-122"/>
              </a:rPr>
              <a:t>一、牛顿第三定律</a:t>
            </a:r>
          </a:p>
        </p:txBody>
      </p:sp>
      <p:sp>
        <p:nvSpPr>
          <p:cNvPr id="5" name="TextBox 4"/>
          <p:cNvSpPr txBox="1"/>
          <p:nvPr/>
        </p:nvSpPr>
        <p:spPr>
          <a:xfrm>
            <a:off x="539552" y="1628800"/>
            <a:ext cx="7920880" cy="1052596"/>
          </a:xfrm>
          <a:prstGeom prst="rect">
            <a:avLst/>
          </a:prstGeom>
          <a:noFill/>
        </p:spPr>
        <p:txBody>
          <a:bodyPr wrap="square" rtlCol="0">
            <a:spAutoFit/>
          </a:bodyPr>
          <a:lstStyle/>
          <a:p>
            <a:pPr>
              <a:lnSpc>
                <a:spcPct val="130000"/>
              </a:lnSpc>
            </a:pPr>
            <a:r>
              <a:rPr lang="en-US" altLang="zh-CN" sz="2400" dirty="0" smtClean="0">
                <a:solidFill>
                  <a:srgbClr val="000000"/>
                </a:solidFill>
                <a:latin typeface="Arial" panose="020B0604020202020204" pitchFamily="34" charset="0"/>
                <a:ea typeface="微软雅黑" panose="020B0503020204020204" pitchFamily="34" charset="-122"/>
              </a:rPr>
              <a:t>1</a:t>
            </a:r>
            <a:r>
              <a:rPr lang="zh-CN" altLang="en-US" sz="2400" dirty="0" smtClean="0">
                <a:solidFill>
                  <a:srgbClr val="000000"/>
                </a:solidFill>
                <a:latin typeface="Arial" panose="020B0604020202020204" pitchFamily="34" charset="0"/>
                <a:ea typeface="微软雅黑" panose="020B0503020204020204" pitchFamily="34" charset="-122"/>
              </a:rPr>
              <a:t>、从大量的实例中认识物体间的作用总是相互的，从而引入作用力与反作用力的概念。</a:t>
            </a:r>
          </a:p>
        </p:txBody>
      </p:sp>
      <p:sp>
        <p:nvSpPr>
          <p:cNvPr id="7" name="TextBox 6"/>
          <p:cNvSpPr txBox="1"/>
          <p:nvPr/>
        </p:nvSpPr>
        <p:spPr>
          <a:xfrm>
            <a:off x="539552" y="2702931"/>
            <a:ext cx="8496944" cy="572464"/>
          </a:xfrm>
          <a:prstGeom prst="rect">
            <a:avLst/>
          </a:prstGeom>
          <a:noFill/>
        </p:spPr>
        <p:txBody>
          <a:bodyPr wrap="square" rtlCol="0">
            <a:spAutoFit/>
          </a:bodyPr>
          <a:lstStyle/>
          <a:p>
            <a:pPr>
              <a:lnSpc>
                <a:spcPct val="130000"/>
              </a:lnSpc>
            </a:pPr>
            <a:r>
              <a:rPr lang="en-US" altLang="zh-CN" sz="2400" dirty="0" smtClean="0">
                <a:solidFill>
                  <a:srgbClr val="000000"/>
                </a:solidFill>
                <a:latin typeface="Arial" panose="020B0604020202020204" pitchFamily="34" charset="0"/>
                <a:ea typeface="微软雅黑" panose="020B0503020204020204" pitchFamily="34" charset="-122"/>
              </a:rPr>
              <a:t>2</a:t>
            </a:r>
            <a:r>
              <a:rPr lang="zh-CN" altLang="en-US" sz="2400" dirty="0" smtClean="0">
                <a:solidFill>
                  <a:srgbClr val="000000"/>
                </a:solidFill>
                <a:latin typeface="Arial" panose="020B0604020202020204" pitchFamily="34" charset="0"/>
                <a:ea typeface="微软雅黑" panose="020B0503020204020204" pitchFamily="34" charset="-122"/>
              </a:rPr>
              <a:t>、 实验探究作用力与反作用力的关系，建立牛顿第三定律。</a:t>
            </a:r>
          </a:p>
        </p:txBody>
      </p:sp>
      <p:pic>
        <p:nvPicPr>
          <p:cNvPr id="17920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76" t="25391" r="51743" b="46280"/>
          <a:stretch/>
        </p:blipFill>
        <p:spPr bwMode="auto">
          <a:xfrm>
            <a:off x="2399968" y="3501008"/>
            <a:ext cx="4200048" cy="2072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920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642" t="34275" r="14861" b="24455"/>
          <a:stretch/>
        </p:blipFill>
        <p:spPr bwMode="auto">
          <a:xfrm>
            <a:off x="66103" y="3429000"/>
            <a:ext cx="9042401" cy="301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530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79203"/>
                                        </p:tgtEl>
                                        <p:attrNameLst>
                                          <p:attrName>style.visibility</p:attrName>
                                        </p:attrNameLst>
                                      </p:cBhvr>
                                      <p:to>
                                        <p:strVal val="visible"/>
                                      </p:to>
                                    </p:set>
                                    <p:animEffect transition="in" filter="randombar(horizontal)">
                                      <p:cBhvr>
                                        <p:cTn id="22" dur="500"/>
                                        <p:tgtEl>
                                          <p:spTgt spid="17920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79204"/>
                                        </p:tgtEl>
                                        <p:attrNameLst>
                                          <p:attrName>style.visibility</p:attrName>
                                        </p:attrNameLst>
                                      </p:cBhvr>
                                      <p:to>
                                        <p:strVal val="visible"/>
                                      </p:to>
                                    </p:set>
                                    <p:animEffect transition="in" filter="randombar(horizontal)">
                                      <p:cBhvr>
                                        <p:cTn id="27" dur="500"/>
                                        <p:tgtEl>
                                          <p:spTgt spid="179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1102502"/>
            <a:ext cx="7920880" cy="525016"/>
          </a:xfrm>
          <a:prstGeom prst="rect">
            <a:avLst/>
          </a:prstGeom>
          <a:noFill/>
        </p:spPr>
        <p:txBody>
          <a:bodyPr wrap="square" rtlCol="0">
            <a:spAutoFit/>
          </a:bodyPr>
          <a:lstStyle/>
          <a:p>
            <a:pPr>
              <a:lnSpc>
                <a:spcPct val="130000"/>
              </a:lnSpc>
            </a:pPr>
            <a:r>
              <a:rPr lang="en-US" altLang="zh-CN" sz="2400" dirty="0" smtClean="0">
                <a:solidFill>
                  <a:srgbClr val="000000"/>
                </a:solidFill>
                <a:latin typeface="Arial" panose="020B0604020202020204" pitchFamily="34" charset="0"/>
                <a:ea typeface="微软雅黑" panose="020B0503020204020204" pitchFamily="34" charset="-122"/>
              </a:rPr>
              <a:t>3</a:t>
            </a:r>
            <a:r>
              <a:rPr lang="zh-CN" altLang="en-US" sz="2400" dirty="0" smtClean="0">
                <a:solidFill>
                  <a:srgbClr val="000000"/>
                </a:solidFill>
                <a:latin typeface="Arial" panose="020B0604020202020204" pitchFamily="34" charset="0"/>
                <a:ea typeface="微软雅黑" panose="020B0503020204020204" pitchFamily="34" charset="-122"/>
              </a:rPr>
              <a:t>、一对相互作用力与一对平衡力的区别</a:t>
            </a:r>
          </a:p>
        </p:txBody>
      </p:sp>
      <p:pic>
        <p:nvPicPr>
          <p:cNvPr id="1802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628800"/>
            <a:ext cx="5711949" cy="4737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5</a:t>
            </a:r>
            <a:r>
              <a:rPr lang="zh-CN" altLang="en-US" b="1" dirty="0" smtClean="0"/>
              <a:t>节 牛顿第三定律</a:t>
            </a:r>
            <a:endParaRPr lang="zh-CN" altLang="en-US" b="1" dirty="0"/>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167" t="32890" r="14399" b="32476"/>
          <a:stretch/>
        </p:blipFill>
        <p:spPr bwMode="auto">
          <a:xfrm>
            <a:off x="6660232" y="1124744"/>
            <a:ext cx="2254102"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49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80227"/>
                                        </p:tgtEl>
                                        <p:attrNameLst>
                                          <p:attrName>style.visibility</p:attrName>
                                        </p:attrNameLst>
                                      </p:cBhvr>
                                      <p:to>
                                        <p:strVal val="visible"/>
                                      </p:to>
                                    </p:set>
                                    <p:animEffect transition="in" filter="randombar(horizontal)">
                                      <p:cBhvr>
                                        <p:cTn id="17" dur="500"/>
                                        <p:tgtEl>
                                          <p:spTgt spid="180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b="1" dirty="0" smtClean="0"/>
              <a:t>第</a:t>
            </a:r>
            <a:r>
              <a:rPr lang="en-US" altLang="zh-CN" b="1" dirty="0" smtClean="0"/>
              <a:t>5</a:t>
            </a:r>
            <a:r>
              <a:rPr lang="zh-CN" altLang="en-US" b="1" dirty="0" smtClean="0"/>
              <a:t>节 牛顿第三定律</a:t>
            </a:r>
            <a:endParaRPr lang="zh-CN" altLang="en-US" b="1" dirty="0"/>
          </a:p>
        </p:txBody>
      </p:sp>
      <p:sp>
        <p:nvSpPr>
          <p:cNvPr id="4" name="TextBox 3"/>
          <p:cNvSpPr txBox="1"/>
          <p:nvPr/>
        </p:nvSpPr>
        <p:spPr>
          <a:xfrm>
            <a:off x="354049" y="1115070"/>
            <a:ext cx="3528392" cy="597215"/>
          </a:xfrm>
          <a:prstGeom prst="rect">
            <a:avLst/>
          </a:prstGeom>
          <a:noFill/>
        </p:spPr>
        <p:txBody>
          <a:bodyPr wrap="square" rtlCol="0">
            <a:spAutoFit/>
          </a:bodyPr>
          <a:lstStyle/>
          <a:p>
            <a:pPr>
              <a:lnSpc>
                <a:spcPct val="130000"/>
              </a:lnSpc>
            </a:pPr>
            <a:r>
              <a:rPr lang="zh-CN" altLang="en-US" sz="2800" b="1" dirty="0" smtClean="0">
                <a:solidFill>
                  <a:srgbClr val="C00000"/>
                </a:solidFill>
                <a:latin typeface="Arial" panose="020B0604020202020204" pitchFamily="34" charset="0"/>
                <a:ea typeface="微软雅黑" panose="020B0503020204020204" pitchFamily="34" charset="-122"/>
              </a:rPr>
              <a:t>二、受力分析</a:t>
            </a:r>
          </a:p>
        </p:txBody>
      </p:sp>
      <p:sp>
        <p:nvSpPr>
          <p:cNvPr id="5" name="Line 19"/>
          <p:cNvSpPr>
            <a:spLocks noChangeShapeType="1"/>
          </p:cNvSpPr>
          <p:nvPr/>
        </p:nvSpPr>
        <p:spPr bwMode="auto">
          <a:xfrm flipH="1" flipV="1">
            <a:off x="3611054" y="3347631"/>
            <a:ext cx="665163" cy="1333500"/>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6" name="Line 20"/>
          <p:cNvSpPr>
            <a:spLocks noChangeShapeType="1"/>
          </p:cNvSpPr>
          <p:nvPr/>
        </p:nvSpPr>
        <p:spPr bwMode="auto">
          <a:xfrm flipH="1">
            <a:off x="4220654" y="4262031"/>
            <a:ext cx="762000" cy="457200"/>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grpSp>
        <p:nvGrpSpPr>
          <p:cNvPr id="9" name="Group 2"/>
          <p:cNvGrpSpPr>
            <a:grpSpLocks/>
          </p:cNvGrpSpPr>
          <p:nvPr/>
        </p:nvGrpSpPr>
        <p:grpSpPr bwMode="auto">
          <a:xfrm rot="10800000" flipV="1">
            <a:off x="2947479" y="3999934"/>
            <a:ext cx="3178175" cy="185862"/>
            <a:chOff x="2760" y="2640"/>
            <a:chExt cx="1338" cy="130"/>
          </a:xfrm>
        </p:grpSpPr>
        <p:sp>
          <p:nvSpPr>
            <p:cNvPr id="15" name="Line 3"/>
            <p:cNvSpPr>
              <a:spLocks noChangeShapeType="1"/>
            </p:cNvSpPr>
            <p:nvPr/>
          </p:nvSpPr>
          <p:spPr bwMode="auto">
            <a:xfrm flipH="1">
              <a:off x="2760" y="2648"/>
              <a:ext cx="120" cy="1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16" name="Line 4"/>
            <p:cNvSpPr>
              <a:spLocks noChangeShapeType="1"/>
            </p:cNvSpPr>
            <p:nvPr/>
          </p:nvSpPr>
          <p:spPr bwMode="auto">
            <a:xfrm flipH="1">
              <a:off x="2880" y="2648"/>
              <a:ext cx="121" cy="1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17" name="Line 5"/>
            <p:cNvSpPr>
              <a:spLocks noChangeShapeType="1"/>
            </p:cNvSpPr>
            <p:nvPr/>
          </p:nvSpPr>
          <p:spPr bwMode="auto">
            <a:xfrm flipH="1">
              <a:off x="3001" y="2648"/>
              <a:ext cx="120" cy="1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18" name="Line 6"/>
            <p:cNvSpPr>
              <a:spLocks noChangeShapeType="1"/>
            </p:cNvSpPr>
            <p:nvPr/>
          </p:nvSpPr>
          <p:spPr bwMode="auto">
            <a:xfrm flipH="1">
              <a:off x="3121" y="2648"/>
              <a:ext cx="120" cy="1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19" name="Line 7"/>
            <p:cNvSpPr>
              <a:spLocks noChangeShapeType="1"/>
            </p:cNvSpPr>
            <p:nvPr/>
          </p:nvSpPr>
          <p:spPr bwMode="auto">
            <a:xfrm flipH="1">
              <a:off x="3241" y="2648"/>
              <a:ext cx="120" cy="1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20" name="Line 8"/>
            <p:cNvSpPr>
              <a:spLocks noChangeShapeType="1"/>
            </p:cNvSpPr>
            <p:nvPr/>
          </p:nvSpPr>
          <p:spPr bwMode="auto">
            <a:xfrm flipH="1">
              <a:off x="3361" y="2648"/>
              <a:ext cx="121" cy="1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21" name="Line 9"/>
            <p:cNvSpPr>
              <a:spLocks noChangeShapeType="1"/>
            </p:cNvSpPr>
            <p:nvPr/>
          </p:nvSpPr>
          <p:spPr bwMode="auto">
            <a:xfrm flipH="1">
              <a:off x="3482" y="2648"/>
              <a:ext cx="120" cy="1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22" name="Line 10"/>
            <p:cNvSpPr>
              <a:spLocks noChangeShapeType="1"/>
            </p:cNvSpPr>
            <p:nvPr/>
          </p:nvSpPr>
          <p:spPr bwMode="auto">
            <a:xfrm flipH="1">
              <a:off x="3602" y="2648"/>
              <a:ext cx="120" cy="1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23" name="Line 11"/>
            <p:cNvSpPr>
              <a:spLocks noChangeShapeType="1"/>
            </p:cNvSpPr>
            <p:nvPr/>
          </p:nvSpPr>
          <p:spPr bwMode="auto">
            <a:xfrm flipH="1">
              <a:off x="3722" y="2648"/>
              <a:ext cx="120" cy="1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24" name="Line 12"/>
            <p:cNvSpPr>
              <a:spLocks noChangeShapeType="1"/>
            </p:cNvSpPr>
            <p:nvPr/>
          </p:nvSpPr>
          <p:spPr bwMode="auto">
            <a:xfrm flipH="1">
              <a:off x="3842" y="2648"/>
              <a:ext cx="121" cy="1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25" name="Line 13"/>
            <p:cNvSpPr>
              <a:spLocks noChangeShapeType="1"/>
            </p:cNvSpPr>
            <p:nvPr/>
          </p:nvSpPr>
          <p:spPr bwMode="auto">
            <a:xfrm flipH="1">
              <a:off x="3963" y="2648"/>
              <a:ext cx="120" cy="1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26" name="Line 14"/>
            <p:cNvSpPr>
              <a:spLocks noChangeShapeType="1"/>
            </p:cNvSpPr>
            <p:nvPr/>
          </p:nvSpPr>
          <p:spPr bwMode="auto">
            <a:xfrm>
              <a:off x="2783" y="2640"/>
              <a:ext cx="131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grpSp>
      <p:sp>
        <p:nvSpPr>
          <p:cNvPr id="10" name="Line 15"/>
          <p:cNvSpPr>
            <a:spLocks noChangeShapeType="1"/>
          </p:cNvSpPr>
          <p:nvPr/>
        </p:nvSpPr>
        <p:spPr bwMode="auto">
          <a:xfrm flipV="1">
            <a:off x="3086588" y="2433231"/>
            <a:ext cx="2855281" cy="15499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11" name="Line 16"/>
          <p:cNvSpPr>
            <a:spLocks noChangeShapeType="1"/>
          </p:cNvSpPr>
          <p:nvPr/>
        </p:nvSpPr>
        <p:spPr bwMode="auto">
          <a:xfrm>
            <a:off x="5941868" y="2433231"/>
            <a:ext cx="0" cy="157195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12" name="Rectangle 17"/>
          <p:cNvSpPr>
            <a:spLocks noChangeArrowheads="1"/>
          </p:cNvSpPr>
          <p:nvPr/>
        </p:nvSpPr>
        <p:spPr bwMode="auto">
          <a:xfrm rot="19991385">
            <a:off x="3731361" y="2669497"/>
            <a:ext cx="1104746" cy="620591"/>
          </a:xfrm>
          <a:prstGeom prst="rect">
            <a:avLst/>
          </a:prstGeom>
          <a:solidFill>
            <a:schemeClr val="accent2">
              <a:lumMod val="40000"/>
              <a:lumOff val="60000"/>
            </a:schemeClr>
          </a:solidFill>
          <a:ln w="28575">
            <a:solidFill>
              <a:srgbClr val="000000"/>
            </a:solidFill>
            <a:miter lim="800000"/>
            <a:headEnd/>
            <a:tailEnd/>
          </a:ln>
          <a:effectLst>
            <a:outerShdw dist="35921" dir="2700000" algn="ctr" rotWithShape="0">
              <a:srgbClr val="1C1C1C">
                <a:alpha val="50000"/>
              </a:srgbClr>
            </a:outerShdw>
          </a:effectLst>
        </p:spPr>
        <p:txBody>
          <a:bodyPr wrap="none" anchor="ctr"/>
          <a:lstStyle>
            <a:lvl1pPr eaLnBrk="0" hangingPunct="0">
              <a:defRPr b="1">
                <a:solidFill>
                  <a:schemeClr val="tx1"/>
                </a:solidFill>
                <a:latin typeface="Tahoma" pitchFamily="34" charset="0"/>
                <a:ea typeface="宋体" pitchFamily="2" charset="-122"/>
              </a:defRPr>
            </a:lvl1pPr>
            <a:lvl2pPr marL="742950" indent="-285750" eaLnBrk="0" hangingPunct="0">
              <a:defRPr b="1">
                <a:solidFill>
                  <a:schemeClr val="tx1"/>
                </a:solidFill>
                <a:latin typeface="Tahoma" pitchFamily="34" charset="0"/>
                <a:ea typeface="宋体" pitchFamily="2" charset="-122"/>
              </a:defRPr>
            </a:lvl2pPr>
            <a:lvl3pPr marL="1143000" indent="-228600" eaLnBrk="0" hangingPunct="0">
              <a:defRPr b="1">
                <a:solidFill>
                  <a:schemeClr val="tx1"/>
                </a:solidFill>
                <a:latin typeface="Tahoma" pitchFamily="34" charset="0"/>
                <a:ea typeface="宋体" pitchFamily="2" charset="-122"/>
              </a:defRPr>
            </a:lvl3pPr>
            <a:lvl4pPr marL="1600200" indent="-228600" eaLnBrk="0" hangingPunct="0">
              <a:defRPr b="1">
                <a:solidFill>
                  <a:schemeClr val="tx1"/>
                </a:solidFill>
                <a:latin typeface="Tahoma" pitchFamily="34" charset="0"/>
                <a:ea typeface="宋体" pitchFamily="2" charset="-122"/>
              </a:defRPr>
            </a:lvl4pPr>
            <a:lvl5pPr marL="2057400" indent="-228600" eaLnBrk="0" hangingPunct="0">
              <a:defRPr b="1">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b="1">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b="1">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b="1">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b="1">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imes New Roman" pitchFamily="18" charset="0"/>
              <a:ea typeface="宋体" pitchFamily="2" charset="-122"/>
              <a:cs typeface="Times New Roman" pitchFamily="18" charset="0"/>
            </a:endParaRPr>
          </a:p>
        </p:txBody>
      </p:sp>
      <p:grpSp>
        <p:nvGrpSpPr>
          <p:cNvPr id="42" name="组合 41"/>
          <p:cNvGrpSpPr/>
          <p:nvPr/>
        </p:nvGrpSpPr>
        <p:grpSpPr>
          <a:xfrm>
            <a:off x="4068254" y="3004468"/>
            <a:ext cx="533400" cy="2218000"/>
            <a:chOff x="1578496" y="3011200"/>
            <a:chExt cx="533400" cy="2218000"/>
          </a:xfrm>
        </p:grpSpPr>
        <p:sp>
          <p:nvSpPr>
            <p:cNvPr id="7" name="Text Box 28"/>
            <p:cNvSpPr txBox="1">
              <a:spLocks noChangeArrowheads="1"/>
            </p:cNvSpPr>
            <p:nvPr/>
          </p:nvSpPr>
          <p:spPr bwMode="auto">
            <a:xfrm>
              <a:off x="1578496" y="4649763"/>
              <a:ext cx="533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fontAlgn="base" hangingPunct="1">
                <a:spcBef>
                  <a:spcPct val="0"/>
                </a:spcBef>
                <a:spcAft>
                  <a:spcPct val="0"/>
                </a:spcAft>
                <a:buClrTx/>
                <a:buSzTx/>
                <a:buFontTx/>
                <a:buNone/>
              </a:pPr>
              <a:r>
                <a:rPr lang="en-US" altLang="zh-CN" b="1" i="1" dirty="0" smtClean="0">
                  <a:solidFill>
                    <a:srgbClr val="C00000"/>
                  </a:solidFill>
                  <a:latin typeface="Times New Roman" pitchFamily="18" charset="0"/>
                  <a:cs typeface="Times New Roman" pitchFamily="18" charset="0"/>
                </a:rPr>
                <a:t>G</a:t>
              </a:r>
            </a:p>
          </p:txBody>
        </p:sp>
        <p:sp>
          <p:nvSpPr>
            <p:cNvPr id="13" name="Line 27"/>
            <p:cNvSpPr>
              <a:spLocks noChangeShapeType="1"/>
            </p:cNvSpPr>
            <p:nvPr/>
          </p:nvSpPr>
          <p:spPr bwMode="auto">
            <a:xfrm>
              <a:off x="1793976" y="3011200"/>
              <a:ext cx="0" cy="1714763"/>
            </a:xfrm>
            <a:prstGeom prst="line">
              <a:avLst/>
            </a:prstGeom>
            <a:noFill/>
            <a:ln w="5715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grpSp>
      <p:sp>
        <p:nvSpPr>
          <p:cNvPr id="14" name="Text Box 31"/>
          <p:cNvSpPr txBox="1">
            <a:spLocks noChangeArrowheads="1"/>
          </p:cNvSpPr>
          <p:nvPr/>
        </p:nvSpPr>
        <p:spPr bwMode="auto">
          <a:xfrm>
            <a:off x="3410497" y="3605108"/>
            <a:ext cx="384833" cy="52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1" u="none" strike="noStrike" kern="0" cap="none" spc="0" normalizeH="0" baseline="0" noProof="0" smtClean="0">
                <a:ln>
                  <a:noFill/>
                </a:ln>
                <a:solidFill>
                  <a:srgbClr val="000000"/>
                </a:solidFill>
                <a:effectLst/>
                <a:uLnTx/>
                <a:uFillTx/>
                <a:latin typeface="Times New Roman" pitchFamily="18" charset="0"/>
                <a:ea typeface="宋体" pitchFamily="2" charset="-122"/>
                <a:cs typeface="Times New Roman" pitchFamily="18" charset="0"/>
              </a:rPr>
              <a:t>θ</a:t>
            </a:r>
          </a:p>
        </p:txBody>
      </p:sp>
      <p:sp>
        <p:nvSpPr>
          <p:cNvPr id="27" name="Line 33"/>
          <p:cNvSpPr>
            <a:spLocks noChangeShapeType="1"/>
          </p:cNvSpPr>
          <p:nvPr/>
        </p:nvSpPr>
        <p:spPr bwMode="auto">
          <a:xfrm>
            <a:off x="4287329" y="3030131"/>
            <a:ext cx="695325" cy="1289050"/>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28" name="Line 34"/>
          <p:cNvSpPr>
            <a:spLocks noChangeShapeType="1"/>
          </p:cNvSpPr>
          <p:nvPr/>
        </p:nvSpPr>
        <p:spPr bwMode="auto">
          <a:xfrm flipH="1">
            <a:off x="3553904" y="2966631"/>
            <a:ext cx="742950" cy="423862"/>
          </a:xfrm>
          <a:prstGeom prst="line">
            <a:avLst/>
          </a:prstGeom>
          <a:noFill/>
          <a:ln w="3810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grpSp>
        <p:nvGrpSpPr>
          <p:cNvPr id="30" name="Group 40"/>
          <p:cNvGrpSpPr>
            <a:grpSpLocks/>
          </p:cNvGrpSpPr>
          <p:nvPr/>
        </p:nvGrpSpPr>
        <p:grpSpPr bwMode="auto">
          <a:xfrm>
            <a:off x="4246053" y="2938055"/>
            <a:ext cx="1377950" cy="1771649"/>
            <a:chOff x="976" y="1470"/>
            <a:chExt cx="868" cy="1116"/>
          </a:xfrm>
        </p:grpSpPr>
        <p:sp>
          <p:nvSpPr>
            <p:cNvPr id="31" name="Line 22"/>
            <p:cNvSpPr>
              <a:spLocks noChangeShapeType="1"/>
            </p:cNvSpPr>
            <p:nvPr/>
          </p:nvSpPr>
          <p:spPr bwMode="auto">
            <a:xfrm flipH="1" flipV="1">
              <a:off x="976" y="1470"/>
              <a:ext cx="456" cy="882"/>
            </a:xfrm>
            <a:prstGeom prst="line">
              <a:avLst/>
            </a:prstGeom>
            <a:noFill/>
            <a:ln w="5715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32" name="Text Box 23"/>
            <p:cNvSpPr txBox="1">
              <a:spLocks noChangeArrowheads="1"/>
            </p:cNvSpPr>
            <p:nvPr/>
          </p:nvSpPr>
          <p:spPr bwMode="auto">
            <a:xfrm>
              <a:off x="1488" y="2256"/>
              <a:ext cx="3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1" u="none" strike="noStrike" kern="0" cap="none" spc="0" normalizeH="0" baseline="0" noProof="0" dirty="0" smtClean="0">
                  <a:ln>
                    <a:noFill/>
                  </a:ln>
                  <a:solidFill>
                    <a:srgbClr val="000000"/>
                  </a:solidFill>
                  <a:effectLst/>
                  <a:uLnTx/>
                  <a:uFillTx/>
                  <a:latin typeface="Times New Roman" pitchFamily="18" charset="0"/>
                  <a:ea typeface="宋体" pitchFamily="2" charset="-122"/>
                  <a:cs typeface="Times New Roman" pitchFamily="18" charset="0"/>
                </a:rPr>
                <a:t>G</a:t>
              </a:r>
              <a:r>
                <a:rPr kumimoji="0" lang="en-US" altLang="zh-CN" sz="2800" b="1" i="0" u="none" strike="noStrike" kern="0" cap="none" spc="0" normalizeH="0" baseline="-25000" noProof="0" dirty="0" smtClean="0">
                  <a:ln>
                    <a:noFill/>
                  </a:ln>
                  <a:solidFill>
                    <a:srgbClr val="000000"/>
                  </a:solidFill>
                  <a:effectLst/>
                  <a:uLnTx/>
                  <a:uFillTx/>
                  <a:latin typeface="Times New Roman" pitchFamily="18" charset="0"/>
                  <a:ea typeface="宋体" pitchFamily="2" charset="-122"/>
                  <a:cs typeface="Times New Roman" pitchFamily="18" charset="0"/>
                </a:rPr>
                <a:t>2</a:t>
              </a:r>
            </a:p>
          </p:txBody>
        </p:sp>
      </p:grpSp>
      <p:grpSp>
        <p:nvGrpSpPr>
          <p:cNvPr id="33" name="Group 39"/>
          <p:cNvGrpSpPr>
            <a:grpSpLocks/>
          </p:cNvGrpSpPr>
          <p:nvPr/>
        </p:nvGrpSpPr>
        <p:grpSpPr bwMode="auto">
          <a:xfrm>
            <a:off x="2925254" y="2890431"/>
            <a:ext cx="1333500" cy="519112"/>
            <a:chOff x="144" y="1440"/>
            <a:chExt cx="840" cy="327"/>
          </a:xfrm>
        </p:grpSpPr>
        <p:sp>
          <p:nvSpPr>
            <p:cNvPr id="34" name="Line 25"/>
            <p:cNvSpPr>
              <a:spLocks noChangeShapeType="1"/>
            </p:cNvSpPr>
            <p:nvPr/>
          </p:nvSpPr>
          <p:spPr bwMode="auto">
            <a:xfrm flipH="1">
              <a:off x="552" y="1488"/>
              <a:ext cx="432" cy="248"/>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35" name="Text Box 26"/>
            <p:cNvSpPr txBox="1">
              <a:spLocks noChangeArrowheads="1"/>
            </p:cNvSpPr>
            <p:nvPr/>
          </p:nvSpPr>
          <p:spPr bwMode="auto">
            <a:xfrm flipH="1">
              <a:off x="144" y="1440"/>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1" u="none" strike="noStrike" kern="0" cap="none" spc="0" normalizeH="0" baseline="0" noProof="0" dirty="0" smtClean="0">
                  <a:ln>
                    <a:noFill/>
                  </a:ln>
                  <a:solidFill>
                    <a:srgbClr val="000000"/>
                  </a:solidFill>
                  <a:effectLst/>
                  <a:uLnTx/>
                  <a:uFillTx/>
                  <a:latin typeface="Times New Roman" pitchFamily="18" charset="0"/>
                  <a:ea typeface="宋体" pitchFamily="2" charset="-122"/>
                  <a:cs typeface="Times New Roman" pitchFamily="18" charset="0"/>
                </a:rPr>
                <a:t>G</a:t>
              </a:r>
              <a:r>
                <a:rPr kumimoji="0" lang="en-US" altLang="zh-CN" sz="2800" b="1" i="0" u="none" strike="noStrike" kern="0" cap="none" spc="0" normalizeH="0" baseline="-25000" noProof="0" dirty="0" smtClean="0">
                  <a:ln>
                    <a:noFill/>
                  </a:ln>
                  <a:solidFill>
                    <a:srgbClr val="000000"/>
                  </a:solidFill>
                  <a:effectLst/>
                  <a:uLnTx/>
                  <a:uFillTx/>
                  <a:latin typeface="Times New Roman" pitchFamily="18" charset="0"/>
                  <a:ea typeface="宋体" pitchFamily="2" charset="-122"/>
                  <a:cs typeface="Times New Roman" pitchFamily="18" charset="0"/>
                </a:rPr>
                <a:t>1</a:t>
              </a:r>
            </a:p>
          </p:txBody>
        </p:sp>
      </p:grpSp>
      <p:grpSp>
        <p:nvGrpSpPr>
          <p:cNvPr id="36" name="Group 40"/>
          <p:cNvGrpSpPr>
            <a:grpSpLocks/>
          </p:cNvGrpSpPr>
          <p:nvPr/>
        </p:nvGrpSpPr>
        <p:grpSpPr bwMode="auto">
          <a:xfrm flipH="1" flipV="1">
            <a:off x="3124658" y="1530763"/>
            <a:ext cx="1150633" cy="1435868"/>
            <a:chOff x="976" y="1470"/>
            <a:chExt cx="792" cy="1116"/>
          </a:xfrm>
        </p:grpSpPr>
        <p:sp>
          <p:nvSpPr>
            <p:cNvPr id="37" name="Line 22"/>
            <p:cNvSpPr>
              <a:spLocks noChangeShapeType="1"/>
            </p:cNvSpPr>
            <p:nvPr/>
          </p:nvSpPr>
          <p:spPr bwMode="auto">
            <a:xfrm flipH="1" flipV="1">
              <a:off x="976" y="1470"/>
              <a:ext cx="456" cy="882"/>
            </a:xfrm>
            <a:prstGeom prst="line">
              <a:avLst/>
            </a:prstGeom>
            <a:noFill/>
            <a:ln w="5715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70C0"/>
                </a:solidFill>
                <a:effectLst/>
                <a:uLnTx/>
                <a:uFillTx/>
                <a:latin typeface="Tahoma" pitchFamily="34" charset="0"/>
                <a:ea typeface="宋体" pitchFamily="2" charset="-122"/>
              </a:endParaRPr>
            </a:p>
          </p:txBody>
        </p:sp>
        <p:sp>
          <p:nvSpPr>
            <p:cNvPr id="38" name="Text Box 23"/>
            <p:cNvSpPr txBox="1">
              <a:spLocks noChangeArrowheads="1"/>
            </p:cNvSpPr>
            <p:nvPr/>
          </p:nvSpPr>
          <p:spPr bwMode="auto">
            <a:xfrm rot="10647399">
              <a:off x="1462" y="2179"/>
              <a:ext cx="30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1" u="none" strike="noStrike" kern="0" cap="none" spc="0" normalizeH="0" noProof="0" dirty="0" smtClean="0">
                  <a:ln>
                    <a:noFill/>
                  </a:ln>
                  <a:solidFill>
                    <a:srgbClr val="0070C0"/>
                  </a:solidFill>
                  <a:effectLst/>
                  <a:uLnTx/>
                  <a:uFillTx/>
                  <a:latin typeface="Times New Roman" pitchFamily="18" charset="0"/>
                  <a:ea typeface="宋体" pitchFamily="2" charset="-122"/>
                  <a:cs typeface="Times New Roman" pitchFamily="18" charset="0"/>
                </a:rPr>
                <a:t>N</a:t>
              </a:r>
            </a:p>
          </p:txBody>
        </p:sp>
      </p:grpSp>
      <p:grpSp>
        <p:nvGrpSpPr>
          <p:cNvPr id="39" name="Group 39"/>
          <p:cNvGrpSpPr>
            <a:grpSpLocks/>
          </p:cNvGrpSpPr>
          <p:nvPr/>
        </p:nvGrpSpPr>
        <p:grpSpPr bwMode="auto">
          <a:xfrm>
            <a:off x="4315903" y="1934758"/>
            <a:ext cx="1025525" cy="995362"/>
            <a:chOff x="361" y="1077"/>
            <a:chExt cx="646" cy="627"/>
          </a:xfrm>
        </p:grpSpPr>
        <p:sp>
          <p:nvSpPr>
            <p:cNvPr id="40" name="Line 25"/>
            <p:cNvSpPr>
              <a:spLocks noChangeShapeType="1"/>
            </p:cNvSpPr>
            <p:nvPr/>
          </p:nvSpPr>
          <p:spPr bwMode="auto">
            <a:xfrm flipV="1">
              <a:off x="361" y="1459"/>
              <a:ext cx="430" cy="245"/>
            </a:xfrm>
            <a:prstGeom prst="line">
              <a:avLst/>
            </a:prstGeom>
            <a:noFill/>
            <a:ln w="5715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Tahoma" pitchFamily="34" charset="0"/>
                <a:ea typeface="宋体" pitchFamily="2" charset="-122"/>
              </a:endParaRPr>
            </a:p>
          </p:txBody>
        </p:sp>
        <p:sp>
          <p:nvSpPr>
            <p:cNvPr id="41" name="Text Box 26"/>
            <p:cNvSpPr txBox="1">
              <a:spLocks noChangeArrowheads="1"/>
            </p:cNvSpPr>
            <p:nvPr/>
          </p:nvSpPr>
          <p:spPr bwMode="auto">
            <a:xfrm flipH="1">
              <a:off x="575" y="1077"/>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1" u="none" strike="noStrike" kern="0" cap="none" spc="0" normalizeH="0" baseline="0" noProof="0" dirty="0" smtClean="0">
                  <a:ln>
                    <a:noFill/>
                  </a:ln>
                  <a:solidFill>
                    <a:srgbClr val="00B050"/>
                  </a:solidFill>
                  <a:effectLst/>
                  <a:uLnTx/>
                  <a:uFillTx/>
                  <a:latin typeface="Times New Roman" pitchFamily="18" charset="0"/>
                  <a:ea typeface="宋体" pitchFamily="2" charset="-122"/>
                  <a:cs typeface="Times New Roman" pitchFamily="18" charset="0"/>
                </a:rPr>
                <a:t>f</a:t>
              </a:r>
              <a:endParaRPr kumimoji="0" lang="en-US" altLang="zh-CN" sz="2800" b="1" i="0" u="none" strike="noStrike" kern="0" cap="none" spc="0" normalizeH="0" baseline="-25000" noProof="0" dirty="0" smtClean="0">
                <a:ln>
                  <a:noFill/>
                </a:ln>
                <a:solidFill>
                  <a:srgbClr val="00B050"/>
                </a:solidFill>
                <a:effectLst/>
                <a:uLnTx/>
                <a:uFillTx/>
                <a:latin typeface="Times New Roman" pitchFamily="18" charset="0"/>
                <a:ea typeface="宋体" pitchFamily="2" charset="-122"/>
                <a:cs typeface="Times New Roman" pitchFamily="18" charset="0"/>
              </a:endParaRPr>
            </a:p>
          </p:txBody>
        </p:sp>
      </p:grpSp>
      <p:sp>
        <p:nvSpPr>
          <p:cNvPr id="43" name="TextBox 42"/>
          <p:cNvSpPr txBox="1"/>
          <p:nvPr/>
        </p:nvSpPr>
        <p:spPr>
          <a:xfrm>
            <a:off x="2843808" y="5085184"/>
            <a:ext cx="4001927" cy="572464"/>
          </a:xfrm>
          <a:prstGeom prst="rect">
            <a:avLst/>
          </a:prstGeom>
          <a:noFill/>
        </p:spPr>
        <p:txBody>
          <a:bodyPr wrap="square" rtlCol="0">
            <a:spAutoFit/>
          </a:bodyPr>
          <a:lstStyle/>
          <a:p>
            <a:pPr>
              <a:lnSpc>
                <a:spcPct val="130000"/>
              </a:lnSpc>
            </a:pPr>
            <a:r>
              <a:rPr lang="en-US" altLang="zh-CN" sz="2400" dirty="0" smtClean="0">
                <a:solidFill>
                  <a:srgbClr val="000000"/>
                </a:solidFill>
                <a:latin typeface="Arial" panose="020B0604020202020204" pitchFamily="34" charset="0"/>
                <a:ea typeface="微软雅黑" panose="020B0503020204020204" pitchFamily="34" charset="-122"/>
              </a:rPr>
              <a:t>1</a:t>
            </a:r>
            <a:r>
              <a:rPr lang="zh-CN" altLang="en-US" sz="2400" dirty="0" smtClean="0">
                <a:solidFill>
                  <a:srgbClr val="000000"/>
                </a:solidFill>
                <a:latin typeface="Arial" panose="020B0604020202020204" pitchFamily="34" charset="0"/>
                <a:ea typeface="微软雅黑" panose="020B0503020204020204" pitchFamily="34" charset="-122"/>
              </a:rPr>
              <a:t>、物体静止在粗糙斜面上</a:t>
            </a:r>
          </a:p>
        </p:txBody>
      </p:sp>
      <p:grpSp>
        <p:nvGrpSpPr>
          <p:cNvPr id="45" name="Group 40"/>
          <p:cNvGrpSpPr>
            <a:grpSpLocks/>
          </p:cNvGrpSpPr>
          <p:nvPr/>
        </p:nvGrpSpPr>
        <p:grpSpPr bwMode="auto">
          <a:xfrm rot="10860000" flipH="1" flipV="1">
            <a:off x="4488005" y="3221358"/>
            <a:ext cx="970748" cy="1154098"/>
            <a:chOff x="976" y="1455"/>
            <a:chExt cx="735" cy="897"/>
          </a:xfrm>
        </p:grpSpPr>
        <p:sp>
          <p:nvSpPr>
            <p:cNvPr id="46" name="Line 22"/>
            <p:cNvSpPr>
              <a:spLocks noChangeShapeType="1"/>
            </p:cNvSpPr>
            <p:nvPr/>
          </p:nvSpPr>
          <p:spPr bwMode="auto">
            <a:xfrm rot="21540000" flipH="1" flipV="1">
              <a:off x="976" y="1470"/>
              <a:ext cx="456" cy="882"/>
            </a:xfrm>
            <a:prstGeom prst="line">
              <a:avLst/>
            </a:prstGeom>
            <a:noFill/>
            <a:ln w="76200">
              <a:solidFill>
                <a:srgbClr val="7030A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7030A0"/>
                </a:solidFill>
                <a:effectLst/>
                <a:uLnTx/>
                <a:uFillTx/>
                <a:latin typeface="Tahoma" pitchFamily="34" charset="0"/>
                <a:ea typeface="宋体" pitchFamily="2" charset="-122"/>
              </a:endParaRPr>
            </a:p>
          </p:txBody>
        </p:sp>
        <p:sp>
          <p:nvSpPr>
            <p:cNvPr id="47" name="Text Box 23"/>
            <p:cNvSpPr txBox="1">
              <a:spLocks noChangeArrowheads="1"/>
            </p:cNvSpPr>
            <p:nvPr/>
          </p:nvSpPr>
          <p:spPr bwMode="auto">
            <a:xfrm>
              <a:off x="1243" y="1455"/>
              <a:ext cx="468"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b="1" i="1" u="none" strike="noStrike" kern="0" cap="none" spc="0" normalizeH="0" noProof="0" dirty="0" smtClean="0">
                  <a:ln>
                    <a:noFill/>
                  </a:ln>
                  <a:solidFill>
                    <a:srgbClr val="7030A0"/>
                  </a:solidFill>
                  <a:effectLst/>
                  <a:uLnTx/>
                  <a:uFillTx/>
                  <a:latin typeface="Times New Roman" pitchFamily="18" charset="0"/>
                  <a:ea typeface="宋体" pitchFamily="2" charset="-122"/>
                  <a:cs typeface="Times New Roman" pitchFamily="18" charset="0"/>
                </a:rPr>
                <a:t>N’</a:t>
              </a:r>
            </a:p>
          </p:txBody>
        </p:sp>
      </p:grpSp>
    </p:spTree>
    <p:extLst>
      <p:ext uri="{BB962C8B-B14F-4D97-AF65-F5344CB8AC3E}">
        <p14:creationId xmlns:p14="http://schemas.microsoft.com/office/powerpoint/2010/main" val="240022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righ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righ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up)">
                                      <p:cBhvr>
                                        <p:cTn id="5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96752"/>
            <a:ext cx="7920880" cy="1052596"/>
          </a:xfrm>
          <a:prstGeom prst="rect">
            <a:avLst/>
          </a:prstGeom>
          <a:noFill/>
        </p:spPr>
        <p:txBody>
          <a:bodyPr wrap="square" rtlCol="0">
            <a:spAutoFit/>
          </a:bodyPr>
          <a:lstStyle/>
          <a:p>
            <a:pPr>
              <a:lnSpc>
                <a:spcPct val="130000"/>
              </a:lnSpc>
            </a:pPr>
            <a:r>
              <a:rPr lang="en-US" altLang="zh-CN" sz="2400" b="1" dirty="0" smtClean="0">
                <a:solidFill>
                  <a:srgbClr val="000000"/>
                </a:solidFill>
                <a:latin typeface="Arial" panose="020B0604020202020204" pitchFamily="34" charset="0"/>
                <a:ea typeface="微软雅黑" panose="020B0503020204020204" pitchFamily="34" charset="-122"/>
              </a:rPr>
              <a:t>2</a:t>
            </a:r>
            <a:r>
              <a:rPr lang="zh-CN" altLang="en-US" sz="2400" b="1" dirty="0" smtClean="0">
                <a:solidFill>
                  <a:srgbClr val="000000"/>
                </a:solidFill>
                <a:latin typeface="Arial" panose="020B0604020202020204" pitchFamily="34" charset="0"/>
                <a:ea typeface="微软雅黑" panose="020B0503020204020204" pitchFamily="34" charset="-122"/>
              </a:rPr>
              <a:t>、轻绳（轻弹簧）两端的拉力大小相同，等于绳子（弹簧）内部的张力。</a:t>
            </a:r>
          </a:p>
        </p:txBody>
      </p:sp>
      <p:sp>
        <p:nvSpPr>
          <p:cNvPr id="4" name="矩形 3"/>
          <p:cNvSpPr/>
          <p:nvPr/>
        </p:nvSpPr>
        <p:spPr>
          <a:xfrm>
            <a:off x="2987824" y="2653714"/>
            <a:ext cx="3456384"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Group 40"/>
          <p:cNvGrpSpPr>
            <a:grpSpLocks/>
          </p:cNvGrpSpPr>
          <p:nvPr/>
        </p:nvGrpSpPr>
        <p:grpSpPr bwMode="auto">
          <a:xfrm flipH="1" flipV="1">
            <a:off x="1170348" y="2449449"/>
            <a:ext cx="1817476" cy="523654"/>
            <a:chOff x="976" y="1254"/>
            <a:chExt cx="1251" cy="407"/>
          </a:xfrm>
        </p:grpSpPr>
        <p:sp>
          <p:nvSpPr>
            <p:cNvPr id="7" name="Line 22"/>
            <p:cNvSpPr>
              <a:spLocks noChangeShapeType="1"/>
            </p:cNvSpPr>
            <p:nvPr/>
          </p:nvSpPr>
          <p:spPr bwMode="auto">
            <a:xfrm flipH="1" flipV="1">
              <a:off x="976" y="1470"/>
              <a:ext cx="907" cy="0"/>
            </a:xfrm>
            <a:prstGeom prst="line">
              <a:avLst/>
            </a:prstGeom>
            <a:noFill/>
            <a:ln w="5715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70C0"/>
                </a:solidFill>
                <a:effectLst/>
                <a:uLnTx/>
                <a:uFillTx/>
                <a:latin typeface="Tahoma" pitchFamily="34" charset="0"/>
                <a:ea typeface="宋体" pitchFamily="2" charset="-122"/>
              </a:endParaRPr>
            </a:p>
          </p:txBody>
        </p:sp>
        <p:sp>
          <p:nvSpPr>
            <p:cNvPr id="8" name="Text Box 23"/>
            <p:cNvSpPr txBox="1">
              <a:spLocks noChangeArrowheads="1"/>
            </p:cNvSpPr>
            <p:nvPr/>
          </p:nvSpPr>
          <p:spPr bwMode="auto">
            <a:xfrm rot="10800000">
              <a:off x="1935" y="1254"/>
              <a:ext cx="29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1" u="none" strike="noStrike" kern="0" cap="none" spc="0" normalizeH="0" noProof="0" dirty="0" smtClean="0">
                  <a:ln>
                    <a:noFill/>
                  </a:ln>
                  <a:solidFill>
                    <a:srgbClr val="0070C0"/>
                  </a:solidFill>
                  <a:effectLst/>
                  <a:uLnTx/>
                  <a:uFillTx/>
                  <a:latin typeface="Times New Roman" pitchFamily="18" charset="0"/>
                  <a:ea typeface="宋体" pitchFamily="2" charset="-122"/>
                  <a:cs typeface="Times New Roman" pitchFamily="18" charset="0"/>
                </a:rPr>
                <a:t>F</a:t>
              </a:r>
            </a:p>
          </p:txBody>
        </p:sp>
      </p:grpSp>
      <p:grpSp>
        <p:nvGrpSpPr>
          <p:cNvPr id="9" name="Group 40"/>
          <p:cNvGrpSpPr>
            <a:grpSpLocks/>
          </p:cNvGrpSpPr>
          <p:nvPr/>
        </p:nvGrpSpPr>
        <p:grpSpPr bwMode="auto">
          <a:xfrm rot="10800000" flipH="1" flipV="1">
            <a:off x="6444208" y="2423486"/>
            <a:ext cx="1997626" cy="523654"/>
            <a:chOff x="976" y="1254"/>
            <a:chExt cx="1375" cy="407"/>
          </a:xfrm>
        </p:grpSpPr>
        <p:sp>
          <p:nvSpPr>
            <p:cNvPr id="10" name="Line 22"/>
            <p:cNvSpPr>
              <a:spLocks noChangeShapeType="1"/>
            </p:cNvSpPr>
            <p:nvPr/>
          </p:nvSpPr>
          <p:spPr bwMode="auto">
            <a:xfrm flipH="1" flipV="1">
              <a:off x="976" y="1470"/>
              <a:ext cx="907" cy="0"/>
            </a:xfrm>
            <a:prstGeom prst="line">
              <a:avLst/>
            </a:prstGeom>
            <a:noFill/>
            <a:ln w="5715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70C0"/>
                </a:solidFill>
                <a:effectLst/>
                <a:uLnTx/>
                <a:uFillTx/>
                <a:latin typeface="Tahoma" pitchFamily="34" charset="0"/>
                <a:ea typeface="宋体" pitchFamily="2" charset="-122"/>
              </a:endParaRPr>
            </a:p>
          </p:txBody>
        </p:sp>
        <p:sp>
          <p:nvSpPr>
            <p:cNvPr id="11" name="Text Box 23"/>
            <p:cNvSpPr txBox="1">
              <a:spLocks noChangeArrowheads="1"/>
            </p:cNvSpPr>
            <p:nvPr/>
          </p:nvSpPr>
          <p:spPr bwMode="auto">
            <a:xfrm>
              <a:off x="1811" y="1254"/>
              <a:ext cx="54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1" u="none" strike="noStrike" kern="0" cap="none" spc="0" normalizeH="0" noProof="0" dirty="0" smtClean="0">
                  <a:ln>
                    <a:noFill/>
                  </a:ln>
                  <a:solidFill>
                    <a:srgbClr val="0070C0"/>
                  </a:solidFill>
                  <a:effectLst/>
                  <a:uLnTx/>
                  <a:uFillTx/>
                  <a:latin typeface="Times New Roman" pitchFamily="18" charset="0"/>
                  <a:ea typeface="宋体" pitchFamily="2" charset="-122"/>
                  <a:cs typeface="Times New Roman" pitchFamily="18" charset="0"/>
                </a:rPr>
                <a:t>F</a:t>
              </a:r>
              <a:r>
                <a:rPr kumimoji="0" lang="zh-CN" altLang="en-US" sz="2800" b="1" i="1" u="none" strike="noStrike" kern="0" cap="none" spc="0" normalizeH="0" noProof="0" dirty="0" smtClean="0">
                  <a:ln>
                    <a:noFill/>
                  </a:ln>
                  <a:solidFill>
                    <a:srgbClr val="0070C0"/>
                  </a:solidFill>
                  <a:effectLst/>
                  <a:uLnTx/>
                  <a:uFillTx/>
                  <a:latin typeface="Times New Roman" pitchFamily="18" charset="0"/>
                  <a:ea typeface="宋体" pitchFamily="2" charset="-122"/>
                  <a:cs typeface="Times New Roman" pitchFamily="18" charset="0"/>
                </a:rPr>
                <a:t>’</a:t>
              </a:r>
              <a:endParaRPr kumimoji="0" lang="en-US" altLang="zh-CN" sz="2800" b="1" i="1" u="none" strike="noStrike" kern="0" cap="none" spc="0" normalizeH="0" noProof="0" dirty="0" smtClean="0">
                <a:ln>
                  <a:noFill/>
                </a:ln>
                <a:solidFill>
                  <a:srgbClr val="0070C0"/>
                </a:solidFill>
                <a:effectLst/>
                <a:uLnTx/>
                <a:uFillTx/>
                <a:latin typeface="Times New Roman" pitchFamily="18" charset="0"/>
                <a:ea typeface="宋体" pitchFamily="2" charset="-122"/>
                <a:cs typeface="Times New Roman" pitchFamily="18" charset="0"/>
              </a:endParaRPr>
            </a:p>
          </p:txBody>
        </p:sp>
      </p:grpSp>
      <p:cxnSp>
        <p:nvCxnSpPr>
          <p:cNvPr id="13" name="直接连接符 12"/>
          <p:cNvCxnSpPr/>
          <p:nvPr/>
        </p:nvCxnSpPr>
        <p:spPr>
          <a:xfrm>
            <a:off x="4716016" y="2449449"/>
            <a:ext cx="0" cy="497691"/>
          </a:xfrm>
          <a:prstGeom prst="line">
            <a:avLst/>
          </a:prstGeom>
          <a:ln w="57150">
            <a:solidFill>
              <a:srgbClr val="000000"/>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707904" y="2119255"/>
            <a:ext cx="423514" cy="523220"/>
          </a:xfrm>
          <a:prstGeom prst="rect">
            <a:avLst/>
          </a:prstGeom>
        </p:spPr>
        <p:txBody>
          <a:bodyPr wrap="none">
            <a:spAutoFit/>
          </a:bodyPr>
          <a:lstStyle/>
          <a:p>
            <a:pPr lvl="0" fontAlgn="base">
              <a:spcBef>
                <a:spcPct val="0"/>
              </a:spcBef>
              <a:spcAft>
                <a:spcPct val="0"/>
              </a:spcAft>
              <a:defRPr/>
            </a:pPr>
            <a:r>
              <a:rPr lang="en-US" altLang="zh-CN" sz="2800" b="1" i="1" kern="0" dirty="0" smtClean="0">
                <a:solidFill>
                  <a:srgbClr val="0070C0"/>
                </a:solidFill>
                <a:latin typeface="Times New Roman" pitchFamily="18" charset="0"/>
                <a:ea typeface="宋体" pitchFamily="2" charset="-122"/>
                <a:cs typeface="Times New Roman" pitchFamily="18" charset="0"/>
              </a:rPr>
              <a:t>A</a:t>
            </a:r>
            <a:endParaRPr lang="en-US" altLang="zh-CN" sz="2800" b="1" i="1" kern="0" dirty="0">
              <a:solidFill>
                <a:srgbClr val="0070C0"/>
              </a:solidFill>
              <a:latin typeface="Times New Roman" pitchFamily="18" charset="0"/>
              <a:ea typeface="宋体" pitchFamily="2" charset="-122"/>
              <a:cs typeface="Times New Roman" pitchFamily="18" charset="0"/>
            </a:endParaRPr>
          </a:p>
        </p:txBody>
      </p:sp>
      <p:sp>
        <p:nvSpPr>
          <p:cNvPr id="15" name="矩形 14"/>
          <p:cNvSpPr/>
          <p:nvPr/>
        </p:nvSpPr>
        <p:spPr>
          <a:xfrm>
            <a:off x="5220072" y="2130494"/>
            <a:ext cx="423514" cy="523220"/>
          </a:xfrm>
          <a:prstGeom prst="rect">
            <a:avLst/>
          </a:prstGeom>
        </p:spPr>
        <p:txBody>
          <a:bodyPr wrap="none">
            <a:spAutoFit/>
          </a:bodyPr>
          <a:lstStyle/>
          <a:p>
            <a:pPr lvl="0" fontAlgn="base">
              <a:spcBef>
                <a:spcPct val="0"/>
              </a:spcBef>
              <a:spcAft>
                <a:spcPct val="0"/>
              </a:spcAft>
              <a:defRPr/>
            </a:pPr>
            <a:r>
              <a:rPr lang="en-US" altLang="zh-CN" sz="2800" b="1" i="1" kern="0" dirty="0" smtClean="0">
                <a:solidFill>
                  <a:srgbClr val="0070C0"/>
                </a:solidFill>
                <a:latin typeface="Times New Roman" pitchFamily="18" charset="0"/>
                <a:ea typeface="宋体" pitchFamily="2" charset="-122"/>
                <a:cs typeface="Times New Roman" pitchFamily="18" charset="0"/>
              </a:rPr>
              <a:t>B</a:t>
            </a:r>
            <a:endParaRPr lang="en-US" altLang="zh-CN" sz="2800" b="1" i="1" kern="0" dirty="0">
              <a:solidFill>
                <a:srgbClr val="0070C0"/>
              </a:solidFill>
              <a:latin typeface="Times New Roman" pitchFamily="18" charset="0"/>
              <a:ea typeface="宋体" pitchFamily="2" charset="-122"/>
              <a:cs typeface="Times New Roman" pitchFamily="18" charset="0"/>
            </a:endParaRPr>
          </a:p>
        </p:txBody>
      </p:sp>
      <p:grpSp>
        <p:nvGrpSpPr>
          <p:cNvPr id="16" name="Group 40"/>
          <p:cNvGrpSpPr>
            <a:grpSpLocks/>
          </p:cNvGrpSpPr>
          <p:nvPr/>
        </p:nvGrpSpPr>
        <p:grpSpPr bwMode="auto">
          <a:xfrm flipH="1" flipV="1">
            <a:off x="2869512" y="2695194"/>
            <a:ext cx="1817476" cy="589272"/>
            <a:chOff x="976" y="1012"/>
            <a:chExt cx="1251" cy="458"/>
          </a:xfrm>
        </p:grpSpPr>
        <p:sp>
          <p:nvSpPr>
            <p:cNvPr id="17" name="Line 22"/>
            <p:cNvSpPr>
              <a:spLocks noChangeShapeType="1"/>
            </p:cNvSpPr>
            <p:nvPr/>
          </p:nvSpPr>
          <p:spPr bwMode="auto">
            <a:xfrm flipH="1" flipV="1">
              <a:off x="976" y="1470"/>
              <a:ext cx="907" cy="0"/>
            </a:xfrm>
            <a:prstGeom prst="line">
              <a:avLst/>
            </a:prstGeom>
            <a:noFill/>
            <a:ln w="5715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rgbClr val="0070C0"/>
                </a:solidFill>
                <a:effectLst/>
                <a:uLnTx/>
                <a:uFillTx/>
                <a:latin typeface="Tahoma" pitchFamily="34" charset="0"/>
                <a:ea typeface="宋体" pitchFamily="2" charset="-122"/>
              </a:endParaRPr>
            </a:p>
          </p:txBody>
        </p:sp>
        <p:sp>
          <p:nvSpPr>
            <p:cNvPr id="18" name="Text Box 23"/>
            <p:cNvSpPr txBox="1">
              <a:spLocks noChangeArrowheads="1"/>
            </p:cNvSpPr>
            <p:nvPr/>
          </p:nvSpPr>
          <p:spPr bwMode="auto">
            <a:xfrm rot="10800000">
              <a:off x="1650" y="1012"/>
              <a:ext cx="57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1" u="none" strike="noStrike" kern="0" cap="none" spc="0" normalizeH="0" noProof="0" dirty="0" smtClean="0">
                  <a:ln>
                    <a:noFill/>
                  </a:ln>
                  <a:solidFill>
                    <a:srgbClr val="0070C0"/>
                  </a:solidFill>
                  <a:effectLst/>
                  <a:uLnTx/>
                  <a:uFillTx/>
                  <a:latin typeface="Times New Roman" pitchFamily="18" charset="0"/>
                  <a:ea typeface="宋体" pitchFamily="2" charset="-122"/>
                  <a:cs typeface="Times New Roman" pitchFamily="18" charset="0"/>
                </a:rPr>
                <a:t>F</a:t>
              </a:r>
              <a:r>
                <a:rPr lang="en-US" altLang="zh-CN" sz="2800" b="1" i="1" kern="0" noProof="0" dirty="0" smtClean="0">
                  <a:solidFill>
                    <a:srgbClr val="0070C0"/>
                  </a:solidFill>
                  <a:latin typeface="Times New Roman" pitchFamily="18" charset="0"/>
                  <a:cs typeface="Times New Roman" pitchFamily="18" charset="0"/>
                </a:rPr>
                <a:t>’’</a:t>
              </a:r>
              <a:endParaRPr kumimoji="0" lang="en-US" altLang="zh-CN" sz="2800" b="1" i="1" u="none" strike="noStrike" kern="0" cap="none" spc="0" normalizeH="0" noProof="0" dirty="0" smtClean="0">
                <a:ln>
                  <a:noFill/>
                </a:ln>
                <a:solidFill>
                  <a:srgbClr val="0070C0"/>
                </a:solidFill>
                <a:effectLst/>
                <a:uLnTx/>
                <a:uFillTx/>
                <a:latin typeface="Times New Roman" pitchFamily="18" charset="0"/>
                <a:ea typeface="宋体" pitchFamily="2" charset="-122"/>
                <a:cs typeface="Times New Roman" pitchFamily="18" charset="0"/>
              </a:endParaRPr>
            </a:p>
          </p:txBody>
        </p:sp>
      </p:grpSp>
      <p:sp>
        <p:nvSpPr>
          <p:cNvPr id="19" name="矩形 18"/>
          <p:cNvSpPr/>
          <p:nvPr/>
        </p:nvSpPr>
        <p:spPr>
          <a:xfrm>
            <a:off x="467544" y="3429740"/>
            <a:ext cx="7920880" cy="1200329"/>
          </a:xfrm>
          <a:prstGeom prst="rect">
            <a:avLst/>
          </a:prstGeom>
        </p:spPr>
        <p:txBody>
          <a:bodyPr wrap="square">
            <a:spAutoFit/>
          </a:bodyPr>
          <a:lstStyle/>
          <a:p>
            <a:r>
              <a:rPr lang="zh-CN" altLang="en-US" sz="2400" b="1" dirty="0" smtClean="0">
                <a:solidFill>
                  <a:srgbClr val="000000"/>
                </a:solidFill>
                <a:latin typeface="Times New Roman"/>
                <a:ea typeface="宋体"/>
              </a:rPr>
              <a:t>习题：</a:t>
            </a:r>
            <a:r>
              <a:rPr lang="zh-CN" altLang="zh-CN" sz="2400" b="1" dirty="0" smtClean="0">
                <a:solidFill>
                  <a:srgbClr val="000000"/>
                </a:solidFill>
                <a:latin typeface="Times New Roman"/>
                <a:ea typeface="宋体"/>
                <a:cs typeface="Times New Roman"/>
              </a:rPr>
              <a:t>一</a:t>
            </a:r>
            <a:r>
              <a:rPr lang="zh-CN" altLang="zh-CN" sz="2400" b="1" dirty="0">
                <a:solidFill>
                  <a:srgbClr val="000000"/>
                </a:solidFill>
                <a:latin typeface="Times New Roman"/>
                <a:ea typeface="宋体"/>
                <a:cs typeface="Times New Roman"/>
              </a:rPr>
              <a:t>根绳子受</a:t>
            </a:r>
            <a:r>
              <a:rPr lang="en-US" altLang="zh-CN" sz="2400" b="1" dirty="0">
                <a:solidFill>
                  <a:srgbClr val="000000"/>
                </a:solidFill>
                <a:latin typeface="Times New Roman"/>
                <a:ea typeface="宋体"/>
              </a:rPr>
              <a:t>150N</a:t>
            </a:r>
            <a:r>
              <a:rPr lang="zh-CN" altLang="zh-CN" sz="2400" b="1" dirty="0">
                <a:solidFill>
                  <a:srgbClr val="000000"/>
                </a:solidFill>
                <a:latin typeface="Times New Roman"/>
                <a:ea typeface="宋体"/>
                <a:cs typeface="Times New Roman"/>
              </a:rPr>
              <a:t>的拉力时就会被拉断，若两人沿相反方向用大小相同的力拉绳，要把绳子拉断，每人用的力至少为</a:t>
            </a:r>
            <a:r>
              <a:rPr lang="en-US" altLang="zh-CN" sz="2400" b="1" u="sng" dirty="0">
                <a:solidFill>
                  <a:srgbClr val="000000"/>
                </a:solidFill>
                <a:latin typeface="Times New Roman"/>
                <a:ea typeface="宋体"/>
              </a:rPr>
              <a:t>            </a:t>
            </a:r>
            <a:r>
              <a:rPr lang="en-US" altLang="zh-CN" sz="2400" b="1" dirty="0">
                <a:solidFill>
                  <a:srgbClr val="000000"/>
                </a:solidFill>
                <a:latin typeface="Times New Roman"/>
                <a:ea typeface="宋体"/>
              </a:rPr>
              <a:t>N</a:t>
            </a:r>
            <a:r>
              <a:rPr lang="zh-CN" altLang="zh-CN" sz="2400" b="1" dirty="0">
                <a:solidFill>
                  <a:srgbClr val="000000"/>
                </a:solidFill>
                <a:latin typeface="Times New Roman"/>
                <a:ea typeface="宋体"/>
                <a:cs typeface="Times New Roman"/>
              </a:rPr>
              <a:t>。</a:t>
            </a:r>
            <a:endParaRPr lang="zh-CN" altLang="en-US" sz="2400" b="1" dirty="0">
              <a:solidFill>
                <a:srgbClr val="000000"/>
              </a:solidFill>
            </a:endParaRPr>
          </a:p>
        </p:txBody>
      </p:sp>
      <p:sp>
        <p:nvSpPr>
          <p:cNvPr id="20"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5</a:t>
            </a:r>
            <a:r>
              <a:rPr lang="zh-CN" altLang="en-US" b="1" dirty="0" smtClean="0"/>
              <a:t>节 牛顿第三定律</a:t>
            </a:r>
            <a:endParaRPr lang="zh-CN" altLang="en-US" b="1" dirty="0"/>
          </a:p>
        </p:txBody>
      </p:sp>
    </p:spTree>
    <p:extLst>
      <p:ext uri="{BB962C8B-B14F-4D97-AF65-F5344CB8AC3E}">
        <p14:creationId xmlns:p14="http://schemas.microsoft.com/office/powerpoint/2010/main" val="99427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inVertical)">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arn(inVertical)">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4" grpId="0"/>
      <p:bldP spid="15" grpId="0"/>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4"/>
          <p:cNvSpPr>
            <a:spLocks noChangeArrowheads="1"/>
          </p:cNvSpPr>
          <p:nvPr/>
        </p:nvSpPr>
        <p:spPr bwMode="auto">
          <a:xfrm>
            <a:off x="179512" y="1030084"/>
            <a:ext cx="824440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习题：如图所示，四个完全相同的弹簧都处于水平位置，它们的右端受到大小皆为</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F</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的拉力作用，而左端的情况各不相同：①中弹簧的左端固定在墙上，②中弹簧的左端受大小也为</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F</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的拉力作用，③中弹簧的左端拴一小物块，物块在光滑的桌面上滑动，④中弹簧的左端拴一小物块，物块在有摩擦的桌面上滑动。若认为弹簧的质量都为零，以</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1</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2</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3</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4</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依次表示四个弹簧的伸长量，则有                    </a:t>
            </a:r>
            <a:endParaRPr kumimoji="0" lang="zh-CN" altLang="en-US" sz="2400" b="1" i="0" u="none" strike="noStrike" cap="none" normalizeH="0" baseline="0" dirty="0" smtClean="0">
              <a:ln>
                <a:noFill/>
              </a:ln>
              <a:solidFill>
                <a:srgbClr val="000000"/>
              </a:solidFill>
              <a:effectLst/>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dirty="0" smtClean="0">
              <a:ln>
                <a:noFill/>
              </a:ln>
              <a:solidFill>
                <a:srgbClr val="000000"/>
              </a:solidFill>
              <a:effectLst/>
              <a:ea typeface="宋体" pitchFamily="2" charset="-122"/>
            </a:endParaRPr>
          </a:p>
        </p:txBody>
      </p:sp>
      <p:sp>
        <p:nvSpPr>
          <p:cNvPr id="37" name="Rectangle 44"/>
          <p:cNvSpPr>
            <a:spLocks noChangeArrowheads="1"/>
          </p:cNvSpPr>
          <p:nvPr/>
        </p:nvSpPr>
        <p:spPr bwMode="auto">
          <a:xfrm>
            <a:off x="257175" y="4762020"/>
            <a:ext cx="849128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000000"/>
                </a:solidFill>
                <a:effectLst/>
                <a:ea typeface="宋体" pitchFamily="2" charset="-122"/>
              </a:rPr>
              <a:t/>
            </a:r>
            <a:br>
              <a:rPr kumimoji="0" lang="zh-CN" altLang="zh-CN" sz="2400" b="1" i="0" u="none" strike="noStrike" cap="none" normalizeH="0" baseline="0" dirty="0" smtClean="0">
                <a:ln>
                  <a:noFill/>
                </a:ln>
                <a:solidFill>
                  <a:srgbClr val="000000"/>
                </a:solidFill>
                <a:effectLst/>
                <a:ea typeface="宋体" pitchFamily="2" charset="-122"/>
              </a:rPr>
            </a:br>
            <a:endParaRPr kumimoji="0" lang="zh-CN" altLang="zh-CN" sz="2400" b="1" i="0" u="none" strike="noStrike" cap="none" normalizeH="0" baseline="0" dirty="0" smtClean="0">
              <a:ln>
                <a:noFill/>
              </a:ln>
              <a:solidFill>
                <a:srgbClr val="000000"/>
              </a:solidFill>
              <a:effectLst/>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2</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1</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B</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4</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3</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C</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1</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3</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D</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2</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4</a:t>
            </a:r>
            <a:endParaRPr kumimoji="0" lang="en-US" altLang="zh-CN" sz="2400" b="1" i="0" u="none" strike="noStrike" cap="none" normalizeH="0" baseline="0" dirty="0" smtClean="0">
              <a:ln>
                <a:noFill/>
              </a:ln>
              <a:solidFill>
                <a:srgbClr val="000000"/>
              </a:solidFill>
              <a:effectLst/>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2400" b="1" i="0" u="none" strike="noStrike" cap="none" normalizeH="0" baseline="0" dirty="0" smtClean="0">
              <a:ln>
                <a:noFill/>
              </a:ln>
              <a:solidFill>
                <a:srgbClr val="000000"/>
              </a:solidFill>
              <a:effectLst/>
              <a:ea typeface="宋体" pitchFamily="2" charset="-122"/>
            </a:endParaRPr>
          </a:p>
        </p:txBody>
      </p:sp>
      <p:pic>
        <p:nvPicPr>
          <p:cNvPr id="182317" name="Picture 4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303" y="3789040"/>
            <a:ext cx="9169799"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5</a:t>
            </a:r>
            <a:r>
              <a:rPr lang="zh-CN" altLang="en-US" b="1" dirty="0" smtClean="0"/>
              <a:t>节 牛顿第三定律</a:t>
            </a:r>
            <a:endParaRPr lang="zh-CN" altLang="en-US" b="1" dirty="0"/>
          </a:p>
        </p:txBody>
      </p:sp>
    </p:spTree>
    <p:extLst>
      <p:ext uri="{BB962C8B-B14F-4D97-AF65-F5344CB8AC3E}">
        <p14:creationId xmlns:p14="http://schemas.microsoft.com/office/powerpoint/2010/main" val="1488113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rPr>
              <a:t>二、考试要求</a:t>
            </a:r>
            <a:endParaRPr lang="zh-CN" altLang="en-US" b="1" dirty="0">
              <a:solidFill>
                <a:schemeClr val="tx1"/>
              </a:solidFill>
            </a:endParaRPr>
          </a:p>
        </p:txBody>
      </p:sp>
    </p:spTree>
    <p:extLst>
      <p:ext uri="{BB962C8B-B14F-4D97-AF65-F5344CB8AC3E}">
        <p14:creationId xmlns:p14="http://schemas.microsoft.com/office/powerpoint/2010/main" val="25068120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641" t="12910" r="32026" b="11886"/>
          <a:stretch/>
        </p:blipFill>
        <p:spPr bwMode="auto">
          <a:xfrm>
            <a:off x="2627784" y="950289"/>
            <a:ext cx="4467069" cy="5501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椭圆 2"/>
          <p:cNvSpPr/>
          <p:nvPr/>
        </p:nvSpPr>
        <p:spPr>
          <a:xfrm>
            <a:off x="5868144" y="2060848"/>
            <a:ext cx="936104" cy="1080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a:spLocks noGrp="1"/>
          </p:cNvSpPr>
          <p:nvPr>
            <p:ph type="title"/>
          </p:nvPr>
        </p:nvSpPr>
        <p:spPr/>
        <p:txBody>
          <a:bodyPr/>
          <a:lstStyle/>
          <a:p>
            <a:r>
              <a:rPr lang="zh-CN" altLang="en-US" b="1" dirty="0" smtClean="0"/>
              <a:t>第</a:t>
            </a:r>
            <a:r>
              <a:rPr lang="en-US" altLang="zh-CN" b="1" dirty="0" smtClean="0"/>
              <a:t>5</a:t>
            </a:r>
            <a:r>
              <a:rPr lang="zh-CN" altLang="en-US" b="1" dirty="0" smtClean="0"/>
              <a:t>节 牛顿第三定律</a:t>
            </a:r>
            <a:endParaRPr lang="zh-CN" altLang="en-US" b="1" dirty="0"/>
          </a:p>
        </p:txBody>
      </p:sp>
    </p:spTree>
    <p:extLst>
      <p:ext uri="{BB962C8B-B14F-4D97-AF65-F5344CB8AC3E}">
        <p14:creationId xmlns:p14="http://schemas.microsoft.com/office/powerpoint/2010/main" val="366450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b="1" dirty="0" smtClean="0"/>
              <a:t>第</a:t>
            </a:r>
            <a:r>
              <a:rPr lang="en-US" altLang="zh-CN" b="1" dirty="0" smtClean="0"/>
              <a:t>6</a:t>
            </a:r>
            <a:r>
              <a:rPr lang="zh-CN" altLang="en-US" b="1" dirty="0" smtClean="0"/>
              <a:t>节 牛顿运动定律的应用（一）</a:t>
            </a:r>
            <a:endParaRPr lang="zh-CN" altLang="en-US" b="1" dirty="0"/>
          </a:p>
        </p:txBody>
      </p:sp>
      <p:sp>
        <p:nvSpPr>
          <p:cNvPr id="4" name="内容占位符 1"/>
          <p:cNvSpPr txBox="1">
            <a:spLocks/>
          </p:cNvSpPr>
          <p:nvPr/>
        </p:nvSpPr>
        <p:spPr bwMode="auto">
          <a:xfrm>
            <a:off x="611560" y="1484784"/>
            <a:ext cx="8043862"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a:lnSpc>
                <a:spcPct val="200000"/>
              </a:lnSpc>
              <a:buFont typeface="Wingdings" pitchFamily="2" charset="2"/>
              <a:buNone/>
            </a:pPr>
            <a:r>
              <a:rPr lang="en-US" altLang="zh-CN" sz="2800" b="1" kern="0" dirty="0" smtClean="0">
                <a:solidFill>
                  <a:srgbClr val="000000"/>
                </a:solidFill>
                <a:latin typeface="+mn-ea"/>
              </a:rPr>
              <a:t>1</a:t>
            </a:r>
            <a:r>
              <a:rPr lang="zh-CN" altLang="en-US" sz="2800" b="1" kern="0" dirty="0" smtClean="0">
                <a:solidFill>
                  <a:srgbClr val="000000"/>
                </a:solidFill>
                <a:latin typeface="+mn-ea"/>
              </a:rPr>
              <a:t>、已知</a:t>
            </a:r>
            <a:r>
              <a:rPr lang="zh-CN" altLang="en-US" sz="2800" b="1" kern="0" dirty="0" smtClean="0">
                <a:solidFill>
                  <a:srgbClr val="FF0000"/>
                </a:solidFill>
                <a:latin typeface="+mn-ea"/>
              </a:rPr>
              <a:t>受力</a:t>
            </a:r>
            <a:r>
              <a:rPr lang="zh-CN" altLang="en-US" sz="2800" b="1" kern="0" dirty="0" smtClean="0">
                <a:solidFill>
                  <a:srgbClr val="000000"/>
                </a:solidFill>
                <a:latin typeface="+mn-ea"/>
              </a:rPr>
              <a:t>，确定物体的</a:t>
            </a:r>
            <a:r>
              <a:rPr lang="zh-CN" altLang="en-US" sz="2800" b="1" kern="0" dirty="0" smtClean="0">
                <a:solidFill>
                  <a:srgbClr val="FF0000"/>
                </a:solidFill>
                <a:latin typeface="+mn-ea"/>
              </a:rPr>
              <a:t>运动情况</a:t>
            </a:r>
            <a:endParaRPr lang="en-US" altLang="zh-CN" sz="2800" b="1" kern="0" dirty="0" smtClean="0">
              <a:solidFill>
                <a:srgbClr val="FF0000"/>
              </a:solidFill>
              <a:latin typeface="+mn-ea"/>
            </a:endParaRPr>
          </a:p>
          <a:p>
            <a:pPr>
              <a:lnSpc>
                <a:spcPct val="200000"/>
              </a:lnSpc>
              <a:buFont typeface="Wingdings" pitchFamily="2" charset="2"/>
              <a:buNone/>
            </a:pPr>
            <a:endParaRPr lang="en-US" altLang="zh-CN" sz="2800" b="1" kern="0" dirty="0" smtClean="0">
              <a:solidFill>
                <a:srgbClr val="000000"/>
              </a:solidFill>
              <a:latin typeface="+mn-ea"/>
            </a:endParaRPr>
          </a:p>
          <a:p>
            <a:pPr>
              <a:lnSpc>
                <a:spcPct val="200000"/>
              </a:lnSpc>
              <a:buFont typeface="Wingdings" pitchFamily="2" charset="2"/>
              <a:buNone/>
            </a:pPr>
            <a:r>
              <a:rPr lang="en-US" altLang="zh-CN" sz="2800" b="1" kern="0" dirty="0" smtClean="0">
                <a:solidFill>
                  <a:srgbClr val="000000"/>
                </a:solidFill>
                <a:latin typeface="+mn-ea"/>
              </a:rPr>
              <a:t>2</a:t>
            </a:r>
            <a:r>
              <a:rPr lang="zh-CN" altLang="en-US" sz="2800" b="1" kern="0" dirty="0" smtClean="0">
                <a:solidFill>
                  <a:srgbClr val="000000"/>
                </a:solidFill>
                <a:latin typeface="+mn-ea"/>
              </a:rPr>
              <a:t>、已知</a:t>
            </a:r>
            <a:r>
              <a:rPr lang="zh-CN" altLang="en-US" sz="2800" b="1" kern="0" dirty="0" smtClean="0">
                <a:solidFill>
                  <a:srgbClr val="FF0000"/>
                </a:solidFill>
                <a:latin typeface="+mn-ea"/>
              </a:rPr>
              <a:t>运动</a:t>
            </a:r>
            <a:r>
              <a:rPr lang="zh-CN" altLang="en-US" sz="2800" b="1" kern="0" dirty="0" smtClean="0">
                <a:solidFill>
                  <a:srgbClr val="000000"/>
                </a:solidFill>
                <a:latin typeface="+mn-ea"/>
              </a:rPr>
              <a:t>，确定物体的</a:t>
            </a:r>
            <a:r>
              <a:rPr lang="zh-CN" altLang="en-US" sz="2800" b="1" kern="0" dirty="0" smtClean="0">
                <a:solidFill>
                  <a:srgbClr val="FF0000"/>
                </a:solidFill>
                <a:latin typeface="+mn-ea"/>
              </a:rPr>
              <a:t>受力情况</a:t>
            </a:r>
          </a:p>
          <a:p>
            <a:pPr>
              <a:lnSpc>
                <a:spcPct val="200000"/>
              </a:lnSpc>
              <a:buFont typeface="Wingdings" pitchFamily="2" charset="2"/>
              <a:buNone/>
            </a:pPr>
            <a:endParaRPr lang="en-US" altLang="zh-CN" sz="2800" b="1" kern="0" dirty="0" smtClean="0">
              <a:solidFill>
                <a:srgbClr val="000000"/>
              </a:solidFill>
              <a:latin typeface="+mn-ea"/>
            </a:endParaRPr>
          </a:p>
          <a:p>
            <a:pPr>
              <a:lnSpc>
                <a:spcPct val="200000"/>
              </a:lnSpc>
              <a:buFont typeface="Wingdings" pitchFamily="2" charset="2"/>
              <a:buNone/>
            </a:pPr>
            <a:endParaRPr lang="zh-CN" altLang="en-US" sz="2800" b="1" kern="0" dirty="0" smtClean="0">
              <a:solidFill>
                <a:srgbClr val="000000"/>
              </a:solidFill>
              <a:latin typeface="+mn-ea"/>
            </a:endParaRPr>
          </a:p>
          <a:p>
            <a:pPr>
              <a:lnSpc>
                <a:spcPct val="200000"/>
              </a:lnSpc>
            </a:pPr>
            <a:endParaRPr lang="zh-CN" altLang="en-US" sz="2800" b="1" kern="0" dirty="0" smtClean="0">
              <a:solidFill>
                <a:srgbClr val="000000"/>
              </a:solidFill>
              <a:latin typeface="+mn-ea"/>
            </a:endParaRPr>
          </a:p>
        </p:txBody>
      </p:sp>
      <p:sp>
        <p:nvSpPr>
          <p:cNvPr id="5" name="TextBox 4"/>
          <p:cNvSpPr txBox="1"/>
          <p:nvPr/>
        </p:nvSpPr>
        <p:spPr>
          <a:xfrm>
            <a:off x="354049" y="908720"/>
            <a:ext cx="3528392" cy="652486"/>
          </a:xfrm>
          <a:prstGeom prst="rect">
            <a:avLst/>
          </a:prstGeom>
          <a:noFill/>
        </p:spPr>
        <p:txBody>
          <a:bodyPr wrap="square" rtlCol="0">
            <a:spAutoFit/>
          </a:bodyPr>
          <a:lstStyle/>
          <a:p>
            <a:pPr>
              <a:lnSpc>
                <a:spcPct val="130000"/>
              </a:lnSpc>
            </a:pPr>
            <a:r>
              <a:rPr lang="zh-CN" altLang="en-US" sz="2800" b="1" dirty="0" smtClean="0">
                <a:solidFill>
                  <a:srgbClr val="C00000"/>
                </a:solidFill>
                <a:latin typeface="Arial" panose="020B0604020202020204" pitchFamily="34" charset="0"/>
                <a:ea typeface="微软雅黑" panose="020B0503020204020204" pitchFamily="34" charset="-122"/>
              </a:rPr>
              <a:t>两类基本问题</a:t>
            </a:r>
          </a:p>
        </p:txBody>
      </p:sp>
      <p:pic>
        <p:nvPicPr>
          <p:cNvPr id="1853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844" t="50000" r="25920" b="39344"/>
          <a:stretch/>
        </p:blipFill>
        <p:spPr bwMode="auto">
          <a:xfrm>
            <a:off x="251520" y="2390439"/>
            <a:ext cx="8756404" cy="1110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53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127" t="23712" r="28247" b="55010"/>
          <a:stretch/>
        </p:blipFill>
        <p:spPr bwMode="auto">
          <a:xfrm>
            <a:off x="323528" y="4221088"/>
            <a:ext cx="8684396" cy="2277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128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85346"/>
                                        </p:tgtEl>
                                        <p:attrNameLst>
                                          <p:attrName>style.visibility</p:attrName>
                                        </p:attrNameLst>
                                      </p:cBhvr>
                                      <p:to>
                                        <p:strVal val="visible"/>
                                      </p:to>
                                    </p:set>
                                    <p:animEffect transition="in" filter="randombar(horizontal)">
                                      <p:cBhvr>
                                        <p:cTn id="22" dur="500"/>
                                        <p:tgtEl>
                                          <p:spTgt spid="18534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85347"/>
                                        </p:tgtEl>
                                        <p:attrNameLst>
                                          <p:attrName>style.visibility</p:attrName>
                                        </p:attrNameLst>
                                      </p:cBhvr>
                                      <p:to>
                                        <p:strVal val="visible"/>
                                      </p:to>
                                    </p:set>
                                    <p:animEffect transition="in" filter="randombar(horizontal)">
                                      <p:cBhvr>
                                        <p:cTn id="27" dur="500"/>
                                        <p:tgtEl>
                                          <p:spTgt spid="185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b="1" dirty="0" smtClean="0"/>
              <a:t>第</a:t>
            </a:r>
            <a:r>
              <a:rPr lang="en-US" altLang="zh-CN" b="1" dirty="0" smtClean="0"/>
              <a:t>6</a:t>
            </a:r>
            <a:r>
              <a:rPr lang="zh-CN" altLang="en-US" b="1" dirty="0" smtClean="0"/>
              <a:t>节 牛顿运动定律的应用（一）</a:t>
            </a:r>
            <a:endParaRPr lang="zh-CN" altLang="en-US" b="1" dirty="0"/>
          </a:p>
        </p:txBody>
      </p:sp>
      <p:sp>
        <p:nvSpPr>
          <p:cNvPr id="4" name="内容占位符 2"/>
          <p:cNvSpPr txBox="1">
            <a:spLocks/>
          </p:cNvSpPr>
          <p:nvPr/>
        </p:nvSpPr>
        <p:spPr bwMode="auto">
          <a:xfrm>
            <a:off x="179513" y="1061120"/>
            <a:ext cx="8712967" cy="373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buFontTx/>
              <a:buNone/>
              <a:defRPr/>
            </a:pPr>
            <a:r>
              <a:rPr lang="zh-CN" altLang="en-US"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习题</a:t>
            </a:r>
            <a:r>
              <a:rPr lang="zh-CN" altLang="zh-CN"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．如图所示，质量为</a:t>
            </a:r>
            <a:r>
              <a:rPr lang="en-US" altLang="zh-CN" sz="2400" b="1" i="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m=</a:t>
            </a:r>
            <a:r>
              <a:rPr lang="en-US" altLang="zh-CN"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2kg</a:t>
            </a:r>
            <a:r>
              <a:rPr lang="zh-CN" altLang="zh-CN"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的物块放在水平桌面上，物块与桌面间的动摩擦因数</a:t>
            </a:r>
            <a:r>
              <a:rPr lang="zh-CN" altLang="zh-CN" sz="2400" b="1" i="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μ</a:t>
            </a:r>
            <a:r>
              <a:rPr lang="en-US" altLang="zh-CN"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=0.5</a:t>
            </a:r>
            <a:r>
              <a:rPr lang="zh-CN" altLang="zh-CN"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i="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t=</a:t>
            </a:r>
            <a:r>
              <a:rPr lang="en-US" altLang="zh-CN"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0</a:t>
            </a:r>
            <a:r>
              <a:rPr lang="zh-CN" altLang="zh-CN"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时刻将与水平方向成</a:t>
            </a:r>
            <a:r>
              <a:rPr lang="en-US" altLang="zh-CN"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37°</a:t>
            </a:r>
            <a:r>
              <a:rPr lang="zh-CN" altLang="zh-CN"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角斜向</a:t>
            </a:r>
            <a:r>
              <a:rPr lang="zh-CN" altLang="zh-CN" sz="2400" b="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上、大小为</a:t>
            </a:r>
            <a:r>
              <a:rPr lang="en-US" altLang="zh-CN" sz="2400" b="1" i="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F=</a:t>
            </a:r>
            <a:r>
              <a:rPr lang="en-US" altLang="zh-CN" sz="2400" b="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20N</a:t>
            </a:r>
            <a:r>
              <a:rPr lang="zh-CN" altLang="zh-CN" sz="2400" b="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的拉力</a:t>
            </a:r>
            <a:r>
              <a:rPr lang="en-US" altLang="zh-CN" sz="2400" b="1" i="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F</a:t>
            </a:r>
            <a:r>
              <a:rPr lang="zh-CN" altLang="zh-CN" sz="2400" b="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作用与该物块，使其从静止开始向右运动</a:t>
            </a:r>
            <a:r>
              <a:rPr lang="zh-CN" altLang="zh-CN"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。已知</a:t>
            </a:r>
            <a:r>
              <a:rPr lang="en-US"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sin37</a:t>
            </a:r>
            <a:r>
              <a:rPr lang="en-US" altLang="zh-CN" sz="2400" b="1" kern="0" spc="-40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zh-CN"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0.60</a:t>
            </a:r>
            <a:r>
              <a:rPr lang="zh-CN"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cos37</a:t>
            </a:r>
            <a:r>
              <a:rPr lang="en-US" altLang="zh-CN" sz="2400" b="1" kern="0" spc="-40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zh-CN"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0.80</a:t>
            </a:r>
            <a:r>
              <a:rPr lang="zh-CN"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i="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g</a:t>
            </a:r>
            <a:r>
              <a:rPr lang="zh-CN"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取</a:t>
            </a:r>
            <a:r>
              <a:rPr lang="en-US"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10m/s</a:t>
            </a:r>
            <a:r>
              <a:rPr lang="en-US" altLang="zh-CN" sz="2400" b="1" kern="0" spc="-20" baseline="3000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2</a:t>
            </a:r>
            <a:r>
              <a:rPr lang="zh-CN"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。求：</a:t>
            </a:r>
            <a:endParaRPr lang="en-US" altLang="zh-CN" sz="2400" b="1" kern="0" spc="-2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endParaRPr>
          </a:p>
          <a:p>
            <a:pPr marL="0" indent="0">
              <a:buFontTx/>
              <a:buNone/>
              <a:defRPr/>
            </a:pPr>
            <a:r>
              <a:rPr lang="zh-CN" altLang="zh-CN" sz="2400" b="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⑴物块开始运动时的加速度</a:t>
            </a:r>
            <a:r>
              <a:rPr lang="en-US" altLang="zh-CN" sz="2400" b="1" i="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a:t>
            </a:r>
            <a:r>
              <a:rPr lang="zh-CN" altLang="zh-CN" sz="2400" b="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endParaRPr lang="en-US" altLang="zh-CN" sz="2400" b="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endParaRPr>
          </a:p>
          <a:p>
            <a:pPr marL="0" indent="0">
              <a:buFontTx/>
              <a:buNone/>
              <a:defRPr/>
            </a:pPr>
            <a:r>
              <a:rPr lang="zh-CN" altLang="zh-CN" sz="2400" b="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⑵若在</a:t>
            </a:r>
            <a:r>
              <a:rPr lang="en-US" altLang="zh-CN" sz="2400" b="1" i="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t=</a:t>
            </a:r>
            <a:r>
              <a:rPr lang="en-US" altLang="zh-CN" sz="2400" b="1" kern="0" spc="1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2s</a:t>
            </a:r>
            <a:r>
              <a:rPr lang="zh-CN" altLang="zh-CN" sz="2400" b="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时刻撤去拉力</a:t>
            </a:r>
            <a:r>
              <a:rPr lang="en-US" altLang="zh-CN" sz="2400" b="1" i="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F</a:t>
            </a:r>
            <a:r>
              <a:rPr lang="zh-CN" altLang="zh-CN" sz="2400" b="1" kern="0"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，之后物块在桌面上还能滑行多远？ </a:t>
            </a:r>
            <a:endParaRPr lang="zh-CN" altLang="en-US" sz="2400" b="1" kern="0"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1873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5816" y="3717032"/>
            <a:ext cx="2859087"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45585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1196752"/>
            <a:ext cx="8136904" cy="2677656"/>
          </a:xfrm>
          <a:prstGeom prst="rect">
            <a:avLst/>
          </a:prstGeom>
        </p:spPr>
        <p:txBody>
          <a:bodyPr wrap="square">
            <a:spAutoFit/>
          </a:bodyPr>
          <a:lstStyle/>
          <a:p>
            <a:r>
              <a:rPr lang="zh-CN" altLang="en-US" sz="2400" b="1" dirty="0" smtClean="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习题：如</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图所示，在倾角</a:t>
            </a:r>
            <a:r>
              <a:rPr lang="en-US" altLang="zh-CN" sz="2400" b="1" i="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θ</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37°</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的足够长的固定的斜面底端有一质量</a:t>
            </a:r>
            <a:r>
              <a:rPr lang="en-US" altLang="zh-CN" sz="2400" b="1" i="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m</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1.0kg</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的物体。物体与斜面间动摩擦因数</a:t>
            </a:r>
            <a:r>
              <a:rPr lang="en-US" altLang="zh-CN" sz="2400" b="1" i="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μ</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0.25</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，现用轻细绳将物体由静止沿斜面向上拉动。拉力</a:t>
            </a:r>
            <a:r>
              <a:rPr lang="en-US" altLang="zh-CN" sz="2400" b="1" i="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F</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10N</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，方向平行斜面向上。经时间</a:t>
            </a:r>
            <a:r>
              <a:rPr lang="en-US" altLang="zh-CN" sz="2400" b="1" i="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t</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4s</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绳子突然断了，求：（</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sin37°</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0.60</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cos37°</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0.80</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g</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10m/s</a:t>
            </a:r>
            <a:r>
              <a:rPr lang="en-US" altLang="zh-CN" sz="2400" b="1" baseline="30000"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2</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 </a:t>
            </a:r>
            <a:b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b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1</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）绳断时物体的速度大小。</a:t>
            </a:r>
            <a:b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b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2</a:t>
            </a:r>
            <a:r>
              <a:rPr lang="zh-CN" altLang="en-US" sz="2400"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rPr>
              <a:t>）从绳子断了开始到物体再返回到斜面底端的运动时间。</a:t>
            </a:r>
          </a:p>
        </p:txBody>
      </p:sp>
      <p:pic>
        <p:nvPicPr>
          <p:cNvPr id="1863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4149080"/>
            <a:ext cx="3225200"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a:spLocks noGrp="1"/>
          </p:cNvSpPr>
          <p:nvPr>
            <p:ph type="title"/>
          </p:nvPr>
        </p:nvSpPr>
        <p:spPr/>
        <p:txBody>
          <a:bodyPr/>
          <a:lstStyle/>
          <a:p>
            <a:r>
              <a:rPr lang="zh-CN" altLang="en-US" b="1" dirty="0" smtClean="0"/>
              <a:t>第</a:t>
            </a:r>
            <a:r>
              <a:rPr lang="en-US" altLang="zh-CN" b="1" dirty="0" smtClean="0"/>
              <a:t>6</a:t>
            </a:r>
            <a:r>
              <a:rPr lang="zh-CN" altLang="en-US" b="1" dirty="0" smtClean="0"/>
              <a:t>节 牛顿运动定律的应用（一）</a:t>
            </a:r>
            <a:endParaRPr lang="zh-CN" altLang="en-US" b="1" dirty="0"/>
          </a:p>
        </p:txBody>
      </p:sp>
    </p:spTree>
    <p:extLst>
      <p:ext uri="{BB962C8B-B14F-4D97-AF65-F5344CB8AC3E}">
        <p14:creationId xmlns:p14="http://schemas.microsoft.com/office/powerpoint/2010/main" val="17267331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 name="Rectangle 118"/>
          <p:cNvSpPr>
            <a:spLocks noChangeArrowheads="1"/>
          </p:cNvSpPr>
          <p:nvPr/>
        </p:nvSpPr>
        <p:spPr bwMode="auto">
          <a:xfrm>
            <a:off x="179512" y="980728"/>
            <a:ext cx="8751763"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eaLnBrk="0" hangingPunct="0"/>
            <a:r>
              <a:rPr lang="en-US" altLang="zh-CN" sz="2000" b="1" dirty="0" smtClean="0">
                <a:solidFill>
                  <a:srgbClr val="000000"/>
                </a:solidFill>
                <a:latin typeface="Times New Roman" pitchFamily="18" charset="0"/>
                <a:cs typeface="Times New Roman" pitchFamily="18" charset="0"/>
              </a:rPr>
              <a:t>(</a:t>
            </a:r>
            <a:r>
              <a:rPr lang="en-US" altLang="zh-CN" sz="2000" b="1" dirty="0">
                <a:solidFill>
                  <a:srgbClr val="000000"/>
                </a:solidFill>
                <a:latin typeface="Times New Roman" pitchFamily="18" charset="0"/>
                <a:cs typeface="Times New Roman" pitchFamily="18" charset="0"/>
              </a:rPr>
              <a:t>16</a:t>
            </a:r>
            <a:r>
              <a:rPr lang="zh-CN" altLang="en-US" sz="2000" b="1" dirty="0">
                <a:solidFill>
                  <a:srgbClr val="000000"/>
                </a:solidFill>
                <a:latin typeface="Times New Roman" pitchFamily="18" charset="0"/>
                <a:cs typeface="Times New Roman" pitchFamily="18" charset="0"/>
              </a:rPr>
              <a:t>夏</a:t>
            </a:r>
            <a:r>
              <a:rPr lang="en-US" altLang="zh-CN" sz="2000" b="1" dirty="0" smtClean="0">
                <a:solidFill>
                  <a:srgbClr val="000000"/>
                </a:solidFill>
                <a:latin typeface="Times New Roman" pitchFamily="18" charset="0"/>
                <a:cs typeface="Times New Roman" pitchFamily="18" charset="0"/>
              </a:rPr>
              <a:t>)8</a:t>
            </a:r>
            <a:r>
              <a:rPr lang="zh-CN" altLang="en-US" sz="2000" b="1" dirty="0" smtClean="0">
                <a:solidFill>
                  <a:srgbClr val="000000"/>
                </a:solidFill>
                <a:latin typeface="Times New Roman" pitchFamily="18" charset="0"/>
                <a:cs typeface="Times New Roman" pitchFamily="18" charset="0"/>
              </a:rPr>
              <a:t>．（</a:t>
            </a:r>
            <a:r>
              <a:rPr lang="en-US" altLang="zh-CN" sz="2000" b="1" dirty="0" smtClean="0">
                <a:solidFill>
                  <a:srgbClr val="000000"/>
                </a:solidFill>
                <a:latin typeface="Times New Roman" pitchFamily="18" charset="0"/>
                <a:cs typeface="Times New Roman" pitchFamily="18" charset="0"/>
              </a:rPr>
              <a:t>8</a:t>
            </a:r>
            <a:r>
              <a:rPr lang="zh-CN" altLang="en-US" sz="2000" b="1" dirty="0" smtClean="0">
                <a:solidFill>
                  <a:srgbClr val="000000"/>
                </a:solidFill>
                <a:latin typeface="Times New Roman" pitchFamily="18" charset="0"/>
                <a:cs typeface="Times New Roman" pitchFamily="18" charset="0"/>
              </a:rPr>
              <a:t>分）如图</a:t>
            </a:r>
            <a:r>
              <a:rPr lang="en-US" altLang="zh-CN" sz="2000" b="1" dirty="0" smtClean="0">
                <a:solidFill>
                  <a:srgbClr val="000000"/>
                </a:solidFill>
                <a:latin typeface="Times New Roman" pitchFamily="18" charset="0"/>
                <a:cs typeface="Times New Roman" pitchFamily="18" charset="0"/>
              </a:rPr>
              <a:t>1</a:t>
            </a:r>
            <a:r>
              <a:rPr lang="zh-CN" altLang="en-US" sz="2000" b="1" dirty="0" smtClean="0">
                <a:solidFill>
                  <a:srgbClr val="000000"/>
                </a:solidFill>
                <a:latin typeface="Times New Roman" pitchFamily="18" charset="0"/>
                <a:cs typeface="Times New Roman" pitchFamily="18" charset="0"/>
              </a:rPr>
              <a:t>所示，一轻质弹簧下端固定在水平地面上，上端连接物块</a:t>
            </a:r>
            <a:r>
              <a:rPr lang="en-US" altLang="zh-CN" sz="2000" b="1" i="1" dirty="0" smtClean="0">
                <a:solidFill>
                  <a:srgbClr val="000000"/>
                </a:solidFill>
                <a:latin typeface="Times New Roman" pitchFamily="18" charset="0"/>
                <a:cs typeface="Times New Roman" pitchFamily="18" charset="0"/>
              </a:rPr>
              <a:t>A</a:t>
            </a:r>
            <a:r>
              <a:rPr lang="zh-CN" altLang="en-US" sz="2000" b="1" dirty="0" smtClean="0">
                <a:solidFill>
                  <a:srgbClr val="000000"/>
                </a:solidFill>
                <a:latin typeface="Times New Roman" pitchFamily="18" charset="0"/>
                <a:cs typeface="Times New Roman" pitchFamily="18" charset="0"/>
              </a:rPr>
              <a:t>，物块</a:t>
            </a:r>
            <a:r>
              <a:rPr lang="en-US" altLang="zh-CN" sz="2000" b="1" i="1" dirty="0" smtClean="0">
                <a:solidFill>
                  <a:srgbClr val="000000"/>
                </a:solidFill>
                <a:latin typeface="Times New Roman" pitchFamily="18" charset="0"/>
                <a:cs typeface="Times New Roman" pitchFamily="18" charset="0"/>
              </a:rPr>
              <a:t>A</a:t>
            </a:r>
            <a:r>
              <a:rPr lang="zh-CN" altLang="en-US" sz="2000" b="1" dirty="0" smtClean="0">
                <a:solidFill>
                  <a:srgbClr val="000000"/>
                </a:solidFill>
                <a:latin typeface="Times New Roman" pitchFamily="18" charset="0"/>
                <a:cs typeface="Times New Roman" pitchFamily="18" charset="0"/>
              </a:rPr>
              <a:t>处于静止状态，此时弹簧的压缩量</a:t>
            </a:r>
            <a:r>
              <a:rPr lang="en-US" altLang="zh-CN" sz="2000" b="1" i="1" dirty="0" smtClean="0">
                <a:solidFill>
                  <a:srgbClr val="000000"/>
                </a:solidFill>
                <a:latin typeface="Times New Roman" pitchFamily="18" charset="0"/>
                <a:cs typeface="Times New Roman" pitchFamily="18" charset="0"/>
              </a:rPr>
              <a:t>x </a:t>
            </a:r>
            <a:r>
              <a:rPr lang="en-US" altLang="zh-CN" sz="2000" b="1" dirty="0" smtClean="0">
                <a:solidFill>
                  <a:srgbClr val="000000"/>
                </a:solidFill>
                <a:latin typeface="Times New Roman" pitchFamily="18" charset="0"/>
                <a:cs typeface="Times New Roman" pitchFamily="18" charset="0"/>
              </a:rPr>
              <a:t>= 0.05 m</a:t>
            </a:r>
            <a:r>
              <a:rPr lang="zh-CN" altLang="en-US" sz="2000" b="1" dirty="0" smtClean="0">
                <a:solidFill>
                  <a:srgbClr val="000000"/>
                </a:solidFill>
                <a:latin typeface="Times New Roman" pitchFamily="18" charset="0"/>
                <a:cs typeface="Times New Roman" pitchFamily="18" charset="0"/>
              </a:rPr>
              <a:t>，弹性势能</a:t>
            </a:r>
            <a:r>
              <a:rPr lang="en-US" altLang="zh-CN" sz="2000" b="1" i="1" dirty="0" smtClean="0">
                <a:solidFill>
                  <a:srgbClr val="000000"/>
                </a:solidFill>
                <a:latin typeface="Times New Roman" pitchFamily="18" charset="0"/>
                <a:cs typeface="Times New Roman" pitchFamily="18" charset="0"/>
              </a:rPr>
              <a:t>E</a:t>
            </a:r>
            <a:r>
              <a:rPr lang="en-US" altLang="zh-CN" sz="2000" b="1" baseline="-30000" dirty="0" smtClean="0">
                <a:solidFill>
                  <a:srgbClr val="000000"/>
                </a:solidFill>
                <a:latin typeface="Times New Roman" pitchFamily="18" charset="0"/>
                <a:cs typeface="Times New Roman" pitchFamily="18" charset="0"/>
              </a:rPr>
              <a:t>P</a:t>
            </a:r>
            <a:r>
              <a:rPr lang="en-US" altLang="zh-CN" sz="2000" b="1" dirty="0" smtClean="0">
                <a:solidFill>
                  <a:srgbClr val="000000"/>
                </a:solidFill>
                <a:latin typeface="Times New Roman" pitchFamily="18" charset="0"/>
                <a:cs typeface="Times New Roman" pitchFamily="18" charset="0"/>
              </a:rPr>
              <a:t> = 0.25 J</a:t>
            </a:r>
            <a:r>
              <a:rPr lang="zh-CN" altLang="en-US" sz="2000" b="1" dirty="0" smtClean="0">
                <a:solidFill>
                  <a:srgbClr val="000000"/>
                </a:solidFill>
                <a:latin typeface="Times New Roman" pitchFamily="18" charset="0"/>
                <a:cs typeface="Times New Roman" pitchFamily="18" charset="0"/>
              </a:rPr>
              <a:t>．在物块</a:t>
            </a:r>
            <a:r>
              <a:rPr lang="en-US" altLang="zh-CN" sz="2000" b="1" i="1" dirty="0" smtClean="0">
                <a:solidFill>
                  <a:srgbClr val="000000"/>
                </a:solidFill>
                <a:latin typeface="Times New Roman" pitchFamily="18" charset="0"/>
                <a:cs typeface="Times New Roman" pitchFamily="18" charset="0"/>
              </a:rPr>
              <a:t>A</a:t>
            </a:r>
            <a:r>
              <a:rPr lang="zh-CN" altLang="en-US" sz="2000" b="1" dirty="0" smtClean="0">
                <a:solidFill>
                  <a:srgbClr val="000000"/>
                </a:solidFill>
                <a:latin typeface="Times New Roman" pitchFamily="18" charset="0"/>
                <a:cs typeface="Times New Roman" pitchFamily="18" charset="0"/>
              </a:rPr>
              <a:t>正上方到物块</a:t>
            </a:r>
            <a:r>
              <a:rPr lang="en-US" altLang="zh-CN" sz="2000" b="1" i="1" dirty="0" smtClean="0">
                <a:solidFill>
                  <a:srgbClr val="000000"/>
                </a:solidFill>
                <a:latin typeface="Times New Roman" pitchFamily="18" charset="0"/>
                <a:cs typeface="Times New Roman" pitchFamily="18" charset="0"/>
              </a:rPr>
              <a:t>A</a:t>
            </a:r>
            <a:r>
              <a:rPr lang="zh-CN" altLang="en-US" sz="2000" b="1" dirty="0" smtClean="0">
                <a:solidFill>
                  <a:srgbClr val="000000"/>
                </a:solidFill>
                <a:latin typeface="Times New Roman" pitchFamily="18" charset="0"/>
                <a:cs typeface="Times New Roman" pitchFamily="18" charset="0"/>
              </a:rPr>
              <a:t>的距离</a:t>
            </a:r>
            <a:r>
              <a:rPr lang="en-US" altLang="zh-CN" sz="2000" b="1" i="1" dirty="0" smtClean="0">
                <a:solidFill>
                  <a:srgbClr val="000000"/>
                </a:solidFill>
                <a:latin typeface="Times New Roman" pitchFamily="18" charset="0"/>
                <a:cs typeface="Times New Roman" pitchFamily="18" charset="0"/>
              </a:rPr>
              <a:t>H</a:t>
            </a:r>
            <a:r>
              <a:rPr lang="en-US" altLang="zh-CN" sz="2000" b="1" dirty="0" smtClean="0">
                <a:solidFill>
                  <a:srgbClr val="000000"/>
                </a:solidFill>
                <a:latin typeface="Times New Roman" pitchFamily="18" charset="0"/>
                <a:cs typeface="Times New Roman" pitchFamily="18" charset="0"/>
              </a:rPr>
              <a:t> = 0.20 m</a:t>
            </a:r>
            <a:r>
              <a:rPr lang="zh-CN" altLang="en-US" sz="2000" b="1" dirty="0" smtClean="0">
                <a:solidFill>
                  <a:srgbClr val="000000"/>
                </a:solidFill>
                <a:latin typeface="Times New Roman" pitchFamily="18" charset="0"/>
                <a:cs typeface="Times New Roman" pitchFamily="18" charset="0"/>
              </a:rPr>
              <a:t>处，将物块</a:t>
            </a:r>
            <a:r>
              <a:rPr lang="en-US" altLang="zh-CN" sz="2000" b="1" i="1" dirty="0" smtClean="0">
                <a:solidFill>
                  <a:srgbClr val="000000"/>
                </a:solidFill>
                <a:latin typeface="Times New Roman" pitchFamily="18" charset="0"/>
                <a:cs typeface="Times New Roman" pitchFamily="18" charset="0"/>
              </a:rPr>
              <a:t>B</a:t>
            </a:r>
            <a:r>
              <a:rPr lang="zh-CN" altLang="en-US" sz="2000" b="1" dirty="0" smtClean="0">
                <a:solidFill>
                  <a:srgbClr val="000000"/>
                </a:solidFill>
                <a:latin typeface="Times New Roman" pitchFamily="18" charset="0"/>
                <a:cs typeface="Times New Roman" pitchFamily="18" charset="0"/>
              </a:rPr>
              <a:t>由静止释放，经过一段时间后与物块</a:t>
            </a:r>
            <a:r>
              <a:rPr lang="en-US" altLang="zh-CN" sz="2000" b="1" i="1" dirty="0" smtClean="0">
                <a:solidFill>
                  <a:srgbClr val="000000"/>
                </a:solidFill>
                <a:latin typeface="Times New Roman" pitchFamily="18" charset="0"/>
                <a:cs typeface="Times New Roman" pitchFamily="18" charset="0"/>
              </a:rPr>
              <a:t>A</a:t>
            </a:r>
            <a:r>
              <a:rPr lang="zh-CN" altLang="en-US" sz="2000" b="1" dirty="0" smtClean="0">
                <a:solidFill>
                  <a:srgbClr val="000000"/>
                </a:solidFill>
                <a:latin typeface="Times New Roman" pitchFamily="18" charset="0"/>
                <a:cs typeface="Times New Roman" pitchFamily="18" charset="0"/>
              </a:rPr>
              <a:t>碰撞，两物块碰撞的时间极短，碰后粘在一起向下运动，两物块碰后瞬间的速度是碰前瞬间物块</a:t>
            </a:r>
            <a:r>
              <a:rPr lang="en-US" altLang="zh-CN" sz="2000" b="1" i="1" dirty="0" smtClean="0">
                <a:solidFill>
                  <a:srgbClr val="000000"/>
                </a:solidFill>
                <a:latin typeface="Times New Roman" pitchFamily="18" charset="0"/>
                <a:cs typeface="Times New Roman" pitchFamily="18" charset="0"/>
              </a:rPr>
              <a:t>B</a:t>
            </a:r>
            <a:r>
              <a:rPr lang="zh-CN" altLang="en-US" sz="2000" b="1" dirty="0" smtClean="0">
                <a:solidFill>
                  <a:srgbClr val="000000"/>
                </a:solidFill>
                <a:latin typeface="Times New Roman" pitchFamily="18" charset="0"/>
                <a:cs typeface="Times New Roman" pitchFamily="18" charset="0"/>
              </a:rPr>
              <a:t>速度的一半．已知物块</a:t>
            </a:r>
            <a:r>
              <a:rPr lang="en-US" altLang="zh-CN" sz="2000" b="1" i="1" dirty="0" smtClean="0">
                <a:solidFill>
                  <a:srgbClr val="000000"/>
                </a:solidFill>
                <a:latin typeface="Times New Roman" pitchFamily="18" charset="0"/>
                <a:cs typeface="Times New Roman" pitchFamily="18" charset="0"/>
              </a:rPr>
              <a:t>A</a:t>
            </a:r>
            <a:r>
              <a:rPr lang="zh-CN" altLang="en-US" sz="2000" b="1" dirty="0" smtClean="0">
                <a:solidFill>
                  <a:srgbClr val="000000"/>
                </a:solidFill>
                <a:latin typeface="Times New Roman" pitchFamily="18" charset="0"/>
                <a:cs typeface="Times New Roman" pitchFamily="18" charset="0"/>
              </a:rPr>
              <a:t>和</a:t>
            </a:r>
            <a:r>
              <a:rPr lang="en-US" altLang="zh-CN" sz="2000" b="1" i="1" dirty="0" smtClean="0">
                <a:solidFill>
                  <a:srgbClr val="000000"/>
                </a:solidFill>
                <a:latin typeface="Times New Roman" pitchFamily="18" charset="0"/>
                <a:cs typeface="Times New Roman" pitchFamily="18" charset="0"/>
              </a:rPr>
              <a:t>B</a:t>
            </a:r>
            <a:r>
              <a:rPr lang="zh-CN" altLang="en-US" sz="2000" b="1" dirty="0" smtClean="0">
                <a:solidFill>
                  <a:srgbClr val="000000"/>
                </a:solidFill>
                <a:latin typeface="Times New Roman" pitchFamily="18" charset="0"/>
                <a:cs typeface="Times New Roman" pitchFamily="18" charset="0"/>
              </a:rPr>
              <a:t>的质量均为</a:t>
            </a:r>
            <a:r>
              <a:rPr lang="en-US" altLang="zh-CN" sz="2000" b="1" i="1" dirty="0" smtClean="0">
                <a:solidFill>
                  <a:srgbClr val="000000"/>
                </a:solidFill>
                <a:latin typeface="Times New Roman" pitchFamily="18" charset="0"/>
                <a:cs typeface="Times New Roman" pitchFamily="18" charset="0"/>
              </a:rPr>
              <a:t>m</a:t>
            </a:r>
            <a:r>
              <a:rPr lang="en-US" altLang="zh-CN" sz="2000" b="1" dirty="0" smtClean="0">
                <a:solidFill>
                  <a:srgbClr val="000000"/>
                </a:solidFill>
                <a:latin typeface="Times New Roman" pitchFamily="18" charset="0"/>
                <a:cs typeface="Times New Roman" pitchFamily="18" charset="0"/>
              </a:rPr>
              <a:t> = 1.0 kg</a:t>
            </a:r>
            <a:r>
              <a:rPr lang="zh-CN" altLang="en-US" sz="2000" b="1" dirty="0" smtClean="0">
                <a:solidFill>
                  <a:srgbClr val="000000"/>
                </a:solidFill>
                <a:latin typeface="Times New Roman" pitchFamily="18" charset="0"/>
                <a:cs typeface="Times New Roman" pitchFamily="18" charset="0"/>
              </a:rPr>
              <a:t>．不计空气阻力，弹簧始终在弹性限度内．取重力加速度</a:t>
            </a:r>
            <a:r>
              <a:rPr lang="en-US" altLang="zh-CN" sz="2000" b="1" i="1" dirty="0" smtClean="0">
                <a:solidFill>
                  <a:srgbClr val="000000"/>
                </a:solidFill>
                <a:latin typeface="Times New Roman" pitchFamily="18" charset="0"/>
                <a:cs typeface="Times New Roman" pitchFamily="18" charset="0"/>
              </a:rPr>
              <a:t>g </a:t>
            </a:r>
            <a:r>
              <a:rPr lang="en-US" altLang="zh-CN" sz="2000" b="1" dirty="0" smtClean="0">
                <a:solidFill>
                  <a:srgbClr val="000000"/>
                </a:solidFill>
                <a:latin typeface="Times New Roman" pitchFamily="18" charset="0"/>
                <a:cs typeface="Times New Roman" pitchFamily="18" charset="0"/>
              </a:rPr>
              <a:t>= 10 m/s</a:t>
            </a:r>
            <a:r>
              <a:rPr lang="en-US" altLang="zh-CN" sz="2000" b="1" baseline="30000" dirty="0" smtClean="0">
                <a:solidFill>
                  <a:srgbClr val="000000"/>
                </a:solidFill>
                <a:latin typeface="Times New Roman" pitchFamily="18" charset="0"/>
                <a:cs typeface="Times New Roman" pitchFamily="18" charset="0"/>
              </a:rPr>
              <a:t>2</a:t>
            </a:r>
            <a:r>
              <a:rPr lang="zh-CN" altLang="en-US" sz="2000" b="1" dirty="0" smtClean="0">
                <a:solidFill>
                  <a:srgbClr val="000000"/>
                </a:solidFill>
                <a:latin typeface="Times New Roman" pitchFamily="18" charset="0"/>
                <a:cs typeface="Times New Roman" pitchFamily="18" charset="0"/>
              </a:rPr>
              <a:t>．</a:t>
            </a:r>
            <a:endParaRPr lang="zh-CN" altLang="en-US" sz="2000" b="1" dirty="0" smtClean="0">
              <a:solidFill>
                <a:srgbClr val="000000"/>
              </a:solidFill>
            </a:endParaRPr>
          </a:p>
          <a:p>
            <a:pPr eaLnBrk="0" hangingPunct="0"/>
            <a:r>
              <a:rPr lang="zh-CN" altLang="en-US" sz="2000" b="1" dirty="0" smtClean="0">
                <a:solidFill>
                  <a:srgbClr val="000000"/>
                </a:solidFill>
                <a:latin typeface="Times New Roman" pitchFamily="18" charset="0"/>
                <a:cs typeface="Times New Roman" pitchFamily="18" charset="0"/>
              </a:rPr>
              <a:t>   （</a:t>
            </a:r>
            <a:r>
              <a:rPr lang="en-US" altLang="zh-CN" sz="2000" b="1" dirty="0" smtClean="0">
                <a:solidFill>
                  <a:srgbClr val="000000"/>
                </a:solidFill>
                <a:latin typeface="Times New Roman" pitchFamily="18" charset="0"/>
                <a:cs typeface="Times New Roman" pitchFamily="18" charset="0"/>
              </a:rPr>
              <a:t>1</a:t>
            </a:r>
            <a:r>
              <a:rPr lang="zh-CN" altLang="en-US" sz="2000" b="1" dirty="0" smtClean="0">
                <a:solidFill>
                  <a:srgbClr val="000000"/>
                </a:solidFill>
                <a:latin typeface="Times New Roman" pitchFamily="18" charset="0"/>
                <a:cs typeface="Times New Roman" pitchFamily="18" charset="0"/>
              </a:rPr>
              <a:t>）求碰前瞬间物块</a:t>
            </a:r>
            <a:r>
              <a:rPr lang="en-US" altLang="zh-CN" sz="2000" b="1" i="1" dirty="0" smtClean="0">
                <a:solidFill>
                  <a:srgbClr val="000000"/>
                </a:solidFill>
                <a:latin typeface="Times New Roman" pitchFamily="18" charset="0"/>
                <a:cs typeface="Times New Roman" pitchFamily="18" charset="0"/>
              </a:rPr>
              <a:t>B</a:t>
            </a:r>
            <a:r>
              <a:rPr lang="zh-CN" altLang="en-US" sz="2000" b="1" dirty="0" smtClean="0">
                <a:solidFill>
                  <a:srgbClr val="000000"/>
                </a:solidFill>
                <a:latin typeface="Times New Roman" pitchFamily="18" charset="0"/>
                <a:cs typeface="Times New Roman" pitchFamily="18" charset="0"/>
              </a:rPr>
              <a:t>的速度大小</a:t>
            </a:r>
            <a:r>
              <a:rPr lang="en-US" altLang="zh-CN" sz="2000" b="1" i="1" dirty="0" smtClean="0">
                <a:solidFill>
                  <a:srgbClr val="000000"/>
                </a:solidFill>
                <a:latin typeface="Book Antiqua" pitchFamily="18" charset="0"/>
                <a:cs typeface="Times New Roman" pitchFamily="18" charset="0"/>
              </a:rPr>
              <a:t>v</a:t>
            </a:r>
            <a:r>
              <a:rPr lang="en-US" altLang="zh-CN" sz="2000" b="1" baseline="-30000" dirty="0" smtClean="0">
                <a:solidFill>
                  <a:srgbClr val="000000"/>
                </a:solidFill>
                <a:latin typeface="Book Antiqua" pitchFamily="18" charset="0"/>
                <a:cs typeface="Times New Roman" pitchFamily="18" charset="0"/>
              </a:rPr>
              <a:t>1</a:t>
            </a:r>
            <a:r>
              <a:rPr lang="zh-CN" altLang="en-US" sz="2000" b="1" dirty="0" smtClean="0">
                <a:solidFill>
                  <a:srgbClr val="000000"/>
                </a:solidFill>
                <a:latin typeface="Times New Roman" pitchFamily="18" charset="0"/>
                <a:cs typeface="Times New Roman" pitchFamily="18" charset="0"/>
              </a:rPr>
              <a:t>；</a:t>
            </a:r>
            <a:endParaRPr lang="zh-CN" altLang="en-US" sz="2000" b="1" dirty="0" smtClean="0">
              <a:solidFill>
                <a:srgbClr val="000000"/>
              </a:solidFill>
            </a:endParaRPr>
          </a:p>
          <a:p>
            <a:pPr eaLnBrk="0" hangingPunct="0"/>
            <a:r>
              <a:rPr lang="zh-CN" altLang="en-US" sz="2000" b="1" dirty="0" smtClean="0">
                <a:solidFill>
                  <a:srgbClr val="000000"/>
                </a:solidFill>
                <a:latin typeface="Times New Roman" pitchFamily="18" charset="0"/>
                <a:cs typeface="Times New Roman" pitchFamily="18" charset="0"/>
              </a:rPr>
              <a:t>   （</a:t>
            </a:r>
            <a:r>
              <a:rPr lang="en-US" altLang="zh-CN" sz="2000" b="1" dirty="0" smtClean="0">
                <a:solidFill>
                  <a:srgbClr val="000000"/>
                </a:solidFill>
                <a:latin typeface="Times New Roman" pitchFamily="18" charset="0"/>
                <a:cs typeface="Times New Roman" pitchFamily="18" charset="0"/>
              </a:rPr>
              <a:t>2</a:t>
            </a:r>
            <a:r>
              <a:rPr lang="zh-CN" altLang="en-US" sz="2000" b="1" dirty="0" smtClean="0">
                <a:solidFill>
                  <a:srgbClr val="000000"/>
                </a:solidFill>
                <a:latin typeface="Times New Roman" pitchFamily="18" charset="0"/>
                <a:cs typeface="Times New Roman" pitchFamily="18" charset="0"/>
              </a:rPr>
              <a:t>）求当弹簧第一次恢复原长时两物</a:t>
            </a:r>
            <a:endParaRPr lang="en-US" altLang="zh-CN" sz="2000" b="1" dirty="0" smtClean="0">
              <a:solidFill>
                <a:srgbClr val="000000"/>
              </a:solidFill>
              <a:latin typeface="Times New Roman" pitchFamily="18" charset="0"/>
              <a:cs typeface="Times New Roman" pitchFamily="18" charset="0"/>
            </a:endParaRPr>
          </a:p>
          <a:p>
            <a:pPr eaLnBrk="0" hangingPunct="0"/>
            <a:r>
              <a:rPr lang="zh-CN" altLang="en-US" sz="2000" b="1" dirty="0" smtClean="0">
                <a:solidFill>
                  <a:srgbClr val="000000"/>
                </a:solidFill>
                <a:latin typeface="Times New Roman" pitchFamily="18" charset="0"/>
                <a:cs typeface="Times New Roman" pitchFamily="18" charset="0"/>
              </a:rPr>
              <a:t>块的速度大小</a:t>
            </a:r>
            <a:r>
              <a:rPr lang="en-US" altLang="zh-CN" sz="2000" b="1" i="1" dirty="0" smtClean="0">
                <a:solidFill>
                  <a:srgbClr val="000000"/>
                </a:solidFill>
                <a:latin typeface="Book Antiqua" pitchFamily="18" charset="0"/>
                <a:cs typeface="Times New Roman" pitchFamily="18" charset="0"/>
              </a:rPr>
              <a:t>v</a:t>
            </a:r>
            <a:r>
              <a:rPr lang="en-US" altLang="zh-CN" sz="2000" b="1" baseline="-30000" dirty="0" smtClean="0">
                <a:solidFill>
                  <a:srgbClr val="000000"/>
                </a:solidFill>
                <a:latin typeface="Book Antiqua" pitchFamily="18" charset="0"/>
                <a:cs typeface="Times New Roman" pitchFamily="18" charset="0"/>
              </a:rPr>
              <a:t>2</a:t>
            </a:r>
            <a:r>
              <a:rPr lang="zh-CN" altLang="en-US" sz="2000" b="1" dirty="0" smtClean="0">
                <a:solidFill>
                  <a:srgbClr val="000000"/>
                </a:solidFill>
                <a:latin typeface="Times New Roman" pitchFamily="18" charset="0"/>
                <a:cs typeface="Times New Roman" pitchFamily="18" charset="0"/>
              </a:rPr>
              <a:t>；</a:t>
            </a:r>
            <a:endParaRPr lang="zh-CN" altLang="en-US" sz="2000" b="1" dirty="0" smtClean="0">
              <a:solidFill>
                <a:srgbClr val="000000"/>
              </a:solidFill>
            </a:endParaRPr>
          </a:p>
          <a:p>
            <a:pPr eaLnBrk="0" hangingPunct="0"/>
            <a:r>
              <a:rPr lang="zh-CN" altLang="en-US" sz="2000" b="1" dirty="0" smtClean="0">
                <a:solidFill>
                  <a:srgbClr val="000000"/>
                </a:solidFill>
                <a:latin typeface="Times New Roman" pitchFamily="18" charset="0"/>
                <a:cs typeface="Times New Roman" pitchFamily="18" charset="0"/>
              </a:rPr>
              <a:t>   （</a:t>
            </a:r>
            <a:r>
              <a:rPr lang="en-US" altLang="zh-CN" sz="2000" b="1" dirty="0" smtClean="0">
                <a:solidFill>
                  <a:srgbClr val="000000"/>
                </a:solidFill>
                <a:latin typeface="Times New Roman" pitchFamily="18" charset="0"/>
                <a:cs typeface="Times New Roman" pitchFamily="18" charset="0"/>
              </a:rPr>
              <a:t>3</a:t>
            </a:r>
            <a:r>
              <a:rPr lang="zh-CN" altLang="en-US" sz="2000" b="1" dirty="0" smtClean="0">
                <a:solidFill>
                  <a:srgbClr val="000000"/>
                </a:solidFill>
                <a:latin typeface="Times New Roman" pitchFamily="18" charset="0"/>
                <a:cs typeface="Times New Roman" pitchFamily="18" charset="0"/>
              </a:rPr>
              <a:t>）取碰后瞬间为计时起点，经过时</a:t>
            </a:r>
            <a:endParaRPr lang="en-US" altLang="zh-CN" sz="2000" b="1" dirty="0" smtClean="0">
              <a:solidFill>
                <a:srgbClr val="000000"/>
              </a:solidFill>
              <a:latin typeface="Times New Roman" pitchFamily="18" charset="0"/>
              <a:cs typeface="Times New Roman" pitchFamily="18" charset="0"/>
            </a:endParaRPr>
          </a:p>
          <a:p>
            <a:pPr eaLnBrk="0" hangingPunct="0"/>
            <a:r>
              <a:rPr lang="zh-CN" altLang="en-US" sz="2000" b="1" dirty="0" smtClean="0">
                <a:solidFill>
                  <a:srgbClr val="000000"/>
                </a:solidFill>
                <a:latin typeface="Times New Roman" pitchFamily="18" charset="0"/>
                <a:cs typeface="Times New Roman" pitchFamily="18" charset="0"/>
              </a:rPr>
              <a:t>间</a:t>
            </a:r>
            <a:r>
              <a:rPr lang="en-US" altLang="zh-CN" sz="2000" b="1" i="1" dirty="0" smtClean="0">
                <a:solidFill>
                  <a:srgbClr val="000000"/>
                </a:solidFill>
                <a:latin typeface="Times New Roman" pitchFamily="18" charset="0"/>
                <a:cs typeface="Times New Roman" pitchFamily="18" charset="0"/>
              </a:rPr>
              <a:t>t</a:t>
            </a:r>
            <a:r>
              <a:rPr lang="en-US" altLang="zh-CN" sz="2000" b="1" baseline="-30000" dirty="0" smtClean="0">
                <a:solidFill>
                  <a:srgbClr val="000000"/>
                </a:solidFill>
                <a:latin typeface="Times New Roman" pitchFamily="18" charset="0"/>
                <a:cs typeface="Times New Roman" pitchFamily="18" charset="0"/>
              </a:rPr>
              <a:t>0</a:t>
            </a:r>
            <a:r>
              <a:rPr lang="zh-CN" altLang="en-US" sz="2000" b="1" dirty="0" smtClean="0">
                <a:solidFill>
                  <a:srgbClr val="000000"/>
                </a:solidFill>
                <a:latin typeface="Times New Roman" pitchFamily="18" charset="0"/>
                <a:cs typeface="Times New Roman" pitchFamily="18" charset="0"/>
              </a:rPr>
              <a:t>弹簧第一次恢复原长．请在图</a:t>
            </a:r>
            <a:r>
              <a:rPr lang="en-US" altLang="zh-CN" sz="2000" b="1" dirty="0" smtClean="0">
                <a:solidFill>
                  <a:srgbClr val="000000"/>
                </a:solidFill>
                <a:latin typeface="Times New Roman" pitchFamily="18" charset="0"/>
                <a:cs typeface="Times New Roman" pitchFamily="18" charset="0"/>
              </a:rPr>
              <a:t>2</a:t>
            </a:r>
            <a:r>
              <a:rPr lang="zh-CN" altLang="en-US" sz="2000" b="1" dirty="0" smtClean="0">
                <a:solidFill>
                  <a:srgbClr val="000000"/>
                </a:solidFill>
                <a:latin typeface="Times New Roman" pitchFamily="18" charset="0"/>
                <a:cs typeface="Times New Roman" pitchFamily="18" charset="0"/>
              </a:rPr>
              <a:t>中定</a:t>
            </a:r>
            <a:endParaRPr lang="en-US" altLang="zh-CN" sz="2000" b="1" dirty="0" smtClean="0">
              <a:solidFill>
                <a:srgbClr val="000000"/>
              </a:solidFill>
              <a:latin typeface="Times New Roman" pitchFamily="18" charset="0"/>
              <a:cs typeface="Times New Roman" pitchFamily="18" charset="0"/>
            </a:endParaRPr>
          </a:p>
          <a:p>
            <a:pPr eaLnBrk="0" hangingPunct="0"/>
            <a:r>
              <a:rPr lang="zh-CN" altLang="en-US" sz="2000" b="1" dirty="0" smtClean="0">
                <a:solidFill>
                  <a:srgbClr val="000000"/>
                </a:solidFill>
                <a:latin typeface="Times New Roman" pitchFamily="18" charset="0"/>
                <a:cs typeface="Times New Roman" pitchFamily="18" charset="0"/>
              </a:rPr>
              <a:t>性画出</a:t>
            </a:r>
            <a:r>
              <a:rPr lang="en-US" altLang="zh-CN" sz="2000" b="1" dirty="0" smtClean="0">
                <a:solidFill>
                  <a:srgbClr val="000000"/>
                </a:solidFill>
                <a:latin typeface="Times New Roman" pitchFamily="18" charset="0"/>
                <a:cs typeface="Times New Roman" pitchFamily="18" charset="0"/>
              </a:rPr>
              <a:t>0~</a:t>
            </a:r>
            <a:r>
              <a:rPr lang="en-US" altLang="zh-CN" sz="2000" b="1" i="1" dirty="0" smtClean="0">
                <a:solidFill>
                  <a:srgbClr val="000000"/>
                </a:solidFill>
                <a:latin typeface="Times New Roman" pitchFamily="18" charset="0"/>
                <a:cs typeface="Times New Roman" pitchFamily="18" charset="0"/>
              </a:rPr>
              <a:t>t</a:t>
            </a:r>
            <a:r>
              <a:rPr lang="en-US" altLang="zh-CN" sz="2000" b="1" baseline="-30000" dirty="0" smtClean="0">
                <a:solidFill>
                  <a:srgbClr val="000000"/>
                </a:solidFill>
                <a:latin typeface="Times New Roman" pitchFamily="18" charset="0"/>
                <a:cs typeface="Times New Roman" pitchFamily="18" charset="0"/>
              </a:rPr>
              <a:t>0</a:t>
            </a:r>
            <a:r>
              <a:rPr lang="zh-CN" altLang="en-US" sz="2000" b="1" dirty="0" smtClean="0">
                <a:solidFill>
                  <a:srgbClr val="000000"/>
                </a:solidFill>
                <a:latin typeface="Times New Roman" pitchFamily="18" charset="0"/>
                <a:cs typeface="Times New Roman" pitchFamily="18" charset="0"/>
              </a:rPr>
              <a:t>时间内两物块的速度</a:t>
            </a:r>
            <a:r>
              <a:rPr lang="en-US" altLang="zh-CN" sz="2000" b="1" i="1" dirty="0" smtClean="0">
                <a:solidFill>
                  <a:srgbClr val="000000"/>
                </a:solidFill>
                <a:latin typeface="Book Antiqua" pitchFamily="18" charset="0"/>
                <a:cs typeface="Times New Roman" pitchFamily="18" charset="0"/>
              </a:rPr>
              <a:t>v</a:t>
            </a:r>
            <a:r>
              <a:rPr lang="zh-CN" altLang="en-US" sz="2000" b="1" dirty="0" smtClean="0">
                <a:solidFill>
                  <a:srgbClr val="000000"/>
                </a:solidFill>
                <a:latin typeface="Times New Roman" pitchFamily="18" charset="0"/>
                <a:cs typeface="Times New Roman" pitchFamily="18" charset="0"/>
              </a:rPr>
              <a:t>随时间</a:t>
            </a:r>
            <a:endParaRPr lang="en-US" altLang="zh-CN" sz="2000" b="1" dirty="0" smtClean="0">
              <a:solidFill>
                <a:srgbClr val="000000"/>
              </a:solidFill>
              <a:latin typeface="Times New Roman" pitchFamily="18" charset="0"/>
              <a:cs typeface="Times New Roman" pitchFamily="18" charset="0"/>
            </a:endParaRPr>
          </a:p>
          <a:p>
            <a:pPr eaLnBrk="0" hangingPunct="0"/>
            <a:r>
              <a:rPr lang="en-US" altLang="zh-CN" sz="2000" b="1" i="1" dirty="0" smtClean="0">
                <a:solidFill>
                  <a:srgbClr val="000000"/>
                </a:solidFill>
                <a:latin typeface="Times New Roman" pitchFamily="18" charset="0"/>
                <a:cs typeface="Times New Roman" pitchFamily="18" charset="0"/>
              </a:rPr>
              <a:t>t</a:t>
            </a:r>
            <a:r>
              <a:rPr lang="zh-CN" altLang="en-US" sz="2000" b="1" dirty="0" smtClean="0">
                <a:solidFill>
                  <a:srgbClr val="000000"/>
                </a:solidFill>
                <a:latin typeface="Times New Roman" pitchFamily="18" charset="0"/>
                <a:cs typeface="Times New Roman" pitchFamily="18" charset="0"/>
              </a:rPr>
              <a:t>变化的图象（规定竖直向上为正方向）．</a:t>
            </a:r>
            <a:endParaRPr lang="zh-CN" altLang="en-US" sz="2000" b="1" dirty="0" smtClean="0">
              <a:solidFill>
                <a:srgbClr val="000000"/>
              </a:solidFill>
            </a:endParaRPr>
          </a:p>
          <a:p>
            <a:pPr eaLnBrk="0" hangingPunct="0"/>
            <a:endParaRPr lang="zh-CN" altLang="en-US" sz="2000" b="1" dirty="0" smtClean="0">
              <a:solidFill>
                <a:srgbClr val="000000"/>
              </a:solidFill>
            </a:endParaRPr>
          </a:p>
        </p:txBody>
      </p:sp>
      <p:sp>
        <p:nvSpPr>
          <p:cNvPr id="120" name="Rectangle 120"/>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zh-CN" smtClean="0">
              <a:solidFill>
                <a:srgbClr val="5F5F5F"/>
              </a:solidFill>
              <a:ea typeface="宋体" pitchFamily="2" charset="-122"/>
              <a:cs typeface="宋体" pitchFamily="2" charset="-122"/>
            </a:endParaRPr>
          </a:p>
        </p:txBody>
      </p:sp>
      <p:pic>
        <p:nvPicPr>
          <p:cNvPr id="5241" name="Picture 1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6" y="3429000"/>
            <a:ext cx="1584176" cy="212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42" name="Picture 1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68960"/>
            <a:ext cx="1224136" cy="2778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Rectangle 200"/>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5F5F5F"/>
              </a:solidFill>
            </a:endParaRPr>
          </a:p>
        </p:txBody>
      </p:sp>
      <p:sp>
        <p:nvSpPr>
          <p:cNvPr id="124" name="矩形 123"/>
          <p:cNvSpPr/>
          <p:nvPr/>
        </p:nvSpPr>
        <p:spPr>
          <a:xfrm>
            <a:off x="107504" y="4077072"/>
            <a:ext cx="4851648" cy="1396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extLst>
      <p:ext uri="{BB962C8B-B14F-4D97-AF65-F5344CB8AC3E}">
        <p14:creationId xmlns:p14="http://schemas.microsoft.com/office/powerpoint/2010/main" val="23233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barn(inVertical)">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4049" y="908720"/>
            <a:ext cx="3528392" cy="652486"/>
          </a:xfrm>
          <a:prstGeom prst="rect">
            <a:avLst/>
          </a:prstGeom>
          <a:noFill/>
        </p:spPr>
        <p:txBody>
          <a:bodyPr wrap="square" rtlCol="0">
            <a:spAutoFit/>
          </a:bodyPr>
          <a:lstStyle/>
          <a:p>
            <a:pPr>
              <a:lnSpc>
                <a:spcPct val="130000"/>
              </a:lnSpc>
            </a:pPr>
            <a:r>
              <a:rPr lang="zh-CN" altLang="en-US" sz="2800" b="1" dirty="0" smtClean="0">
                <a:solidFill>
                  <a:srgbClr val="C00000"/>
                </a:solidFill>
                <a:latin typeface="Arial" panose="020B0604020202020204" pitchFamily="34" charset="0"/>
                <a:ea typeface="微软雅黑" panose="020B0503020204020204" pitchFamily="34" charset="-122"/>
              </a:rPr>
              <a:t>几类常见问题</a:t>
            </a:r>
          </a:p>
        </p:txBody>
      </p:sp>
      <p:sp>
        <p:nvSpPr>
          <p:cNvPr id="4" name="标题 1"/>
          <p:cNvSpPr>
            <a:spLocks noGrp="1"/>
          </p:cNvSpPr>
          <p:nvPr>
            <p:ph type="title"/>
          </p:nvPr>
        </p:nvSpPr>
        <p:spPr/>
        <p:txBody>
          <a:bodyPr/>
          <a:lstStyle/>
          <a:p>
            <a:r>
              <a:rPr lang="zh-CN" altLang="en-US" b="1" dirty="0" smtClean="0"/>
              <a:t>第</a:t>
            </a:r>
            <a:r>
              <a:rPr lang="en-US" altLang="zh-CN" b="1" dirty="0"/>
              <a:t>7</a:t>
            </a:r>
            <a:r>
              <a:rPr lang="zh-CN" altLang="en-US" b="1" dirty="0" smtClean="0"/>
              <a:t>节 牛顿运动定律的应用（二）</a:t>
            </a:r>
            <a:endParaRPr lang="zh-CN" altLang="en-US" b="1" dirty="0"/>
          </a:p>
        </p:txBody>
      </p:sp>
      <p:sp>
        <p:nvSpPr>
          <p:cNvPr id="5" name="TextBox 4"/>
          <p:cNvSpPr txBox="1"/>
          <p:nvPr/>
        </p:nvSpPr>
        <p:spPr>
          <a:xfrm>
            <a:off x="459926" y="1584563"/>
            <a:ext cx="3528392" cy="652486"/>
          </a:xfrm>
          <a:prstGeom prst="rect">
            <a:avLst/>
          </a:prstGeom>
          <a:noFill/>
        </p:spPr>
        <p:txBody>
          <a:bodyPr wrap="square" rtlCol="0">
            <a:spAutoFit/>
          </a:bodyPr>
          <a:lstStyle/>
          <a:p>
            <a:pPr>
              <a:lnSpc>
                <a:spcPct val="130000"/>
              </a:lnSpc>
            </a:pPr>
            <a:r>
              <a:rPr lang="en-US" altLang="zh-CN" sz="2800" b="1" dirty="0" smtClean="0">
                <a:solidFill>
                  <a:srgbClr val="000000"/>
                </a:solidFill>
                <a:latin typeface="幼圆" panose="02010509060101010101" pitchFamily="49" charset="-122"/>
                <a:ea typeface="幼圆" panose="02010509060101010101" pitchFamily="49" charset="-122"/>
              </a:rPr>
              <a:t>1</a:t>
            </a:r>
            <a:r>
              <a:rPr lang="zh-CN" altLang="en-US" sz="2800" b="1" dirty="0" smtClean="0">
                <a:solidFill>
                  <a:srgbClr val="000000"/>
                </a:solidFill>
                <a:latin typeface="幼圆" panose="02010509060101010101" pitchFamily="49" charset="-122"/>
                <a:ea typeface="幼圆" panose="02010509060101010101" pitchFamily="49" charset="-122"/>
              </a:rPr>
              <a:t>、共点力平衡</a:t>
            </a:r>
          </a:p>
        </p:txBody>
      </p:sp>
      <p:pic>
        <p:nvPicPr>
          <p:cNvPr id="17920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364" t="18033" r="14399" b="25615"/>
          <a:stretch/>
        </p:blipFill>
        <p:spPr bwMode="auto">
          <a:xfrm>
            <a:off x="6162" y="2132856"/>
            <a:ext cx="9137838" cy="4007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a:off x="459926" y="5445224"/>
            <a:ext cx="3968058"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9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79202"/>
                                        </p:tgtEl>
                                        <p:attrNameLst>
                                          <p:attrName>style.visibility</p:attrName>
                                        </p:attrNameLst>
                                      </p:cBhvr>
                                      <p:to>
                                        <p:strVal val="visible"/>
                                      </p:to>
                                    </p:set>
                                    <p:animEffect transition="in" filter="randombar(horizontal)">
                                      <p:cBhvr>
                                        <p:cTn id="17" dur="500"/>
                                        <p:tgtEl>
                                          <p:spTgt spid="17920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775" t="75481" b="11595"/>
          <a:stretch/>
        </p:blipFill>
        <p:spPr bwMode="auto">
          <a:xfrm>
            <a:off x="107504" y="1664271"/>
            <a:ext cx="2071893" cy="111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94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867889"/>
            <a:ext cx="2616795" cy="2480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944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8122" y="1494611"/>
            <a:ext cx="2193925" cy="133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9447"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322" t="8666" r="10260" b="4318"/>
          <a:stretch/>
        </p:blipFill>
        <p:spPr bwMode="auto">
          <a:xfrm>
            <a:off x="7236296" y="1192431"/>
            <a:ext cx="1801920" cy="232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8522" y="1543381"/>
            <a:ext cx="2608070" cy="123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sp>
        <p:nvSpPr>
          <p:cNvPr id="9" name="标题 1"/>
          <p:cNvSpPr>
            <a:spLocks noGrp="1"/>
          </p:cNvSpPr>
          <p:nvPr>
            <p:ph type="title"/>
          </p:nvPr>
        </p:nvSpPr>
        <p:spPr/>
        <p:txBody>
          <a:bodyPr/>
          <a:lstStyle/>
          <a:p>
            <a:r>
              <a:rPr lang="zh-CN" altLang="en-US" b="1" dirty="0" smtClean="0"/>
              <a:t>第</a:t>
            </a:r>
            <a:r>
              <a:rPr lang="en-US" altLang="zh-CN" b="1" dirty="0" smtClean="0"/>
              <a:t>7</a:t>
            </a:r>
            <a:r>
              <a:rPr lang="zh-CN" altLang="en-US" b="1" dirty="0" smtClean="0"/>
              <a:t>节 牛顿运动定律的应用（二）</a:t>
            </a:r>
            <a:endParaRPr lang="zh-CN" altLang="en-US" b="1" dirty="0"/>
          </a:p>
        </p:txBody>
      </p:sp>
      <p:sp>
        <p:nvSpPr>
          <p:cNvPr id="10" name="TextBox 9"/>
          <p:cNvSpPr txBox="1"/>
          <p:nvPr/>
        </p:nvSpPr>
        <p:spPr>
          <a:xfrm>
            <a:off x="354049" y="908720"/>
            <a:ext cx="1764196" cy="652486"/>
          </a:xfrm>
          <a:prstGeom prst="rect">
            <a:avLst/>
          </a:prstGeom>
          <a:noFill/>
        </p:spPr>
        <p:txBody>
          <a:bodyPr wrap="square" rtlCol="0">
            <a:spAutoFit/>
          </a:bodyPr>
          <a:lstStyle/>
          <a:p>
            <a:pPr>
              <a:lnSpc>
                <a:spcPct val="130000"/>
              </a:lnSpc>
            </a:pPr>
            <a:r>
              <a:rPr lang="zh-CN" altLang="en-US" sz="2800" b="1" dirty="0" smtClean="0">
                <a:solidFill>
                  <a:srgbClr val="000000"/>
                </a:solidFill>
                <a:latin typeface="幼圆" panose="02010509060101010101" pitchFamily="49" charset="-122"/>
                <a:ea typeface="幼圆" panose="02010509060101010101" pitchFamily="49" charset="-122"/>
              </a:rPr>
              <a:t>基本问题</a:t>
            </a:r>
          </a:p>
        </p:txBody>
      </p:sp>
      <p:sp>
        <p:nvSpPr>
          <p:cNvPr id="3" name="TextBox 2"/>
          <p:cNvSpPr txBox="1"/>
          <p:nvPr/>
        </p:nvSpPr>
        <p:spPr>
          <a:xfrm>
            <a:off x="130898" y="5385143"/>
            <a:ext cx="2949894" cy="892552"/>
          </a:xfrm>
          <a:prstGeom prst="rect">
            <a:avLst/>
          </a:prstGeom>
          <a:noFill/>
        </p:spPr>
        <p:txBody>
          <a:bodyPr wrap="square" rtlCol="0">
            <a:spAutoFit/>
          </a:bodyPr>
          <a:lstStyle/>
          <a:p>
            <a:pPr>
              <a:lnSpc>
                <a:spcPct val="130000"/>
              </a:lnSpc>
            </a:pPr>
            <a:r>
              <a:rPr lang="el-GR" altLang="zh-CN" sz="2000" b="1" i="1"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α</a:t>
            </a:r>
            <a:r>
              <a:rPr lang="zh-CN" altLang="en-US" sz="2000" b="1"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角增大墙面和木板对光滑球的弹力如何变化？</a:t>
            </a:r>
          </a:p>
        </p:txBody>
      </p:sp>
      <p:grpSp>
        <p:nvGrpSpPr>
          <p:cNvPr id="5" name="组合 4"/>
          <p:cNvGrpSpPr/>
          <p:nvPr/>
        </p:nvGrpSpPr>
        <p:grpSpPr>
          <a:xfrm>
            <a:off x="3491880" y="3645024"/>
            <a:ext cx="4985818" cy="2451781"/>
            <a:chOff x="3491880" y="3645024"/>
            <a:chExt cx="4985818" cy="2451781"/>
          </a:xfrm>
        </p:grpSpPr>
        <p:pic>
          <p:nvPicPr>
            <p:cNvPr id="181249" name="Picture 1"/>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77" t="47361"/>
            <a:stretch/>
          </p:blipFill>
          <p:spPr bwMode="auto">
            <a:xfrm>
              <a:off x="3491880" y="3645024"/>
              <a:ext cx="4985818" cy="245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椭圆 3"/>
            <p:cNvSpPr/>
            <p:nvPr/>
          </p:nvSpPr>
          <p:spPr>
            <a:xfrm>
              <a:off x="6992047" y="3645024"/>
              <a:ext cx="676297"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2580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89442"/>
                                        </p:tgtEl>
                                        <p:attrNameLst>
                                          <p:attrName>style.visibility</p:attrName>
                                        </p:attrNameLst>
                                      </p:cBhvr>
                                      <p:to>
                                        <p:strVal val="visible"/>
                                      </p:to>
                                    </p:set>
                                    <p:animEffect transition="in" filter="randombar(horizontal)">
                                      <p:cBhvr>
                                        <p:cTn id="12" dur="500"/>
                                        <p:tgtEl>
                                          <p:spTgt spid="18944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89446"/>
                                        </p:tgtEl>
                                        <p:attrNameLst>
                                          <p:attrName>style.visibility</p:attrName>
                                        </p:attrNameLst>
                                      </p:cBhvr>
                                      <p:to>
                                        <p:strVal val="visible"/>
                                      </p:to>
                                    </p:set>
                                    <p:animEffect transition="in" filter="randombar(horizontal)">
                                      <p:cBhvr>
                                        <p:cTn id="22" dur="500"/>
                                        <p:tgtEl>
                                          <p:spTgt spid="18944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89447"/>
                                        </p:tgtEl>
                                        <p:attrNameLst>
                                          <p:attrName>style.visibility</p:attrName>
                                        </p:attrNameLst>
                                      </p:cBhvr>
                                      <p:to>
                                        <p:strVal val="visible"/>
                                      </p:to>
                                    </p:set>
                                    <p:animEffect transition="in" filter="randombar(horizontal)">
                                      <p:cBhvr>
                                        <p:cTn id="27" dur="500"/>
                                        <p:tgtEl>
                                          <p:spTgt spid="18944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89445"/>
                                        </p:tgtEl>
                                        <p:attrNameLst>
                                          <p:attrName>style.visibility</p:attrName>
                                        </p:attrNameLst>
                                      </p:cBhvr>
                                      <p:to>
                                        <p:strVal val="visible"/>
                                      </p:to>
                                    </p:set>
                                    <p:animEffect transition="in" filter="randombar(horizontal)">
                                      <p:cBhvr>
                                        <p:cTn id="32" dur="500"/>
                                        <p:tgtEl>
                                          <p:spTgt spid="189445"/>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randombar(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randombar(horizont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049" y="908720"/>
            <a:ext cx="1764196" cy="573042"/>
          </a:xfrm>
          <a:prstGeom prst="rect">
            <a:avLst/>
          </a:prstGeom>
          <a:noFill/>
        </p:spPr>
        <p:txBody>
          <a:bodyPr wrap="square" rtlCol="0">
            <a:spAutoFit/>
          </a:bodyPr>
          <a:lstStyle/>
          <a:p>
            <a:pPr>
              <a:lnSpc>
                <a:spcPct val="130000"/>
              </a:lnSpc>
            </a:pPr>
            <a:r>
              <a:rPr lang="zh-CN" altLang="en-US" sz="2800" b="1" dirty="0" smtClean="0">
                <a:solidFill>
                  <a:srgbClr val="000000"/>
                </a:solidFill>
                <a:latin typeface="幼圆" panose="02010509060101010101" pitchFamily="49" charset="-122"/>
                <a:ea typeface="幼圆" panose="02010509060101010101" pitchFamily="49" charset="-122"/>
              </a:rPr>
              <a:t>其它问题</a:t>
            </a:r>
          </a:p>
        </p:txBody>
      </p:sp>
      <p:grpSp>
        <p:nvGrpSpPr>
          <p:cNvPr id="7" name="组合 6"/>
          <p:cNvGrpSpPr/>
          <p:nvPr/>
        </p:nvGrpSpPr>
        <p:grpSpPr>
          <a:xfrm>
            <a:off x="354048" y="1481762"/>
            <a:ext cx="8388047" cy="1938992"/>
            <a:chOff x="354048" y="1481762"/>
            <a:chExt cx="8388047" cy="1938992"/>
          </a:xfrm>
        </p:grpSpPr>
        <p:sp>
          <p:nvSpPr>
            <p:cNvPr id="6" name="矩形 5"/>
            <p:cNvSpPr/>
            <p:nvPr/>
          </p:nvSpPr>
          <p:spPr>
            <a:xfrm>
              <a:off x="354048" y="1481762"/>
              <a:ext cx="6565152" cy="1938992"/>
            </a:xfrm>
            <a:prstGeom prst="rect">
              <a:avLst/>
            </a:prstGeom>
          </p:spPr>
          <p:txBody>
            <a:bodyPr wrap="square">
              <a:spAutoFit/>
            </a:bodyPr>
            <a:lstStyle/>
            <a:p>
              <a:pPr lvl="0" fontAlgn="base">
                <a:spcBef>
                  <a:spcPct val="0"/>
                </a:spcBef>
                <a:spcAft>
                  <a:spcPct val="0"/>
                </a:spcAft>
              </a:pPr>
              <a:r>
                <a:rPr lang="zh-CN" altLang="en-US" sz="2400" b="1" dirty="0" smtClean="0">
                  <a:solidFill>
                    <a:srgbClr val="000000"/>
                  </a:solidFill>
                  <a:latin typeface="Times New Roman" pitchFamily="18" charset="0"/>
                  <a:ea typeface="宋体" pitchFamily="2" charset="-122"/>
                  <a:cs typeface="Times New Roman" pitchFamily="18" charset="0"/>
                </a:rPr>
                <a:t>习题</a:t>
              </a:r>
              <a:r>
                <a:rPr lang="en-US" altLang="zh-CN" sz="2400" b="1" dirty="0" smtClean="0">
                  <a:solidFill>
                    <a:srgbClr val="000000"/>
                  </a:solidFill>
                  <a:latin typeface="Times New Roman" pitchFamily="18" charset="0"/>
                  <a:ea typeface="宋体" pitchFamily="2" charset="-122"/>
                  <a:cs typeface="Times New Roman" pitchFamily="18" charset="0"/>
                </a:rPr>
                <a:t>1</a:t>
              </a:r>
              <a:r>
                <a:rPr lang="zh-CN" altLang="en-US" sz="2400" b="1" dirty="0" smtClean="0">
                  <a:solidFill>
                    <a:srgbClr val="000000"/>
                  </a:solidFill>
                  <a:latin typeface="Times New Roman" pitchFamily="18" charset="0"/>
                  <a:ea typeface="宋体" pitchFamily="2" charset="-122"/>
                  <a:cs typeface="Times New Roman" pitchFamily="18" charset="0"/>
                </a:rPr>
                <a:t>：如</a:t>
              </a:r>
              <a:r>
                <a:rPr lang="zh-CN" altLang="en-US" sz="2400" b="1" dirty="0">
                  <a:solidFill>
                    <a:srgbClr val="000000"/>
                  </a:solidFill>
                  <a:latin typeface="Times New Roman" pitchFamily="18" charset="0"/>
                  <a:ea typeface="宋体" pitchFamily="2" charset="-122"/>
                  <a:cs typeface="Times New Roman" pitchFamily="18" charset="0"/>
                </a:rPr>
                <a:t>图所示，轻绳的一端固定在水平天花板上的</a:t>
              </a:r>
              <a:r>
                <a:rPr lang="en-US" altLang="zh-CN" sz="2400" b="1" i="1" dirty="0">
                  <a:solidFill>
                    <a:srgbClr val="000000"/>
                  </a:solidFill>
                  <a:latin typeface="Times New Roman" pitchFamily="18" charset="0"/>
                  <a:ea typeface="宋体" pitchFamily="2" charset="-122"/>
                  <a:cs typeface="Times New Roman" pitchFamily="18" charset="0"/>
                </a:rPr>
                <a:t>A</a:t>
              </a:r>
              <a:r>
                <a:rPr lang="zh-CN" altLang="en-US" sz="2400" b="1" dirty="0">
                  <a:solidFill>
                    <a:srgbClr val="000000"/>
                  </a:solidFill>
                  <a:latin typeface="Times New Roman" pitchFamily="18" charset="0"/>
                  <a:ea typeface="宋体" pitchFamily="2" charset="-122"/>
                  <a:cs typeface="Times New Roman" pitchFamily="18" charset="0"/>
                </a:rPr>
                <a:t>点，另一端固定在竖直墙上的</a:t>
              </a:r>
              <a:r>
                <a:rPr lang="en-US" altLang="zh-CN" sz="2400" b="1" i="1" dirty="0">
                  <a:solidFill>
                    <a:srgbClr val="000000"/>
                  </a:solidFill>
                  <a:latin typeface="Times New Roman" pitchFamily="18" charset="0"/>
                  <a:ea typeface="宋体" pitchFamily="2" charset="-122"/>
                  <a:cs typeface="Times New Roman" pitchFamily="18" charset="0"/>
                </a:rPr>
                <a:t>B</a:t>
              </a:r>
              <a:r>
                <a:rPr lang="zh-CN" altLang="en-US" sz="2400" b="1" dirty="0">
                  <a:solidFill>
                    <a:srgbClr val="000000"/>
                  </a:solidFill>
                  <a:latin typeface="Times New Roman" pitchFamily="18" charset="0"/>
                  <a:ea typeface="宋体" pitchFamily="2" charset="-122"/>
                  <a:cs typeface="Times New Roman" pitchFamily="18" charset="0"/>
                </a:rPr>
                <a:t>点，图中</a:t>
              </a:r>
              <a:r>
                <a:rPr lang="en-US" altLang="zh-CN" sz="2400" b="1" i="1" dirty="0">
                  <a:solidFill>
                    <a:srgbClr val="000000"/>
                  </a:solidFill>
                  <a:latin typeface="Times New Roman" pitchFamily="18" charset="0"/>
                  <a:ea typeface="宋体" pitchFamily="2" charset="-122"/>
                  <a:cs typeface="Times New Roman" pitchFamily="18" charset="0"/>
                </a:rPr>
                <a:t>OA</a:t>
              </a:r>
              <a:r>
                <a:rPr lang="en-US" altLang="zh-CN" sz="2400" b="1" dirty="0">
                  <a:solidFill>
                    <a:srgbClr val="000000"/>
                  </a:solidFill>
                  <a:latin typeface="Times New Roman" pitchFamily="18" charset="0"/>
                  <a:ea typeface="宋体" pitchFamily="2" charset="-122"/>
                  <a:cs typeface="Times New Roman" pitchFamily="18" charset="0"/>
                </a:rPr>
                <a:t> =</a:t>
              </a:r>
              <a:r>
                <a:rPr lang="en-US" altLang="zh-CN" sz="2400" b="1" i="1" dirty="0">
                  <a:solidFill>
                    <a:srgbClr val="000000"/>
                  </a:solidFill>
                  <a:latin typeface="Times New Roman" pitchFamily="18" charset="0"/>
                  <a:ea typeface="宋体" pitchFamily="2" charset="-122"/>
                  <a:cs typeface="Times New Roman" pitchFamily="18" charset="0"/>
                </a:rPr>
                <a:t>l</a:t>
              </a:r>
              <a:r>
                <a:rPr lang="zh-CN" altLang="en-US" sz="2400" b="1" dirty="0">
                  <a:solidFill>
                    <a:srgbClr val="000000"/>
                  </a:solidFill>
                  <a:latin typeface="Times New Roman" pitchFamily="18" charset="0"/>
                  <a:ea typeface="宋体" pitchFamily="2" charset="-122"/>
                  <a:cs typeface="Times New Roman" pitchFamily="18" charset="0"/>
                </a:rPr>
                <a:t>，轻绳长</a:t>
              </a:r>
              <a:r>
                <a:rPr lang="en-US" altLang="zh-CN" sz="2400" b="1" dirty="0">
                  <a:solidFill>
                    <a:srgbClr val="000000"/>
                  </a:solidFill>
                  <a:latin typeface="Times New Roman" pitchFamily="18" charset="0"/>
                  <a:ea typeface="宋体" pitchFamily="2" charset="-122"/>
                  <a:cs typeface="Times New Roman" pitchFamily="18" charset="0"/>
                </a:rPr>
                <a:t>2</a:t>
              </a:r>
              <a:r>
                <a:rPr lang="en-US" altLang="zh-CN" sz="2400" b="1" i="1" dirty="0">
                  <a:solidFill>
                    <a:srgbClr val="000000"/>
                  </a:solidFill>
                  <a:latin typeface="Times New Roman" pitchFamily="18" charset="0"/>
                  <a:ea typeface="宋体" pitchFamily="2" charset="-122"/>
                  <a:cs typeface="Times New Roman" pitchFamily="18" charset="0"/>
                </a:rPr>
                <a:t>l</a:t>
              </a:r>
              <a:r>
                <a:rPr lang="zh-CN" altLang="en-US" sz="2400" b="1" dirty="0">
                  <a:solidFill>
                    <a:srgbClr val="000000"/>
                  </a:solidFill>
                  <a:latin typeface="Times New Roman" pitchFamily="18" charset="0"/>
                  <a:ea typeface="宋体" pitchFamily="2" charset="-122"/>
                  <a:cs typeface="Times New Roman" pitchFamily="18" charset="0"/>
                </a:rPr>
                <a:t>。用不计质量和摩擦的小动滑轮下悬吊质量为</a:t>
              </a:r>
              <a:r>
                <a:rPr lang="en-US" altLang="zh-CN" sz="2400" b="1" i="1" dirty="0">
                  <a:solidFill>
                    <a:srgbClr val="000000"/>
                  </a:solidFill>
                  <a:latin typeface="Times New Roman" pitchFamily="18" charset="0"/>
                  <a:ea typeface="宋体" pitchFamily="2" charset="-122"/>
                  <a:cs typeface="Times New Roman" pitchFamily="18" charset="0"/>
                </a:rPr>
                <a:t>m</a:t>
              </a:r>
              <a:r>
                <a:rPr lang="zh-CN" altLang="en-US" sz="2400" b="1" dirty="0">
                  <a:solidFill>
                    <a:srgbClr val="000000"/>
                  </a:solidFill>
                  <a:latin typeface="Times New Roman" pitchFamily="18" charset="0"/>
                  <a:ea typeface="宋体" pitchFamily="2" charset="-122"/>
                  <a:cs typeface="Times New Roman" pitchFamily="18" charset="0"/>
                </a:rPr>
                <a:t>的物体，将该装置跨在轻绳上，求系统达到静止时绳中的张力</a:t>
              </a:r>
              <a:r>
                <a:rPr lang="en-US" altLang="zh-CN" sz="2400" b="1" i="1" dirty="0">
                  <a:solidFill>
                    <a:srgbClr val="000000"/>
                  </a:solidFill>
                  <a:latin typeface="Times New Roman" pitchFamily="18" charset="0"/>
                  <a:ea typeface="宋体" pitchFamily="2" charset="-122"/>
                  <a:cs typeface="Times New Roman" pitchFamily="18" charset="0"/>
                </a:rPr>
                <a:t>T</a:t>
              </a:r>
              <a:r>
                <a:rPr lang="zh-CN" altLang="en-US" sz="2400" b="1" dirty="0">
                  <a:solidFill>
                    <a:srgbClr val="000000"/>
                  </a:solidFill>
                  <a:latin typeface="Times New Roman" pitchFamily="18" charset="0"/>
                  <a:ea typeface="宋体" pitchFamily="2" charset="-122"/>
                  <a:cs typeface="Times New Roman" pitchFamily="18" charset="0"/>
                </a:rPr>
                <a:t>多大？</a:t>
              </a:r>
              <a:r>
                <a:rPr lang="zh-CN" altLang="en-US" sz="2000" b="1" dirty="0">
                  <a:solidFill>
                    <a:srgbClr val="000000"/>
                  </a:solidFill>
                  <a:latin typeface="Tahoma" pitchFamily="34" charset="0"/>
                  <a:ea typeface="宋体" pitchFamily="2" charset="-122"/>
                </a:rPr>
                <a:t> </a:t>
              </a:r>
              <a:endParaRPr lang="zh-CN" altLang="en-US" sz="5400" b="1" dirty="0">
                <a:solidFill>
                  <a:srgbClr val="000000"/>
                </a:solidFill>
                <a:latin typeface="Tahoma" pitchFamily="34" charset="0"/>
                <a:ea typeface="宋体" pitchFamily="2" charset="-122"/>
              </a:endParaRPr>
            </a:p>
          </p:txBody>
        </p:sp>
        <p:pic>
          <p:nvPicPr>
            <p:cNvPr id="1802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9199" y="1507793"/>
              <a:ext cx="1822896" cy="1268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02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9200" y="1124744"/>
            <a:ext cx="2000250"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354047" y="3595228"/>
            <a:ext cx="8388048" cy="2804684"/>
            <a:chOff x="354047" y="2941932"/>
            <a:chExt cx="8388048" cy="2804684"/>
          </a:xfrm>
        </p:grpSpPr>
        <p:sp>
          <p:nvSpPr>
            <p:cNvPr id="12" name="矩形 11"/>
            <p:cNvSpPr/>
            <p:nvPr/>
          </p:nvSpPr>
          <p:spPr>
            <a:xfrm>
              <a:off x="354047" y="3068960"/>
              <a:ext cx="6565152" cy="2677656"/>
            </a:xfrm>
            <a:prstGeom prst="rect">
              <a:avLst/>
            </a:prstGeom>
          </p:spPr>
          <p:txBody>
            <a:bodyPr wrap="square">
              <a:spAutoFit/>
            </a:bodyPr>
            <a:lstStyle/>
            <a:p>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习题</a:t>
              </a:r>
              <a:r>
                <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图所示，固定在竖直平面内的光滑圆环的</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最高点</a:t>
              </a:r>
              <a:r>
                <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处有</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一个光滑的</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小孔。质量</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小球</a:t>
              </a:r>
              <a:r>
                <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套</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在圆环上．一根细线的下端系着</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小球</a:t>
              </a:r>
              <a:r>
                <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上端穿过小孔用手拉住．现拉动细线，使小球沿圆环缓慢上移．在移动过程中手对线的拉力</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和轨道对小球的弹力</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的大小变化情况</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a:t>
              </a:r>
              <a:endPar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不变    </a:t>
              </a:r>
              <a:r>
                <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减小    </a:t>
              </a:r>
              <a:r>
                <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不变     </a:t>
              </a:r>
              <a:r>
                <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DN</a:t>
              </a:r>
              <a:r>
                <a:rPr lang="zh-CN" altLang="en-US"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减小</a:t>
              </a:r>
            </a:p>
          </p:txBody>
        </p:sp>
        <p:pic>
          <p:nvPicPr>
            <p:cNvPr id="1802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9200" y="2941932"/>
              <a:ext cx="1822895" cy="1905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802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5887" y="3638171"/>
            <a:ext cx="2070057" cy="1850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标题 1"/>
          <p:cNvSpPr>
            <a:spLocks noGrp="1"/>
          </p:cNvSpPr>
          <p:nvPr>
            <p:ph type="title"/>
          </p:nvPr>
        </p:nvSpPr>
        <p:spPr>
          <a:xfrm>
            <a:off x="419098" y="162557"/>
            <a:ext cx="8292045" cy="699594"/>
          </a:xfrm>
        </p:spPr>
        <p:txBody>
          <a:bodyPr/>
          <a:lstStyle/>
          <a:p>
            <a:r>
              <a:rPr lang="zh-CN" altLang="en-US" b="1" dirty="0" smtClean="0"/>
              <a:t>第</a:t>
            </a:r>
            <a:r>
              <a:rPr lang="en-US" altLang="zh-CN" b="1" dirty="0" smtClean="0"/>
              <a:t>7</a:t>
            </a:r>
            <a:r>
              <a:rPr lang="zh-CN" altLang="en-US" b="1" dirty="0" smtClean="0"/>
              <a:t>节 牛顿运动定律的应用（二）</a:t>
            </a:r>
            <a:endParaRPr lang="zh-CN" altLang="en-US" b="1" dirty="0"/>
          </a:p>
        </p:txBody>
      </p:sp>
    </p:spTree>
    <p:extLst>
      <p:ext uri="{BB962C8B-B14F-4D97-AF65-F5344CB8AC3E}">
        <p14:creationId xmlns:p14="http://schemas.microsoft.com/office/powerpoint/2010/main" val="40415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80228"/>
                                        </p:tgtEl>
                                        <p:attrNameLst>
                                          <p:attrName>style.visibility</p:attrName>
                                        </p:attrNameLst>
                                      </p:cBhvr>
                                      <p:to>
                                        <p:strVal val="visible"/>
                                      </p:to>
                                    </p:set>
                                    <p:animEffect transition="in" filter="randombar(horizontal)">
                                      <p:cBhvr>
                                        <p:cTn id="17" dur="500"/>
                                        <p:tgtEl>
                                          <p:spTgt spid="18022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80232"/>
                                        </p:tgtEl>
                                        <p:attrNameLst>
                                          <p:attrName>style.visibility</p:attrName>
                                        </p:attrNameLst>
                                      </p:cBhvr>
                                      <p:to>
                                        <p:strVal val="visible"/>
                                      </p:to>
                                    </p:set>
                                    <p:animEffect transition="in" filter="randombar(horizontal)">
                                      <p:cBhvr>
                                        <p:cTn id="27" dur="500"/>
                                        <p:tgtEl>
                                          <p:spTgt spid="180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b="1" dirty="0" smtClean="0"/>
              <a:t>第</a:t>
            </a:r>
            <a:r>
              <a:rPr lang="en-US" altLang="zh-CN" b="1" dirty="0" smtClean="0"/>
              <a:t>7</a:t>
            </a:r>
            <a:r>
              <a:rPr lang="zh-CN" altLang="en-US" b="1" dirty="0" smtClean="0"/>
              <a:t>节 牛顿运动定律的应用（二）</a:t>
            </a:r>
            <a:endParaRPr lang="zh-CN" altLang="en-US" b="1" dirty="0"/>
          </a:p>
        </p:txBody>
      </p:sp>
      <p:sp>
        <p:nvSpPr>
          <p:cNvPr id="5" name="Rectangle 3"/>
          <p:cNvSpPr>
            <a:spLocks noChangeArrowheads="1"/>
          </p:cNvSpPr>
          <p:nvPr/>
        </p:nvSpPr>
        <p:spPr bwMode="auto">
          <a:xfrm>
            <a:off x="92365" y="969965"/>
            <a:ext cx="781236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en-US" sz="2400" b="1" dirty="0" smtClean="0">
                <a:solidFill>
                  <a:srgbClr val="000000"/>
                </a:solidFill>
                <a:latin typeface="Times New Roman" pitchFamily="18" charset="0"/>
                <a:cs typeface="Times New Roman" pitchFamily="18" charset="0"/>
              </a:rPr>
              <a:t>习题</a:t>
            </a:r>
            <a:r>
              <a:rPr lang="en-US" altLang="zh-CN" sz="2400" b="1" dirty="0" smtClean="0">
                <a:solidFill>
                  <a:srgbClr val="000000"/>
                </a:solidFill>
                <a:latin typeface="Times New Roman" pitchFamily="18" charset="0"/>
                <a:cs typeface="Times New Roman" pitchFamily="18" charset="0"/>
              </a:rPr>
              <a:t>3</a:t>
            </a:r>
            <a:r>
              <a:rPr lang="zh-CN" altLang="en-US" sz="2400" b="1" dirty="0" smtClean="0">
                <a:solidFill>
                  <a:srgbClr val="000000"/>
                </a:solidFill>
                <a:latin typeface="Times New Roman" pitchFamily="18" charset="0"/>
                <a:cs typeface="Times New Roman" pitchFamily="18" charset="0"/>
              </a:rPr>
              <a:t>：</a:t>
            </a:r>
            <a:r>
              <a:rPr lang="zh-CN" altLang="zh-CN"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Times New Roman" pitchFamily="18" charset="0"/>
                <a:cs typeface="Times New Roman" pitchFamily="18" charset="0"/>
              </a:rPr>
              <a:t>2013</a:t>
            </a:r>
            <a:r>
              <a:rPr lang="zh-CN" altLang="en-US" sz="2400" b="1" dirty="0">
                <a:solidFill>
                  <a:srgbClr val="000000"/>
                </a:solidFill>
                <a:latin typeface="Times New Roman" pitchFamily="18" charset="0"/>
                <a:cs typeface="Times New Roman" pitchFamily="18" charset="0"/>
              </a:rPr>
              <a:t>高考</a:t>
            </a:r>
            <a:r>
              <a:rPr lang="zh-CN" altLang="en-US" sz="2400" b="1" dirty="0" smtClean="0">
                <a:solidFill>
                  <a:srgbClr val="000000"/>
                </a:solidFill>
                <a:latin typeface="Times New Roman" pitchFamily="18" charset="0"/>
                <a:cs typeface="Times New Roman" pitchFamily="18" charset="0"/>
              </a:rPr>
              <a:t>）</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倾角为</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α</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、质量为</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M</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的斜面体静止在水平桌面上，质量为</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m</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的木块静止在斜面体上。下列结论正确的是</a:t>
            </a:r>
            <a:endParaRPr kumimoji="0" lang="zh-CN" altLang="en-US" b="1"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rPr>
              <a:t>A</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．木块受到的摩擦力大小是</a:t>
            </a:r>
            <a:r>
              <a:rPr kumimoji="0" lang="en-US" altLang="zh-CN" sz="2400" b="1" i="1" u="none" strike="noStrike" cap="none" normalizeH="0" baseline="0" dirty="0" err="1" smtClean="0">
                <a:ln>
                  <a:noFill/>
                </a:ln>
                <a:solidFill>
                  <a:srgbClr val="000000"/>
                </a:solidFill>
                <a:effectLst/>
                <a:latin typeface="Times New Roman" pitchFamily="18" charset="0"/>
                <a:cs typeface="Times New Roman" pitchFamily="18" charset="0"/>
              </a:rPr>
              <a:t>mg</a:t>
            </a:r>
            <a:r>
              <a:rPr kumimoji="0" lang="en-US" altLang="zh-CN" sz="2400" b="1" i="0" u="none" strike="noStrike" cap="none" normalizeH="0" baseline="0" dirty="0" err="1" smtClean="0">
                <a:ln>
                  <a:noFill/>
                </a:ln>
                <a:solidFill>
                  <a:srgbClr val="000000"/>
                </a:solidFill>
                <a:effectLst/>
                <a:latin typeface="Times New Roman" pitchFamily="18" charset="0"/>
                <a:cs typeface="Times New Roman" pitchFamily="18" charset="0"/>
              </a:rPr>
              <a:t>cos</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α</a:t>
            </a:r>
            <a:endParaRPr kumimoji="0" lang="en-US" altLang="zh-CN" b="1"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rPr>
              <a:t>B</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．木块对斜两体的压力大小是</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mg</a:t>
            </a: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rPr>
              <a:t> sin </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a</a:t>
            </a:r>
            <a:endParaRPr kumimoji="0" lang="en-US" altLang="zh-CN" b="1"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．桌面对斜面体的摩擦力大小是</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mg </a:t>
            </a: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rPr>
              <a:t>sin </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α</a:t>
            </a: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rPr>
              <a:t>cos</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α</a:t>
            </a:r>
            <a:endParaRPr kumimoji="0" lang="en-US" altLang="zh-CN" b="1"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rPr>
              <a:t>D</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．桌面对斜面体的支持力大小是</a:t>
            </a: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altLang="zh-CN" sz="2400" b="1" i="1" u="none" strike="noStrike" cap="none" normalizeH="0" baseline="0" dirty="0" err="1" smtClean="0">
                <a:ln>
                  <a:noFill/>
                </a:ln>
                <a:solidFill>
                  <a:srgbClr val="000000"/>
                </a:solidFill>
                <a:effectLst/>
                <a:latin typeface="Times New Roman" pitchFamily="18" charset="0"/>
                <a:cs typeface="Times New Roman" pitchFamily="18" charset="0"/>
              </a:rPr>
              <a:t>M+m</a:t>
            </a: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g</a:t>
            </a:r>
            <a:endParaRPr kumimoji="0" lang="en-US" altLang="zh-CN" sz="4800" b="1" i="0" u="none" strike="noStrike" cap="none" normalizeH="0" baseline="0" dirty="0" smtClean="0">
              <a:ln>
                <a:noFill/>
              </a:ln>
              <a:solidFill>
                <a:schemeClr val="tx1"/>
              </a:solidFill>
              <a:effectLst/>
            </a:endParaRPr>
          </a:p>
        </p:txBody>
      </p:sp>
      <p:pic>
        <p:nvPicPr>
          <p:cNvPr id="1822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152" y="3789040"/>
            <a:ext cx="2466494" cy="14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97969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b="1" dirty="0" smtClean="0"/>
              <a:t>第</a:t>
            </a:r>
            <a:r>
              <a:rPr lang="en-US" altLang="zh-CN" b="1" dirty="0" smtClean="0"/>
              <a:t>7</a:t>
            </a:r>
            <a:r>
              <a:rPr lang="zh-CN" altLang="en-US" b="1" dirty="0" smtClean="0"/>
              <a:t>节 牛顿运动定律的应用（二）</a:t>
            </a:r>
            <a:endParaRPr lang="zh-CN" altLang="en-US" b="1" dirty="0"/>
          </a:p>
        </p:txBody>
      </p:sp>
      <p:sp>
        <p:nvSpPr>
          <p:cNvPr id="4" name="TextBox 3"/>
          <p:cNvSpPr txBox="1"/>
          <p:nvPr/>
        </p:nvSpPr>
        <p:spPr>
          <a:xfrm>
            <a:off x="459926" y="1052736"/>
            <a:ext cx="3528392" cy="573042"/>
          </a:xfrm>
          <a:prstGeom prst="rect">
            <a:avLst/>
          </a:prstGeom>
          <a:noFill/>
        </p:spPr>
        <p:txBody>
          <a:bodyPr wrap="square" rtlCol="0">
            <a:spAutoFit/>
          </a:bodyPr>
          <a:lstStyle/>
          <a:p>
            <a:pPr>
              <a:lnSpc>
                <a:spcPct val="130000"/>
              </a:lnSpc>
            </a:pPr>
            <a:r>
              <a:rPr lang="en-US" altLang="zh-CN" sz="2800" b="1" dirty="0" smtClean="0">
                <a:solidFill>
                  <a:srgbClr val="000000"/>
                </a:solidFill>
                <a:latin typeface="幼圆" panose="02010509060101010101" pitchFamily="49" charset="-122"/>
                <a:ea typeface="幼圆" panose="02010509060101010101" pitchFamily="49" charset="-122"/>
              </a:rPr>
              <a:t>2</a:t>
            </a:r>
            <a:r>
              <a:rPr lang="zh-CN" altLang="en-US" sz="2800" b="1" dirty="0" smtClean="0">
                <a:solidFill>
                  <a:srgbClr val="000000"/>
                </a:solidFill>
                <a:latin typeface="幼圆" panose="02010509060101010101" pitchFamily="49" charset="-122"/>
                <a:ea typeface="幼圆" panose="02010509060101010101" pitchFamily="49" charset="-122"/>
              </a:rPr>
              <a:t>、超重和失重</a:t>
            </a:r>
          </a:p>
        </p:txBody>
      </p:sp>
      <p:sp>
        <p:nvSpPr>
          <p:cNvPr id="5" name="TextBox 4"/>
          <p:cNvSpPr txBox="1"/>
          <p:nvPr/>
        </p:nvSpPr>
        <p:spPr>
          <a:xfrm>
            <a:off x="263345" y="1916832"/>
            <a:ext cx="962474" cy="652486"/>
          </a:xfrm>
          <a:prstGeom prst="rect">
            <a:avLst/>
          </a:prstGeom>
          <a:noFill/>
          <a:ln w="28575">
            <a:solidFill>
              <a:srgbClr val="0070C0"/>
            </a:solidFill>
          </a:ln>
        </p:spPr>
        <p:txBody>
          <a:bodyPr wrap="square" rtlCol="0">
            <a:spAutoFit/>
          </a:bodyPr>
          <a:lstStyle/>
          <a:p>
            <a:pPr>
              <a:lnSpc>
                <a:spcPct val="130000"/>
              </a:lnSpc>
            </a:pPr>
            <a:r>
              <a:rPr lang="zh-CN" altLang="en-US" sz="2800" b="1" dirty="0" smtClean="0">
                <a:solidFill>
                  <a:srgbClr val="000000"/>
                </a:solidFill>
                <a:latin typeface="幼圆" panose="02010509060101010101" pitchFamily="49" charset="-122"/>
                <a:ea typeface="幼圆" panose="02010509060101010101" pitchFamily="49" charset="-122"/>
              </a:rPr>
              <a:t>现象</a:t>
            </a:r>
          </a:p>
        </p:txBody>
      </p:sp>
      <p:sp>
        <p:nvSpPr>
          <p:cNvPr id="7" name="下箭头 6"/>
          <p:cNvSpPr/>
          <p:nvPr/>
        </p:nvSpPr>
        <p:spPr>
          <a:xfrm>
            <a:off x="464823" y="2681762"/>
            <a:ext cx="468707" cy="7605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hlinkClick r:id="rId2" action="ppaction://hlinkfile"/>
          </p:cNvPr>
          <p:cNvSpPr txBox="1"/>
          <p:nvPr/>
        </p:nvSpPr>
        <p:spPr>
          <a:xfrm>
            <a:off x="188492" y="3545858"/>
            <a:ext cx="1359172" cy="1212640"/>
          </a:xfrm>
          <a:prstGeom prst="rect">
            <a:avLst/>
          </a:prstGeom>
          <a:noFill/>
          <a:ln w="57150">
            <a:solidFill>
              <a:schemeClr val="accent6">
                <a:lumMod val="75000"/>
              </a:schemeClr>
            </a:solidFill>
            <a:prstDash val="sysDot"/>
          </a:ln>
        </p:spPr>
        <p:txBody>
          <a:bodyPr wrap="square" rtlCol="0">
            <a:spAutoFit/>
          </a:bodyPr>
          <a:lstStyle/>
          <a:p>
            <a:pPr>
              <a:lnSpc>
                <a:spcPct val="130000"/>
              </a:lnSpc>
            </a:pPr>
            <a:r>
              <a:rPr lang="zh-CN" altLang="en-US" sz="2800" b="1" dirty="0" smtClean="0">
                <a:solidFill>
                  <a:srgbClr val="000000"/>
                </a:solidFill>
                <a:latin typeface="幼圆" panose="02010509060101010101" pitchFamily="49" charset="-122"/>
                <a:ea typeface="幼圆" panose="02010509060101010101" pitchFamily="49" charset="-122"/>
              </a:rPr>
              <a:t>实验、视频</a:t>
            </a:r>
          </a:p>
        </p:txBody>
      </p:sp>
      <p:sp>
        <p:nvSpPr>
          <p:cNvPr id="9" name="右箭头 8"/>
          <p:cNvSpPr/>
          <p:nvPr/>
        </p:nvSpPr>
        <p:spPr>
          <a:xfrm>
            <a:off x="1369835" y="2033690"/>
            <a:ext cx="895188" cy="4636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496247" y="1939257"/>
            <a:ext cx="2289056" cy="652486"/>
          </a:xfrm>
          <a:prstGeom prst="rect">
            <a:avLst/>
          </a:prstGeom>
          <a:noFill/>
          <a:ln w="28575">
            <a:solidFill>
              <a:srgbClr val="0070C0"/>
            </a:solidFill>
          </a:ln>
        </p:spPr>
        <p:txBody>
          <a:bodyPr wrap="square" rtlCol="0">
            <a:spAutoFit/>
          </a:bodyPr>
          <a:lstStyle/>
          <a:p>
            <a:pPr>
              <a:lnSpc>
                <a:spcPct val="130000"/>
              </a:lnSpc>
            </a:pPr>
            <a:r>
              <a:rPr lang="zh-CN" altLang="en-US" sz="2800" b="1" dirty="0" smtClean="0">
                <a:solidFill>
                  <a:srgbClr val="000000"/>
                </a:solidFill>
                <a:latin typeface="幼圆" panose="02010509060101010101" pitchFamily="49" charset="-122"/>
                <a:ea typeface="幼圆" panose="02010509060101010101" pitchFamily="49" charset="-122"/>
              </a:rPr>
              <a:t>分析、讨论</a:t>
            </a:r>
          </a:p>
        </p:txBody>
      </p:sp>
      <p:sp>
        <p:nvSpPr>
          <p:cNvPr id="11" name="下箭头 10"/>
          <p:cNvSpPr/>
          <p:nvPr/>
        </p:nvSpPr>
        <p:spPr>
          <a:xfrm>
            <a:off x="3406421" y="2651922"/>
            <a:ext cx="468707" cy="7605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4929319" y="2095678"/>
            <a:ext cx="895188" cy="4636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2848687" y="3544410"/>
            <a:ext cx="1584176" cy="3124950"/>
            <a:chOff x="3390108" y="3545858"/>
            <a:chExt cx="1584176" cy="3124950"/>
          </a:xfrm>
        </p:grpSpPr>
        <p:sp>
          <p:nvSpPr>
            <p:cNvPr id="12" name="TextBox 11"/>
            <p:cNvSpPr txBox="1"/>
            <p:nvPr/>
          </p:nvSpPr>
          <p:spPr>
            <a:xfrm>
              <a:off x="3657019" y="3545858"/>
              <a:ext cx="1050354" cy="652486"/>
            </a:xfrm>
            <a:prstGeom prst="rect">
              <a:avLst/>
            </a:prstGeom>
            <a:noFill/>
            <a:ln w="57150">
              <a:solidFill>
                <a:schemeClr val="accent6">
                  <a:lumMod val="75000"/>
                </a:schemeClr>
              </a:solidFill>
              <a:prstDash val="sysDot"/>
            </a:ln>
          </p:spPr>
          <p:txBody>
            <a:bodyPr wrap="square" rtlCol="0">
              <a:spAutoFit/>
            </a:bodyPr>
            <a:lstStyle/>
            <a:p>
              <a:pPr>
                <a:lnSpc>
                  <a:spcPct val="130000"/>
                </a:lnSpc>
              </a:pPr>
              <a:r>
                <a:rPr lang="zh-CN" altLang="en-US" sz="2800" b="1" dirty="0" smtClean="0">
                  <a:solidFill>
                    <a:srgbClr val="000000"/>
                  </a:solidFill>
                  <a:latin typeface="幼圆" panose="02010509060101010101" pitchFamily="49" charset="-122"/>
                  <a:ea typeface="幼圆" panose="02010509060101010101" pitchFamily="49" charset="-122"/>
                </a:rPr>
                <a:t>例题</a:t>
              </a:r>
            </a:p>
          </p:txBody>
        </p:sp>
        <p:pic>
          <p:nvPicPr>
            <p:cNvPr id="1832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167" t="27869" r="13247" b="20287"/>
            <a:stretch/>
          </p:blipFill>
          <p:spPr bwMode="auto">
            <a:xfrm>
              <a:off x="3390108" y="4313180"/>
              <a:ext cx="1584176" cy="235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6" name="TextBox 15"/>
          <p:cNvSpPr txBox="1"/>
          <p:nvPr/>
        </p:nvSpPr>
        <p:spPr>
          <a:xfrm>
            <a:off x="5974795" y="1991862"/>
            <a:ext cx="962474" cy="573042"/>
          </a:xfrm>
          <a:prstGeom prst="rect">
            <a:avLst/>
          </a:prstGeom>
          <a:noFill/>
          <a:ln w="28575">
            <a:solidFill>
              <a:srgbClr val="0070C0"/>
            </a:solidFill>
          </a:ln>
        </p:spPr>
        <p:txBody>
          <a:bodyPr wrap="square" rtlCol="0">
            <a:spAutoFit/>
          </a:bodyPr>
          <a:lstStyle/>
          <a:p>
            <a:pPr>
              <a:lnSpc>
                <a:spcPct val="130000"/>
              </a:lnSpc>
            </a:pPr>
            <a:r>
              <a:rPr lang="zh-CN" altLang="en-US" sz="2800" b="1" dirty="0" smtClean="0">
                <a:solidFill>
                  <a:srgbClr val="000000"/>
                </a:solidFill>
                <a:latin typeface="幼圆" panose="02010509060101010101" pitchFamily="49" charset="-122"/>
                <a:ea typeface="幼圆" panose="02010509060101010101" pitchFamily="49" charset="-122"/>
              </a:rPr>
              <a:t>定义</a:t>
            </a:r>
          </a:p>
        </p:txBody>
      </p:sp>
      <p:sp>
        <p:nvSpPr>
          <p:cNvPr id="17" name="右箭头 16"/>
          <p:cNvSpPr/>
          <p:nvPr/>
        </p:nvSpPr>
        <p:spPr>
          <a:xfrm>
            <a:off x="7022550" y="2046573"/>
            <a:ext cx="895188" cy="4636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7917738" y="1999436"/>
            <a:ext cx="962474" cy="652486"/>
          </a:xfrm>
          <a:prstGeom prst="rect">
            <a:avLst/>
          </a:prstGeom>
          <a:noFill/>
          <a:ln w="28575">
            <a:solidFill>
              <a:srgbClr val="0070C0"/>
            </a:solidFill>
          </a:ln>
        </p:spPr>
        <p:txBody>
          <a:bodyPr wrap="square" rtlCol="0">
            <a:spAutoFit/>
          </a:bodyPr>
          <a:lstStyle/>
          <a:p>
            <a:pPr>
              <a:lnSpc>
                <a:spcPct val="130000"/>
              </a:lnSpc>
            </a:pPr>
            <a:r>
              <a:rPr lang="zh-CN" altLang="en-US" sz="2800" b="1" dirty="0" smtClean="0">
                <a:solidFill>
                  <a:srgbClr val="000000"/>
                </a:solidFill>
                <a:latin typeface="幼圆" panose="02010509060101010101" pitchFamily="49" charset="-122"/>
                <a:ea typeface="幼圆" panose="02010509060101010101" pitchFamily="49" charset="-122"/>
              </a:rPr>
              <a:t>现象</a:t>
            </a:r>
          </a:p>
        </p:txBody>
      </p:sp>
      <p:sp>
        <p:nvSpPr>
          <p:cNvPr id="19" name="下箭头 18"/>
          <p:cNvSpPr/>
          <p:nvPr/>
        </p:nvSpPr>
        <p:spPr>
          <a:xfrm>
            <a:off x="8164621" y="2768353"/>
            <a:ext cx="468707" cy="7605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7734019" y="3545858"/>
            <a:ext cx="1284320" cy="1212640"/>
          </a:xfrm>
          <a:prstGeom prst="rect">
            <a:avLst/>
          </a:prstGeom>
          <a:noFill/>
          <a:ln w="57150">
            <a:solidFill>
              <a:schemeClr val="accent6">
                <a:lumMod val="75000"/>
              </a:schemeClr>
            </a:solidFill>
            <a:prstDash val="sysDot"/>
          </a:ln>
        </p:spPr>
        <p:txBody>
          <a:bodyPr wrap="square" rtlCol="0">
            <a:spAutoFit/>
          </a:bodyPr>
          <a:lstStyle/>
          <a:p>
            <a:pPr>
              <a:lnSpc>
                <a:spcPct val="130000"/>
              </a:lnSpc>
            </a:pPr>
            <a:r>
              <a:rPr lang="zh-CN" altLang="en-US" sz="2800" b="1" dirty="0" smtClean="0">
                <a:solidFill>
                  <a:srgbClr val="000000"/>
                </a:solidFill>
                <a:latin typeface="幼圆" panose="02010509060101010101" pitchFamily="49" charset="-122"/>
                <a:ea typeface="幼圆" panose="02010509060101010101" pitchFamily="49" charset="-122"/>
              </a:rPr>
              <a:t>解释、预测</a:t>
            </a:r>
          </a:p>
        </p:txBody>
      </p:sp>
      <p:pic>
        <p:nvPicPr>
          <p:cNvPr id="1832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960" t="5573" r="8371" b="6871"/>
          <a:stretch/>
        </p:blipFill>
        <p:spPr bwMode="auto">
          <a:xfrm>
            <a:off x="6186375" y="3284984"/>
            <a:ext cx="1501785" cy="234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41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183299"/>
                                        </p:tgtEl>
                                        <p:attrNameLst>
                                          <p:attrName>style.visibility</p:attrName>
                                        </p:attrNameLst>
                                      </p:cBhvr>
                                      <p:to>
                                        <p:strVal val="visible"/>
                                      </p:to>
                                    </p:set>
                                    <p:animEffect transition="in" filter="randombar(horizontal)">
                                      <p:cBhvr>
                                        <p:cTn id="77" dur="500"/>
                                        <p:tgtEl>
                                          <p:spTgt spid="183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animBg="1"/>
      <p:bldP spid="8" grpId="0" animBg="1"/>
      <p:bldP spid="9" grpId="0" animBg="1"/>
      <p:bldP spid="10" grpId="0" animBg="1"/>
      <p:bldP spid="11" grpId="0" animBg="1"/>
      <p:bldP spid="13"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16-18</a:t>
            </a:r>
            <a:r>
              <a:rPr lang="zh-CN" altLang="en-US" b="1" dirty="0" smtClean="0"/>
              <a:t>年会考题</a:t>
            </a:r>
            <a:endParaRPr lang="zh-CN" altLang="en-US" b="1" dirty="0"/>
          </a:p>
        </p:txBody>
      </p:sp>
      <p:sp>
        <p:nvSpPr>
          <p:cNvPr id="3" name="TextBox 2"/>
          <p:cNvSpPr txBox="1"/>
          <p:nvPr/>
        </p:nvSpPr>
        <p:spPr>
          <a:xfrm>
            <a:off x="515166" y="1052736"/>
            <a:ext cx="1608562" cy="525016"/>
          </a:xfrm>
          <a:prstGeom prst="rect">
            <a:avLst/>
          </a:prstGeom>
          <a:noFill/>
          <a:ln w="38100">
            <a:solidFill>
              <a:srgbClr val="C00000"/>
            </a:solidFill>
          </a:ln>
        </p:spPr>
        <p:txBody>
          <a:bodyPr wrap="square" rtlCol="0">
            <a:spAutoFit/>
          </a:bodyPr>
          <a:lstStyle/>
          <a:p>
            <a:pPr>
              <a:lnSpc>
                <a:spcPct val="130000"/>
              </a:lnSpc>
            </a:pPr>
            <a:r>
              <a:rPr lang="zh-CN" altLang="en-US" sz="2400" b="1" dirty="0" smtClean="0">
                <a:solidFill>
                  <a:srgbClr val="000000"/>
                </a:solidFill>
                <a:latin typeface="Arial" panose="020B0604020202020204" pitchFamily="34" charset="0"/>
                <a:ea typeface="微软雅黑" panose="020B0503020204020204" pitchFamily="34" charset="-122"/>
              </a:rPr>
              <a:t>高频考题</a:t>
            </a:r>
          </a:p>
        </p:txBody>
      </p:sp>
      <p:sp>
        <p:nvSpPr>
          <p:cNvPr id="4" name="矩形 3"/>
          <p:cNvSpPr/>
          <p:nvPr/>
        </p:nvSpPr>
        <p:spPr>
          <a:xfrm>
            <a:off x="371310" y="1705307"/>
            <a:ext cx="7632848" cy="715581"/>
          </a:xfrm>
          <a:prstGeom prst="rect">
            <a:avLst/>
          </a:prstGeom>
          <a:ln>
            <a:solidFill>
              <a:srgbClr val="000000"/>
            </a:solidFill>
          </a:ln>
        </p:spPr>
        <p:txBody>
          <a:bodyPr wrap="square">
            <a:spAutoFit/>
          </a:bodyPr>
          <a:lstStyle/>
          <a:p>
            <a:pPr marR="143510" algn="just">
              <a:lnSpc>
                <a:spcPct val="125000"/>
              </a:lnSpc>
              <a:spcAft>
                <a:spcPts val="0"/>
              </a:spcAft>
            </a:pPr>
            <a:r>
              <a:rPr lang="zh-CN" altLang="en-US" b="1" kern="0" dirty="0" smtClean="0">
                <a:solidFill>
                  <a:srgbClr val="000000"/>
                </a:solidFill>
                <a:latin typeface="Times New Roman"/>
                <a:ea typeface="宋体"/>
              </a:rPr>
              <a:t>（</a:t>
            </a:r>
            <a:r>
              <a:rPr lang="en-US" altLang="zh-CN" b="1" kern="0" dirty="0">
                <a:solidFill>
                  <a:srgbClr val="000000"/>
                </a:solidFill>
                <a:latin typeface="Times New Roman"/>
                <a:ea typeface="宋体"/>
              </a:rPr>
              <a:t>16</a:t>
            </a:r>
            <a:r>
              <a:rPr lang="zh-CN" altLang="zh-CN" b="1" kern="0" dirty="0" smtClean="0">
                <a:solidFill>
                  <a:srgbClr val="000000"/>
                </a:solidFill>
                <a:latin typeface="Times New Roman"/>
                <a:ea typeface="宋体"/>
              </a:rPr>
              <a:t>夏</a:t>
            </a:r>
            <a:r>
              <a:rPr lang="zh-CN" altLang="en-US" b="1" kern="0" dirty="0" smtClean="0">
                <a:solidFill>
                  <a:srgbClr val="000000"/>
                </a:solidFill>
                <a:latin typeface="Times New Roman"/>
                <a:ea typeface="宋体"/>
              </a:rPr>
              <a:t>）</a:t>
            </a:r>
            <a:r>
              <a:rPr lang="en-US" altLang="zh-CN" b="1" kern="100" dirty="0" smtClean="0">
                <a:solidFill>
                  <a:srgbClr val="000000"/>
                </a:solidFill>
                <a:latin typeface="Times New Roman"/>
                <a:ea typeface="宋体"/>
              </a:rPr>
              <a:t>1</a:t>
            </a:r>
            <a:r>
              <a:rPr lang="zh-CN" altLang="zh-CN" b="1" kern="100" dirty="0" smtClean="0">
                <a:solidFill>
                  <a:srgbClr val="000000"/>
                </a:solidFill>
                <a:latin typeface="Times New Roman"/>
                <a:ea typeface="宋体"/>
              </a:rPr>
              <a:t>．下列</a:t>
            </a:r>
            <a:r>
              <a:rPr lang="zh-CN" altLang="zh-CN" b="1" kern="100" dirty="0">
                <a:solidFill>
                  <a:srgbClr val="000000"/>
                </a:solidFill>
                <a:latin typeface="Times New Roman"/>
                <a:ea typeface="宋体"/>
              </a:rPr>
              <a:t>物理量中，属于标量的是</a:t>
            </a:r>
          </a:p>
          <a:p>
            <a:r>
              <a:rPr lang="en-US" altLang="zh-CN" b="1" dirty="0" smtClean="0">
                <a:solidFill>
                  <a:srgbClr val="000000"/>
                </a:solidFill>
                <a:latin typeface="Times New Roman"/>
                <a:ea typeface="宋体"/>
              </a:rPr>
              <a:t>  A</a:t>
            </a:r>
            <a:r>
              <a:rPr lang="zh-CN" altLang="zh-CN" b="1" dirty="0">
                <a:solidFill>
                  <a:srgbClr val="000000"/>
                </a:solidFill>
                <a:latin typeface="Times New Roman"/>
                <a:ea typeface="宋体"/>
                <a:cs typeface="Times New Roman"/>
              </a:rPr>
              <a:t>．</a:t>
            </a:r>
            <a:r>
              <a:rPr lang="zh-CN" altLang="zh-CN" b="1" dirty="0" smtClean="0">
                <a:solidFill>
                  <a:srgbClr val="000000"/>
                </a:solidFill>
                <a:latin typeface="Times New Roman"/>
                <a:ea typeface="宋体"/>
                <a:cs typeface="Times New Roman"/>
              </a:rPr>
              <a:t>位移</a:t>
            </a:r>
            <a:r>
              <a:rPr lang="en-US" altLang="zh-CN" b="1" dirty="0" smtClean="0">
                <a:solidFill>
                  <a:srgbClr val="000000"/>
                </a:solidFill>
                <a:latin typeface="Times New Roman"/>
                <a:ea typeface="宋体"/>
              </a:rPr>
              <a:t>           B</a:t>
            </a:r>
            <a:r>
              <a:rPr lang="zh-CN" altLang="zh-CN" b="1" dirty="0">
                <a:solidFill>
                  <a:srgbClr val="000000"/>
                </a:solidFill>
                <a:latin typeface="Times New Roman"/>
                <a:ea typeface="宋体"/>
                <a:cs typeface="Times New Roman"/>
              </a:rPr>
              <a:t>．加速度</a:t>
            </a:r>
            <a:r>
              <a:rPr lang="en-US" altLang="zh-CN" b="1" dirty="0">
                <a:solidFill>
                  <a:srgbClr val="000000"/>
                </a:solidFill>
                <a:latin typeface="Times New Roman"/>
                <a:ea typeface="宋体"/>
              </a:rPr>
              <a:t>	</a:t>
            </a:r>
            <a:r>
              <a:rPr lang="en-US" altLang="zh-CN" b="1" dirty="0" smtClean="0">
                <a:solidFill>
                  <a:srgbClr val="000000"/>
                </a:solidFill>
                <a:latin typeface="Times New Roman"/>
                <a:ea typeface="宋体"/>
              </a:rPr>
              <a:t>       C</a:t>
            </a:r>
            <a:r>
              <a:rPr lang="zh-CN" altLang="zh-CN" b="1" dirty="0">
                <a:solidFill>
                  <a:srgbClr val="000000"/>
                </a:solidFill>
                <a:latin typeface="Times New Roman"/>
                <a:ea typeface="宋体"/>
                <a:cs typeface="Times New Roman"/>
              </a:rPr>
              <a:t>．</a:t>
            </a:r>
            <a:r>
              <a:rPr lang="zh-CN" altLang="zh-CN" b="1" dirty="0" smtClean="0">
                <a:solidFill>
                  <a:srgbClr val="000000"/>
                </a:solidFill>
                <a:latin typeface="Times New Roman"/>
                <a:ea typeface="宋体"/>
                <a:cs typeface="Times New Roman"/>
              </a:rPr>
              <a:t>力</a:t>
            </a:r>
            <a:r>
              <a:rPr lang="en-US" altLang="zh-CN" b="1" dirty="0" smtClean="0">
                <a:solidFill>
                  <a:srgbClr val="000000"/>
                </a:solidFill>
                <a:latin typeface="Times New Roman"/>
                <a:ea typeface="宋体"/>
              </a:rPr>
              <a:t>         D</a:t>
            </a:r>
            <a:r>
              <a:rPr lang="zh-CN" altLang="zh-CN" b="1" dirty="0">
                <a:solidFill>
                  <a:srgbClr val="000000"/>
                </a:solidFill>
                <a:latin typeface="Times New Roman"/>
                <a:ea typeface="宋体"/>
                <a:cs typeface="Times New Roman"/>
              </a:rPr>
              <a:t>．</a:t>
            </a:r>
            <a:r>
              <a:rPr lang="zh-CN" altLang="zh-CN" b="1" dirty="0" smtClean="0">
                <a:solidFill>
                  <a:srgbClr val="000000"/>
                </a:solidFill>
                <a:latin typeface="Times New Roman"/>
                <a:ea typeface="宋体"/>
                <a:cs typeface="Times New Roman"/>
              </a:rPr>
              <a:t>动能</a:t>
            </a:r>
            <a:r>
              <a:rPr lang="en-US" altLang="zh-CN" b="1" dirty="0" smtClean="0">
                <a:solidFill>
                  <a:srgbClr val="000000"/>
                </a:solidFill>
                <a:latin typeface="Times New Roman"/>
                <a:ea typeface="宋体"/>
                <a:cs typeface="Times New Roman"/>
              </a:rPr>
              <a:t> </a:t>
            </a:r>
            <a:endParaRPr lang="zh-CN" altLang="en-US" b="1" dirty="0">
              <a:solidFill>
                <a:srgbClr val="000000"/>
              </a:solidFill>
            </a:endParaRPr>
          </a:p>
        </p:txBody>
      </p:sp>
      <p:sp>
        <p:nvSpPr>
          <p:cNvPr id="5" name="矩形 4"/>
          <p:cNvSpPr/>
          <p:nvPr/>
        </p:nvSpPr>
        <p:spPr>
          <a:xfrm>
            <a:off x="371309" y="2716178"/>
            <a:ext cx="7657075" cy="784830"/>
          </a:xfrm>
          <a:prstGeom prst="rect">
            <a:avLst/>
          </a:prstGeom>
          <a:ln>
            <a:solidFill>
              <a:srgbClr val="000000"/>
            </a:solidFill>
          </a:ln>
        </p:spPr>
        <p:txBody>
          <a:bodyPr wrap="square">
            <a:spAutoFit/>
          </a:bodyPr>
          <a:lstStyle/>
          <a:p>
            <a:pPr algn="just">
              <a:lnSpc>
                <a:spcPct val="125000"/>
              </a:lnSpc>
              <a:spcAft>
                <a:spcPts val="0"/>
              </a:spcAft>
              <a:tabLst>
                <a:tab pos="1493520" algn="l"/>
                <a:tab pos="2610485" algn="l"/>
                <a:tab pos="3870960" algn="l"/>
              </a:tabLst>
            </a:pPr>
            <a:r>
              <a:rPr lang="zh-CN" altLang="zh-CN" b="1" kern="100" dirty="0">
                <a:solidFill>
                  <a:srgbClr val="000000"/>
                </a:solidFill>
                <a:latin typeface="Times New Roman"/>
                <a:ea typeface="宋体"/>
              </a:rPr>
              <a:t>（</a:t>
            </a:r>
            <a:r>
              <a:rPr lang="en-US" altLang="zh-CN" b="1" kern="100" dirty="0">
                <a:solidFill>
                  <a:srgbClr val="000000"/>
                </a:solidFill>
                <a:latin typeface="Times New Roman"/>
                <a:ea typeface="宋体"/>
              </a:rPr>
              <a:t>17</a:t>
            </a:r>
            <a:r>
              <a:rPr lang="zh-CN" altLang="zh-CN" b="1" kern="100" dirty="0">
                <a:solidFill>
                  <a:srgbClr val="000000"/>
                </a:solidFill>
                <a:latin typeface="Times New Roman"/>
                <a:ea typeface="宋体"/>
              </a:rPr>
              <a:t>夏）</a:t>
            </a:r>
            <a:r>
              <a:rPr lang="en-US" altLang="zh-CN" b="1" kern="100" dirty="0">
                <a:solidFill>
                  <a:srgbClr val="000000"/>
                </a:solidFill>
                <a:latin typeface="Times New Roman"/>
                <a:ea typeface="宋体"/>
              </a:rPr>
              <a:t>1</a:t>
            </a:r>
            <a:r>
              <a:rPr lang="zh-CN" altLang="zh-CN" b="1" kern="100" dirty="0">
                <a:solidFill>
                  <a:srgbClr val="000000"/>
                </a:solidFill>
                <a:latin typeface="Times New Roman"/>
                <a:ea typeface="宋体"/>
              </a:rPr>
              <a:t>．下列物理量中，属于矢量的是</a:t>
            </a:r>
          </a:p>
          <a:p>
            <a:pPr marR="143510" indent="266700" algn="just">
              <a:lnSpc>
                <a:spcPct val="125000"/>
              </a:lnSpc>
              <a:spcAft>
                <a:spcPts val="0"/>
              </a:spcAft>
              <a:tabLst>
                <a:tab pos="1493520" algn="l"/>
                <a:tab pos="2610485" algn="l"/>
                <a:tab pos="3870960" algn="l"/>
              </a:tabLst>
            </a:pPr>
            <a:r>
              <a:rPr lang="en-US" altLang="zh-CN" b="1" kern="100" dirty="0">
                <a:solidFill>
                  <a:srgbClr val="000000"/>
                </a:solidFill>
                <a:latin typeface="Times New Roman"/>
                <a:ea typeface="宋体"/>
              </a:rPr>
              <a:t>A</a:t>
            </a:r>
            <a:r>
              <a:rPr lang="zh-CN" altLang="zh-CN" b="1" kern="100" dirty="0">
                <a:solidFill>
                  <a:srgbClr val="000000"/>
                </a:solidFill>
                <a:latin typeface="Times New Roman"/>
                <a:ea typeface="宋体"/>
              </a:rPr>
              <a:t>．质量</a:t>
            </a:r>
            <a:r>
              <a:rPr lang="en-US" altLang="zh-CN" b="1" kern="100" dirty="0">
                <a:solidFill>
                  <a:srgbClr val="000000"/>
                </a:solidFill>
                <a:latin typeface="Times New Roman"/>
                <a:ea typeface="宋体"/>
              </a:rPr>
              <a:t>	</a:t>
            </a:r>
            <a:r>
              <a:rPr lang="en-US" altLang="zh-CN" b="1" kern="100" dirty="0" smtClean="0">
                <a:solidFill>
                  <a:srgbClr val="000000"/>
                </a:solidFill>
                <a:latin typeface="Times New Roman"/>
                <a:ea typeface="宋体"/>
              </a:rPr>
              <a:t>   B</a:t>
            </a:r>
            <a:r>
              <a:rPr lang="zh-CN" altLang="zh-CN" b="1" kern="100" dirty="0">
                <a:solidFill>
                  <a:srgbClr val="000000"/>
                </a:solidFill>
                <a:latin typeface="Times New Roman"/>
                <a:ea typeface="宋体"/>
              </a:rPr>
              <a:t>．时间</a:t>
            </a:r>
            <a:r>
              <a:rPr lang="en-US" altLang="zh-CN" b="1" kern="100" dirty="0">
                <a:solidFill>
                  <a:srgbClr val="000000"/>
                </a:solidFill>
                <a:latin typeface="Times New Roman"/>
                <a:ea typeface="宋体"/>
              </a:rPr>
              <a:t>	</a:t>
            </a:r>
            <a:r>
              <a:rPr lang="en-US" altLang="zh-CN" b="1" kern="100" dirty="0" smtClean="0">
                <a:solidFill>
                  <a:srgbClr val="000000"/>
                </a:solidFill>
                <a:latin typeface="Times New Roman"/>
                <a:ea typeface="宋体"/>
              </a:rPr>
              <a:t>      C</a:t>
            </a:r>
            <a:r>
              <a:rPr lang="zh-CN" altLang="zh-CN" b="1" kern="100" dirty="0">
                <a:solidFill>
                  <a:srgbClr val="000000"/>
                </a:solidFill>
                <a:latin typeface="Times New Roman"/>
                <a:ea typeface="宋体"/>
              </a:rPr>
              <a:t>．路程</a:t>
            </a:r>
            <a:r>
              <a:rPr lang="en-US" altLang="zh-CN" b="1" kern="100" dirty="0">
                <a:solidFill>
                  <a:srgbClr val="000000"/>
                </a:solidFill>
                <a:latin typeface="Times New Roman"/>
                <a:ea typeface="宋体"/>
              </a:rPr>
              <a:t>	</a:t>
            </a:r>
            <a:r>
              <a:rPr lang="en-US" altLang="zh-CN" b="1" kern="100" dirty="0" smtClean="0">
                <a:solidFill>
                  <a:srgbClr val="000000"/>
                </a:solidFill>
                <a:latin typeface="Times New Roman"/>
                <a:ea typeface="宋体"/>
              </a:rPr>
              <a:t>       D</a:t>
            </a:r>
            <a:r>
              <a:rPr lang="zh-CN" altLang="zh-CN" b="1" kern="100" dirty="0">
                <a:solidFill>
                  <a:srgbClr val="000000"/>
                </a:solidFill>
                <a:latin typeface="Times New Roman"/>
                <a:ea typeface="宋体"/>
              </a:rPr>
              <a:t>．位移</a:t>
            </a:r>
            <a:endParaRPr lang="zh-CN" altLang="zh-CN" b="1" kern="100" dirty="0">
              <a:solidFill>
                <a:srgbClr val="000000"/>
              </a:solidFill>
              <a:effectLst/>
              <a:latin typeface="Times New Roman"/>
              <a:ea typeface="宋体"/>
            </a:endParaRPr>
          </a:p>
        </p:txBody>
      </p:sp>
      <p:sp>
        <p:nvSpPr>
          <p:cNvPr id="6" name="矩形 5"/>
          <p:cNvSpPr/>
          <p:nvPr/>
        </p:nvSpPr>
        <p:spPr>
          <a:xfrm>
            <a:off x="397519" y="4013201"/>
            <a:ext cx="7630865" cy="646331"/>
          </a:xfrm>
          <a:prstGeom prst="rect">
            <a:avLst/>
          </a:prstGeom>
          <a:ln>
            <a:solidFill>
              <a:srgbClr val="000000"/>
            </a:solidFill>
          </a:ln>
        </p:spPr>
        <p:txBody>
          <a:bodyPr wrap="square">
            <a:spAutoFit/>
          </a:bodyPr>
          <a:lstStyle/>
          <a:p>
            <a:pPr algn="just">
              <a:spcAft>
                <a:spcPts val="0"/>
              </a:spcAft>
            </a:pPr>
            <a:r>
              <a:rPr lang="zh-CN" altLang="zh-CN" b="1" kern="100" dirty="0">
                <a:solidFill>
                  <a:srgbClr val="000000"/>
                </a:solidFill>
                <a:latin typeface="Times New Roman"/>
                <a:ea typeface="宋体"/>
              </a:rPr>
              <a:t>（</a:t>
            </a:r>
            <a:r>
              <a:rPr lang="en-US" altLang="zh-CN" b="1" kern="100" dirty="0">
                <a:solidFill>
                  <a:srgbClr val="000000"/>
                </a:solidFill>
                <a:latin typeface="Times New Roman"/>
                <a:ea typeface="宋体"/>
              </a:rPr>
              <a:t>18</a:t>
            </a:r>
            <a:r>
              <a:rPr lang="zh-CN" altLang="zh-CN" b="1" kern="100" dirty="0">
                <a:solidFill>
                  <a:srgbClr val="000000"/>
                </a:solidFill>
                <a:latin typeface="Times New Roman"/>
                <a:ea typeface="宋体"/>
              </a:rPr>
              <a:t>合格考）</a:t>
            </a:r>
            <a:r>
              <a:rPr lang="en-US" altLang="zh-CN" b="1" kern="100" dirty="0">
                <a:solidFill>
                  <a:srgbClr val="000000"/>
                </a:solidFill>
                <a:latin typeface="Times New Roman"/>
                <a:ea typeface="宋体"/>
              </a:rPr>
              <a:t>1</a:t>
            </a:r>
            <a:r>
              <a:rPr lang="zh-CN" altLang="zh-CN" b="1" kern="100" dirty="0">
                <a:solidFill>
                  <a:srgbClr val="000000"/>
                </a:solidFill>
                <a:latin typeface="Times New Roman"/>
                <a:ea typeface="宋体"/>
              </a:rPr>
              <a:t>．下列物理量中，属于矢量的是</a:t>
            </a:r>
            <a:r>
              <a:rPr lang="en-US" altLang="zh-CN" b="1" kern="100" dirty="0">
                <a:solidFill>
                  <a:srgbClr val="000000"/>
                </a:solidFill>
                <a:latin typeface="Times New Roman"/>
                <a:ea typeface="宋体"/>
              </a:rPr>
              <a:t> </a:t>
            </a:r>
            <a:endParaRPr lang="zh-CN" altLang="zh-CN" b="1" kern="100" dirty="0">
              <a:solidFill>
                <a:srgbClr val="000000"/>
              </a:solidFill>
              <a:latin typeface="Times New Roman"/>
              <a:ea typeface="宋体"/>
            </a:endParaRPr>
          </a:p>
          <a:p>
            <a:r>
              <a:rPr lang="en-US" altLang="zh-CN" b="1" dirty="0">
                <a:solidFill>
                  <a:srgbClr val="000000"/>
                </a:solidFill>
                <a:latin typeface="Times New Roman"/>
                <a:ea typeface="宋体"/>
              </a:rPr>
              <a:t>A</a:t>
            </a:r>
            <a:r>
              <a:rPr lang="zh-CN" altLang="zh-CN" b="1" dirty="0">
                <a:solidFill>
                  <a:srgbClr val="000000"/>
                </a:solidFill>
                <a:latin typeface="Times New Roman"/>
                <a:ea typeface="宋体"/>
                <a:cs typeface="Times New Roman"/>
              </a:rPr>
              <a:t>．质量</a:t>
            </a:r>
            <a:r>
              <a:rPr lang="en-US" altLang="zh-CN" b="1" dirty="0">
                <a:solidFill>
                  <a:srgbClr val="000000"/>
                </a:solidFill>
                <a:latin typeface="Times New Roman"/>
                <a:ea typeface="宋体"/>
              </a:rPr>
              <a:t>       B</a:t>
            </a:r>
            <a:r>
              <a:rPr lang="zh-CN" altLang="zh-CN" b="1" dirty="0">
                <a:solidFill>
                  <a:srgbClr val="000000"/>
                </a:solidFill>
                <a:latin typeface="Times New Roman"/>
                <a:ea typeface="宋体"/>
                <a:cs typeface="Times New Roman"/>
              </a:rPr>
              <a:t>．时间</a:t>
            </a:r>
            <a:r>
              <a:rPr lang="en-US" altLang="zh-CN" b="1" dirty="0">
                <a:solidFill>
                  <a:srgbClr val="000000"/>
                </a:solidFill>
                <a:latin typeface="Times New Roman"/>
                <a:ea typeface="宋体"/>
              </a:rPr>
              <a:t>          C</a:t>
            </a:r>
            <a:r>
              <a:rPr lang="zh-CN" altLang="zh-CN" b="1" dirty="0">
                <a:solidFill>
                  <a:srgbClr val="000000"/>
                </a:solidFill>
                <a:latin typeface="Times New Roman"/>
                <a:ea typeface="宋体"/>
                <a:cs typeface="Times New Roman"/>
              </a:rPr>
              <a:t>．路程</a:t>
            </a:r>
            <a:r>
              <a:rPr lang="en-US" altLang="zh-CN" b="1" dirty="0">
                <a:solidFill>
                  <a:srgbClr val="000000"/>
                </a:solidFill>
                <a:latin typeface="Times New Roman"/>
                <a:ea typeface="宋体"/>
              </a:rPr>
              <a:t>            D</a:t>
            </a:r>
            <a:r>
              <a:rPr lang="zh-CN" altLang="zh-CN" b="1" dirty="0">
                <a:solidFill>
                  <a:srgbClr val="000000"/>
                </a:solidFill>
                <a:latin typeface="Times New Roman"/>
                <a:ea typeface="宋体"/>
                <a:cs typeface="Times New Roman"/>
              </a:rPr>
              <a:t>．速度</a:t>
            </a:r>
            <a:endParaRPr lang="zh-CN" altLang="en-US" b="1" dirty="0">
              <a:solidFill>
                <a:srgbClr val="000000"/>
              </a:solidFill>
            </a:endParaRPr>
          </a:p>
        </p:txBody>
      </p:sp>
    </p:spTree>
    <p:extLst>
      <p:ext uri="{BB962C8B-B14F-4D97-AF65-F5344CB8AC3E}">
        <p14:creationId xmlns:p14="http://schemas.microsoft.com/office/powerpoint/2010/main" val="13920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35529" y="2465948"/>
            <a:ext cx="3380128" cy="1827674"/>
            <a:chOff x="335529" y="2465948"/>
            <a:chExt cx="3380128" cy="1827674"/>
          </a:xfrm>
        </p:grpSpPr>
        <p:pic>
          <p:nvPicPr>
            <p:cNvPr id="1843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800" r="6824" b="13916"/>
            <a:stretch/>
          </p:blipFill>
          <p:spPr bwMode="auto">
            <a:xfrm>
              <a:off x="899727" y="2708920"/>
              <a:ext cx="2815930" cy="158470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35529" y="2465948"/>
              <a:ext cx="895120" cy="525016"/>
            </a:xfrm>
            <a:prstGeom prst="rect">
              <a:avLst/>
            </a:prstGeom>
            <a:noFill/>
          </p:spPr>
          <p:txBody>
            <a:bodyPr wrap="square" rtlCol="0">
              <a:spAutoFit/>
            </a:bodyPr>
            <a:lstStyle/>
            <a:p>
              <a:pPr>
                <a:lnSpc>
                  <a:spcPct val="130000"/>
                </a:lnSpc>
              </a:pPr>
              <a:r>
                <a:rPr lang="zh-CN" altLang="en-US" sz="2400" b="1" dirty="0" smtClean="0">
                  <a:solidFill>
                    <a:srgbClr val="000000"/>
                  </a:solidFill>
                  <a:latin typeface="Arial" panose="020B0604020202020204" pitchFamily="34" charset="0"/>
                  <a:ea typeface="微软雅黑" panose="020B0503020204020204" pitchFamily="34" charset="-122"/>
                </a:rPr>
                <a:t>（</a:t>
              </a:r>
              <a:r>
                <a:rPr lang="en-US" altLang="zh-CN" sz="2400" b="1" dirty="0" smtClean="0">
                  <a:solidFill>
                    <a:srgbClr val="000000"/>
                  </a:solidFill>
                  <a:latin typeface="Arial" panose="020B0604020202020204" pitchFamily="34" charset="0"/>
                  <a:ea typeface="微软雅黑" panose="020B0503020204020204" pitchFamily="34" charset="-122"/>
                </a:rPr>
                <a:t>1</a:t>
              </a:r>
              <a:r>
                <a:rPr lang="zh-CN" altLang="en-US" sz="2400" b="1" dirty="0" smtClean="0">
                  <a:solidFill>
                    <a:srgbClr val="000000"/>
                  </a:solidFill>
                  <a:latin typeface="Arial" panose="020B0604020202020204" pitchFamily="34" charset="0"/>
                  <a:ea typeface="微软雅黑" panose="020B0503020204020204" pitchFamily="34" charset="-122"/>
                </a:rPr>
                <a:t>）</a:t>
              </a:r>
            </a:p>
          </p:txBody>
        </p:sp>
      </p:grpSp>
      <p:sp>
        <p:nvSpPr>
          <p:cNvPr id="3" name="标题 1"/>
          <p:cNvSpPr>
            <a:spLocks noGrp="1"/>
          </p:cNvSpPr>
          <p:nvPr>
            <p:ph type="title"/>
          </p:nvPr>
        </p:nvSpPr>
        <p:spPr/>
        <p:txBody>
          <a:bodyPr/>
          <a:lstStyle/>
          <a:p>
            <a:r>
              <a:rPr lang="zh-CN" altLang="en-US" b="1" dirty="0" smtClean="0"/>
              <a:t>第</a:t>
            </a:r>
            <a:r>
              <a:rPr lang="en-US" altLang="zh-CN" b="1" dirty="0" smtClean="0"/>
              <a:t>7</a:t>
            </a:r>
            <a:r>
              <a:rPr lang="zh-CN" altLang="en-US" b="1" dirty="0" smtClean="0"/>
              <a:t>节 牛顿运动定律的应用（二）</a:t>
            </a:r>
            <a:endParaRPr lang="zh-CN" altLang="en-US" b="1" dirty="0"/>
          </a:p>
        </p:txBody>
      </p:sp>
      <p:sp>
        <p:nvSpPr>
          <p:cNvPr id="4" name="TextBox 3"/>
          <p:cNvSpPr txBox="1"/>
          <p:nvPr/>
        </p:nvSpPr>
        <p:spPr>
          <a:xfrm>
            <a:off x="459926" y="908720"/>
            <a:ext cx="8144522" cy="652486"/>
          </a:xfrm>
          <a:prstGeom prst="rect">
            <a:avLst/>
          </a:prstGeom>
          <a:noFill/>
        </p:spPr>
        <p:txBody>
          <a:bodyPr wrap="square" rtlCol="0">
            <a:spAutoFit/>
          </a:bodyPr>
          <a:lstStyle/>
          <a:p>
            <a:pPr>
              <a:lnSpc>
                <a:spcPct val="130000"/>
              </a:lnSpc>
            </a:pPr>
            <a:r>
              <a:rPr lang="en-US" altLang="zh-CN" sz="2800" b="1" dirty="0" smtClean="0">
                <a:solidFill>
                  <a:srgbClr val="000000"/>
                </a:solidFill>
                <a:latin typeface="幼圆" panose="02010509060101010101" pitchFamily="49" charset="-122"/>
                <a:ea typeface="幼圆" panose="02010509060101010101" pitchFamily="49" charset="-122"/>
              </a:rPr>
              <a:t>3</a:t>
            </a:r>
            <a:r>
              <a:rPr lang="zh-CN" altLang="en-US" sz="2800" b="1" dirty="0" smtClean="0">
                <a:solidFill>
                  <a:srgbClr val="000000"/>
                </a:solidFill>
                <a:latin typeface="幼圆" panose="02010509060101010101" pitchFamily="49" charset="-122"/>
                <a:ea typeface="幼圆" panose="02010509060101010101" pitchFamily="49" charset="-122"/>
              </a:rPr>
              <a:t>、从动力学角度看自由落体运动和竖直上抛运动</a:t>
            </a:r>
          </a:p>
        </p:txBody>
      </p:sp>
      <p:sp>
        <p:nvSpPr>
          <p:cNvPr id="5" name="TextBox 4"/>
          <p:cNvSpPr txBox="1"/>
          <p:nvPr/>
        </p:nvSpPr>
        <p:spPr>
          <a:xfrm>
            <a:off x="487399" y="1561449"/>
            <a:ext cx="2815930" cy="652486"/>
          </a:xfrm>
          <a:prstGeom prst="rect">
            <a:avLst/>
          </a:prstGeom>
          <a:noFill/>
        </p:spPr>
        <p:txBody>
          <a:bodyPr wrap="square" rtlCol="0">
            <a:spAutoFit/>
          </a:bodyPr>
          <a:lstStyle/>
          <a:p>
            <a:pPr>
              <a:lnSpc>
                <a:spcPct val="130000"/>
              </a:lnSpc>
            </a:pPr>
            <a:r>
              <a:rPr lang="en-US" altLang="zh-CN" sz="2800" b="1" dirty="0" smtClean="0">
                <a:solidFill>
                  <a:srgbClr val="000000"/>
                </a:solidFill>
                <a:latin typeface="幼圆" panose="02010509060101010101" pitchFamily="49" charset="-122"/>
                <a:ea typeface="幼圆" panose="02010509060101010101" pitchFamily="49" charset="-122"/>
              </a:rPr>
              <a:t>4</a:t>
            </a:r>
            <a:r>
              <a:rPr lang="zh-CN" altLang="en-US" sz="2800" b="1" dirty="0" smtClean="0">
                <a:solidFill>
                  <a:srgbClr val="000000"/>
                </a:solidFill>
                <a:latin typeface="幼圆" panose="02010509060101010101" pitchFamily="49" charset="-122"/>
                <a:ea typeface="幼圆" panose="02010509060101010101" pitchFamily="49" charset="-122"/>
              </a:rPr>
              <a:t>、连接体问题</a:t>
            </a:r>
          </a:p>
        </p:txBody>
      </p:sp>
      <p:sp>
        <p:nvSpPr>
          <p:cNvPr id="6" name="矩形 5"/>
          <p:cNvSpPr/>
          <p:nvPr/>
        </p:nvSpPr>
        <p:spPr>
          <a:xfrm>
            <a:off x="1331640" y="2276872"/>
            <a:ext cx="1228221" cy="523220"/>
          </a:xfrm>
          <a:prstGeom prst="rect">
            <a:avLst/>
          </a:prstGeom>
        </p:spPr>
        <p:txBody>
          <a:bodyPr wrap="none">
            <a:spAutoFit/>
          </a:bodyPr>
          <a:lstStyle/>
          <a:p>
            <a:r>
              <a:rPr lang="en-US" altLang="zh-CN" sz="2800" b="1" i="1" kern="100" dirty="0" smtClean="0">
                <a:solidFill>
                  <a:srgbClr val="C00000"/>
                </a:solidFill>
                <a:latin typeface="Times New Roman"/>
                <a:ea typeface="宋体"/>
              </a:rPr>
              <a:t>m</a:t>
            </a:r>
            <a:r>
              <a:rPr lang="en-US" altLang="zh-CN" sz="2800" b="1" kern="100" dirty="0" smtClean="0">
                <a:solidFill>
                  <a:srgbClr val="C00000"/>
                </a:solidFill>
                <a:latin typeface="Times New Roman"/>
                <a:ea typeface="宋体"/>
              </a:rPr>
              <a:t>=1kg</a:t>
            </a:r>
            <a:endParaRPr lang="zh-CN" altLang="en-US" sz="2800" b="1" dirty="0">
              <a:solidFill>
                <a:srgbClr val="C00000"/>
              </a:solidFill>
            </a:endParaRPr>
          </a:p>
        </p:txBody>
      </p:sp>
      <p:sp>
        <p:nvSpPr>
          <p:cNvPr id="7" name="矩形 6"/>
          <p:cNvSpPr/>
          <p:nvPr/>
        </p:nvSpPr>
        <p:spPr>
          <a:xfrm>
            <a:off x="971600" y="3336175"/>
            <a:ext cx="2040943" cy="461665"/>
          </a:xfrm>
          <a:prstGeom prst="rect">
            <a:avLst/>
          </a:prstGeom>
        </p:spPr>
        <p:txBody>
          <a:bodyPr wrap="none">
            <a:spAutoFit/>
          </a:bodyPr>
          <a:lstStyle/>
          <a:p>
            <a:r>
              <a:rPr lang="zh-CN" altLang="zh-CN" sz="2400" b="1" kern="100" dirty="0">
                <a:solidFill>
                  <a:srgbClr val="C00000"/>
                </a:solidFill>
                <a:latin typeface="Times New Roman"/>
                <a:ea typeface="宋体"/>
                <a:cs typeface="Times New Roman"/>
              </a:rPr>
              <a:t>光滑水平桌面</a:t>
            </a:r>
            <a:endParaRPr lang="zh-CN" altLang="en-US" sz="2400" b="1" dirty="0">
              <a:solidFill>
                <a:srgbClr val="C00000"/>
              </a:solidFill>
            </a:endParaRPr>
          </a:p>
        </p:txBody>
      </p:sp>
      <p:sp>
        <p:nvSpPr>
          <p:cNvPr id="8" name="矩形 7"/>
          <p:cNvSpPr/>
          <p:nvPr/>
        </p:nvSpPr>
        <p:spPr>
          <a:xfrm>
            <a:off x="2915816" y="4221088"/>
            <a:ext cx="1088760" cy="523220"/>
          </a:xfrm>
          <a:prstGeom prst="rect">
            <a:avLst/>
          </a:prstGeom>
        </p:spPr>
        <p:txBody>
          <a:bodyPr wrap="none">
            <a:spAutoFit/>
          </a:bodyPr>
          <a:lstStyle/>
          <a:p>
            <a:r>
              <a:rPr lang="en-US" altLang="zh-CN" sz="2800" b="1" i="1" kern="100" dirty="0" smtClean="0">
                <a:solidFill>
                  <a:srgbClr val="C00000"/>
                </a:solidFill>
                <a:latin typeface="Times New Roman"/>
                <a:ea typeface="宋体"/>
              </a:rPr>
              <a:t>G</a:t>
            </a:r>
            <a:r>
              <a:rPr lang="en-US" altLang="zh-CN" sz="2800" b="1" kern="100" dirty="0" smtClean="0">
                <a:solidFill>
                  <a:srgbClr val="C00000"/>
                </a:solidFill>
                <a:latin typeface="Times New Roman"/>
                <a:ea typeface="宋体"/>
              </a:rPr>
              <a:t>=5N</a:t>
            </a:r>
            <a:endParaRPr lang="zh-CN" altLang="en-US" sz="2800" b="1" dirty="0">
              <a:solidFill>
                <a:srgbClr val="C00000"/>
              </a:solidFill>
            </a:endParaRPr>
          </a:p>
        </p:txBody>
      </p:sp>
      <p:grpSp>
        <p:nvGrpSpPr>
          <p:cNvPr id="15" name="组合 14"/>
          <p:cNvGrpSpPr/>
          <p:nvPr/>
        </p:nvGrpSpPr>
        <p:grpSpPr>
          <a:xfrm>
            <a:off x="5004048" y="2465948"/>
            <a:ext cx="2815930" cy="1520968"/>
            <a:chOff x="5004048" y="2609964"/>
            <a:chExt cx="2815930" cy="1520968"/>
          </a:xfrm>
        </p:grpSpPr>
        <p:pic>
          <p:nvPicPr>
            <p:cNvPr id="1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800" r="6824" b="46019"/>
            <a:stretch/>
          </p:blipFill>
          <p:spPr bwMode="auto">
            <a:xfrm>
              <a:off x="5004048" y="3042012"/>
              <a:ext cx="2815930" cy="89984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5435961" y="2609964"/>
              <a:ext cx="1228221" cy="523220"/>
            </a:xfrm>
            <a:prstGeom prst="rect">
              <a:avLst/>
            </a:prstGeom>
          </p:spPr>
          <p:txBody>
            <a:bodyPr wrap="none">
              <a:spAutoFit/>
            </a:bodyPr>
            <a:lstStyle/>
            <a:p>
              <a:r>
                <a:rPr lang="en-US" altLang="zh-CN" sz="2800" b="1" i="1" kern="100" dirty="0" smtClean="0">
                  <a:solidFill>
                    <a:srgbClr val="C00000"/>
                  </a:solidFill>
                  <a:latin typeface="Times New Roman"/>
                  <a:ea typeface="宋体"/>
                </a:rPr>
                <a:t>m</a:t>
              </a:r>
              <a:r>
                <a:rPr lang="en-US" altLang="zh-CN" sz="2800" b="1" kern="100" dirty="0" smtClean="0">
                  <a:solidFill>
                    <a:srgbClr val="C00000"/>
                  </a:solidFill>
                  <a:latin typeface="Times New Roman"/>
                  <a:ea typeface="宋体"/>
                </a:rPr>
                <a:t>=1kg</a:t>
              </a:r>
              <a:endParaRPr lang="zh-CN" altLang="en-US" sz="2800" b="1" dirty="0">
                <a:solidFill>
                  <a:srgbClr val="C00000"/>
                </a:solidFill>
              </a:endParaRPr>
            </a:p>
          </p:txBody>
        </p:sp>
        <p:sp>
          <p:nvSpPr>
            <p:cNvPr id="12" name="矩形 11"/>
            <p:cNvSpPr/>
            <p:nvPr/>
          </p:nvSpPr>
          <p:spPr>
            <a:xfrm>
              <a:off x="5075921" y="3669267"/>
              <a:ext cx="2040943" cy="461665"/>
            </a:xfrm>
            <a:prstGeom prst="rect">
              <a:avLst/>
            </a:prstGeom>
          </p:spPr>
          <p:txBody>
            <a:bodyPr wrap="none">
              <a:spAutoFit/>
            </a:bodyPr>
            <a:lstStyle/>
            <a:p>
              <a:r>
                <a:rPr lang="zh-CN" altLang="zh-CN" sz="2400" b="1" kern="100" dirty="0">
                  <a:solidFill>
                    <a:srgbClr val="C00000"/>
                  </a:solidFill>
                  <a:latin typeface="Times New Roman"/>
                  <a:ea typeface="宋体"/>
                  <a:cs typeface="Times New Roman"/>
                </a:rPr>
                <a:t>光滑水平桌面</a:t>
              </a:r>
              <a:endParaRPr lang="zh-CN" altLang="en-US" sz="2400" b="1" dirty="0">
                <a:solidFill>
                  <a:srgbClr val="C00000"/>
                </a:solidFill>
              </a:endParaRPr>
            </a:p>
          </p:txBody>
        </p:sp>
      </p:grpSp>
      <p:sp>
        <p:nvSpPr>
          <p:cNvPr id="13" name="矩形 12"/>
          <p:cNvSpPr/>
          <p:nvPr/>
        </p:nvSpPr>
        <p:spPr>
          <a:xfrm>
            <a:off x="6903845" y="4654660"/>
            <a:ext cx="1067921" cy="523220"/>
          </a:xfrm>
          <a:prstGeom prst="rect">
            <a:avLst/>
          </a:prstGeom>
        </p:spPr>
        <p:txBody>
          <a:bodyPr wrap="none">
            <a:spAutoFit/>
          </a:bodyPr>
          <a:lstStyle/>
          <a:p>
            <a:r>
              <a:rPr lang="en-US" altLang="zh-CN" sz="2800" b="1" i="1" kern="100" dirty="0" smtClean="0">
                <a:solidFill>
                  <a:srgbClr val="C00000"/>
                </a:solidFill>
                <a:latin typeface="Times New Roman"/>
                <a:ea typeface="宋体"/>
              </a:rPr>
              <a:t>F</a:t>
            </a:r>
            <a:r>
              <a:rPr lang="en-US" altLang="zh-CN" sz="2800" b="1" kern="100" dirty="0" smtClean="0">
                <a:solidFill>
                  <a:srgbClr val="C00000"/>
                </a:solidFill>
                <a:latin typeface="Times New Roman"/>
                <a:ea typeface="宋体"/>
              </a:rPr>
              <a:t>=5N</a:t>
            </a:r>
            <a:endParaRPr lang="zh-CN" altLang="en-US" sz="2800" b="1" dirty="0">
              <a:solidFill>
                <a:srgbClr val="C00000"/>
              </a:solidFill>
            </a:endParaRPr>
          </a:p>
        </p:txBody>
      </p:sp>
      <p:cxnSp>
        <p:nvCxnSpPr>
          <p:cNvPr id="14" name="直接箭头连接符 13"/>
          <p:cNvCxnSpPr/>
          <p:nvPr/>
        </p:nvCxnSpPr>
        <p:spPr>
          <a:xfrm>
            <a:off x="7437806" y="3797840"/>
            <a:ext cx="0" cy="783288"/>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555776" y="2348880"/>
            <a:ext cx="1103187" cy="523220"/>
          </a:xfrm>
          <a:prstGeom prst="rect">
            <a:avLst/>
          </a:prstGeom>
        </p:spPr>
        <p:txBody>
          <a:bodyPr wrap="none">
            <a:spAutoFit/>
          </a:bodyPr>
          <a:lstStyle/>
          <a:p>
            <a:r>
              <a:rPr lang="en-US" altLang="zh-CN" sz="2800" b="1" i="1" kern="100" dirty="0" smtClean="0">
                <a:solidFill>
                  <a:srgbClr val="7030A0"/>
                </a:solidFill>
                <a:latin typeface="Times New Roman"/>
                <a:ea typeface="宋体"/>
              </a:rPr>
              <a:t>a</a:t>
            </a:r>
            <a:r>
              <a:rPr lang="en-US" altLang="zh-CN" sz="2800" b="1" kern="100" baseline="-25000" dirty="0" smtClean="0">
                <a:solidFill>
                  <a:srgbClr val="7030A0"/>
                </a:solidFill>
                <a:latin typeface="Times New Roman"/>
                <a:ea typeface="宋体"/>
              </a:rPr>
              <a:t>A</a:t>
            </a:r>
            <a:r>
              <a:rPr lang="en-US" altLang="zh-CN" sz="2800" b="1" i="1" kern="100" dirty="0" smtClean="0">
                <a:solidFill>
                  <a:srgbClr val="7030A0"/>
                </a:solidFill>
                <a:latin typeface="Times New Roman"/>
                <a:ea typeface="宋体"/>
              </a:rPr>
              <a:t>=</a:t>
            </a:r>
            <a:r>
              <a:rPr lang="zh-CN" altLang="en-US" sz="2800" b="1" kern="100" dirty="0" smtClean="0">
                <a:solidFill>
                  <a:srgbClr val="7030A0"/>
                </a:solidFill>
                <a:latin typeface="Times New Roman"/>
                <a:ea typeface="宋体"/>
              </a:rPr>
              <a:t>？</a:t>
            </a:r>
            <a:endParaRPr lang="zh-CN" altLang="en-US" sz="2800" b="1" dirty="0">
              <a:solidFill>
                <a:srgbClr val="7030A0"/>
              </a:solidFill>
            </a:endParaRPr>
          </a:p>
        </p:txBody>
      </p:sp>
      <p:sp>
        <p:nvSpPr>
          <p:cNvPr id="16" name="圆角矩形 15"/>
          <p:cNvSpPr/>
          <p:nvPr/>
        </p:nvSpPr>
        <p:spPr>
          <a:xfrm>
            <a:off x="1331640" y="2708920"/>
            <a:ext cx="864096" cy="50405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2915816" y="3685428"/>
            <a:ext cx="864096" cy="50405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335529" y="4654660"/>
            <a:ext cx="2088232" cy="1212640"/>
          </a:xfrm>
          <a:prstGeom prst="rect">
            <a:avLst/>
          </a:prstGeom>
          <a:noFill/>
        </p:spPr>
        <p:txBody>
          <a:bodyPr wrap="square" rtlCol="0">
            <a:spAutoFit/>
          </a:bodyPr>
          <a:lstStyle/>
          <a:p>
            <a:pPr>
              <a:lnSpc>
                <a:spcPct val="130000"/>
              </a:lnSpc>
            </a:pPr>
            <a:r>
              <a:rPr lang="en-US" altLang="zh-CN" sz="2800" b="1" i="1" dirty="0" smtClean="0">
                <a:solidFill>
                  <a:srgbClr val="000000"/>
                </a:solidFill>
                <a:latin typeface="Times New Roman" pitchFamily="18" charset="0"/>
                <a:ea typeface="微软雅黑" panose="020B0503020204020204" pitchFamily="34" charset="-122"/>
                <a:cs typeface="Times New Roman" pitchFamily="18" charset="0"/>
              </a:rPr>
              <a:t>ma=F</a:t>
            </a:r>
          </a:p>
          <a:p>
            <a:pPr>
              <a:lnSpc>
                <a:spcPct val="130000"/>
              </a:lnSpc>
            </a:pPr>
            <a:r>
              <a:rPr lang="en-US" altLang="zh-CN" sz="2800" b="1" i="1" dirty="0" smtClean="0">
                <a:solidFill>
                  <a:srgbClr val="000000"/>
                </a:solidFill>
                <a:latin typeface="Times New Roman" pitchFamily="18" charset="0"/>
                <a:ea typeface="微软雅黑" panose="020B0503020204020204" pitchFamily="34" charset="-122"/>
                <a:cs typeface="Times New Roman" pitchFamily="18" charset="0"/>
              </a:rPr>
              <a:t>Ma=Mg-F</a:t>
            </a:r>
            <a:endParaRPr lang="zh-CN" altLang="en-US" sz="2800" b="1" i="1" dirty="0" smtClean="0">
              <a:solidFill>
                <a:srgbClr val="000000"/>
              </a:solidFill>
              <a:latin typeface="Times New Roman" pitchFamily="18" charset="0"/>
              <a:ea typeface="微软雅黑" panose="020B0503020204020204" pitchFamily="34" charset="-122"/>
              <a:cs typeface="Times New Roman" pitchFamily="18" charset="0"/>
            </a:endParaRPr>
          </a:p>
        </p:txBody>
      </p:sp>
      <p:sp>
        <p:nvSpPr>
          <p:cNvPr id="21" name="右箭头 20"/>
          <p:cNvSpPr/>
          <p:nvPr/>
        </p:nvSpPr>
        <p:spPr>
          <a:xfrm>
            <a:off x="2138000" y="5069868"/>
            <a:ext cx="696077" cy="2160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TextBox 22"/>
          <p:cNvSpPr txBox="1"/>
          <p:nvPr/>
        </p:nvSpPr>
        <p:spPr>
          <a:xfrm>
            <a:off x="3040205" y="4811626"/>
            <a:ext cx="3480387" cy="732508"/>
          </a:xfrm>
          <a:prstGeom prst="rect">
            <a:avLst/>
          </a:prstGeom>
          <a:noFill/>
        </p:spPr>
        <p:txBody>
          <a:bodyPr wrap="square" rtlCol="0">
            <a:spAutoFit/>
          </a:bodyPr>
          <a:lstStyle/>
          <a:p>
            <a:pPr>
              <a:lnSpc>
                <a:spcPct val="130000"/>
              </a:lnSpc>
            </a:pPr>
            <a:r>
              <a:rPr lang="en-US" altLang="zh-CN" sz="3200" b="1" i="1" dirty="0" smtClean="0">
                <a:solidFill>
                  <a:srgbClr val="000000"/>
                </a:solidFill>
                <a:latin typeface="Times New Roman" pitchFamily="18" charset="0"/>
                <a:ea typeface="微软雅黑" panose="020B0503020204020204" pitchFamily="34" charset="-122"/>
                <a:cs typeface="Times New Roman" pitchFamily="18" charset="0"/>
              </a:rPr>
              <a:t>a=Mg/(</a:t>
            </a:r>
            <a:r>
              <a:rPr lang="en-US" altLang="zh-CN" sz="3200" b="1" i="1" dirty="0" err="1" smtClean="0">
                <a:solidFill>
                  <a:srgbClr val="000000"/>
                </a:solidFill>
                <a:latin typeface="Times New Roman" pitchFamily="18" charset="0"/>
                <a:ea typeface="微软雅黑" panose="020B0503020204020204" pitchFamily="34" charset="-122"/>
                <a:cs typeface="Times New Roman" pitchFamily="18" charset="0"/>
              </a:rPr>
              <a:t>m+M</a:t>
            </a:r>
            <a:r>
              <a:rPr lang="en-US" altLang="zh-CN" sz="3200" b="1" i="1" dirty="0" smtClean="0">
                <a:solidFill>
                  <a:srgbClr val="000000"/>
                </a:solidFill>
                <a:latin typeface="Times New Roman" pitchFamily="18" charset="0"/>
                <a:ea typeface="微软雅黑" panose="020B0503020204020204" pitchFamily="34" charset="-122"/>
                <a:cs typeface="Times New Roman" pitchFamily="18" charset="0"/>
              </a:rPr>
              <a:t>)</a:t>
            </a:r>
            <a:endParaRPr lang="zh-CN" altLang="en-US" sz="3200" b="1" i="1" dirty="0" smtClean="0">
              <a:solidFill>
                <a:srgbClr val="000000"/>
              </a:solidFill>
              <a:latin typeface="Times New Roman" pitchFamily="18" charset="0"/>
              <a:ea typeface="微软雅黑" panose="020B0503020204020204" pitchFamily="34" charset="-122"/>
              <a:cs typeface="Times New Roman" pitchFamily="18" charset="0"/>
            </a:endParaRPr>
          </a:p>
        </p:txBody>
      </p:sp>
      <p:grpSp>
        <p:nvGrpSpPr>
          <p:cNvPr id="18" name="组合 17"/>
          <p:cNvGrpSpPr/>
          <p:nvPr/>
        </p:nvGrpSpPr>
        <p:grpSpPr>
          <a:xfrm>
            <a:off x="683568" y="4737507"/>
            <a:ext cx="288032" cy="1129793"/>
            <a:chOff x="683568" y="4737507"/>
            <a:chExt cx="288032" cy="1129793"/>
          </a:xfrm>
        </p:grpSpPr>
        <p:sp>
          <p:nvSpPr>
            <p:cNvPr id="24" name="圆角矩形 23"/>
            <p:cNvSpPr/>
            <p:nvPr/>
          </p:nvSpPr>
          <p:spPr>
            <a:xfrm>
              <a:off x="683568" y="4737507"/>
              <a:ext cx="288032" cy="50405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689766" y="5363244"/>
              <a:ext cx="281834" cy="50405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081654" y="4735939"/>
            <a:ext cx="910418" cy="1111944"/>
            <a:chOff x="1081654" y="4735939"/>
            <a:chExt cx="910418" cy="1111944"/>
          </a:xfrm>
        </p:grpSpPr>
        <p:sp>
          <p:nvSpPr>
            <p:cNvPr id="26" name="圆角矩形 25"/>
            <p:cNvSpPr/>
            <p:nvPr/>
          </p:nvSpPr>
          <p:spPr>
            <a:xfrm>
              <a:off x="1081654" y="4735939"/>
              <a:ext cx="297991" cy="50405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1710280" y="5343827"/>
              <a:ext cx="281792" cy="50405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6732240" y="2420888"/>
            <a:ext cx="1103187" cy="523220"/>
          </a:xfrm>
          <a:prstGeom prst="rect">
            <a:avLst/>
          </a:prstGeom>
        </p:spPr>
        <p:txBody>
          <a:bodyPr wrap="none">
            <a:spAutoFit/>
          </a:bodyPr>
          <a:lstStyle/>
          <a:p>
            <a:r>
              <a:rPr lang="en-US" altLang="zh-CN" sz="2800" b="1" i="1" kern="100" dirty="0" smtClean="0">
                <a:solidFill>
                  <a:srgbClr val="7030A0"/>
                </a:solidFill>
                <a:latin typeface="Times New Roman"/>
                <a:ea typeface="宋体"/>
              </a:rPr>
              <a:t>a</a:t>
            </a:r>
            <a:r>
              <a:rPr lang="en-US" altLang="zh-CN" sz="2800" b="1" kern="100" baseline="-25000" dirty="0" smtClean="0">
                <a:solidFill>
                  <a:srgbClr val="7030A0"/>
                </a:solidFill>
                <a:latin typeface="Times New Roman"/>
                <a:ea typeface="宋体"/>
              </a:rPr>
              <a:t>A</a:t>
            </a:r>
            <a:r>
              <a:rPr lang="en-US" altLang="zh-CN" sz="2800" b="1" i="1" kern="100" dirty="0" smtClean="0">
                <a:solidFill>
                  <a:srgbClr val="7030A0"/>
                </a:solidFill>
                <a:latin typeface="Times New Roman"/>
                <a:ea typeface="宋体"/>
              </a:rPr>
              <a:t>=</a:t>
            </a:r>
            <a:r>
              <a:rPr lang="zh-CN" altLang="en-US" sz="2800" b="1" kern="100" dirty="0" smtClean="0">
                <a:solidFill>
                  <a:srgbClr val="7030A0"/>
                </a:solidFill>
                <a:latin typeface="Times New Roman"/>
                <a:ea typeface="宋体"/>
              </a:rPr>
              <a:t>？</a:t>
            </a:r>
            <a:endParaRPr lang="zh-CN" altLang="en-US" sz="2800" b="1" dirty="0">
              <a:solidFill>
                <a:srgbClr val="7030A0"/>
              </a:solidFill>
            </a:endParaRPr>
          </a:p>
        </p:txBody>
      </p:sp>
    </p:spTree>
    <p:extLst>
      <p:ext uri="{BB962C8B-B14F-4D97-AF65-F5344CB8AC3E}">
        <p14:creationId xmlns:p14="http://schemas.microsoft.com/office/powerpoint/2010/main" val="82766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randombar(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randombar(horizont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randombar(horizontal)">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randombar(horizontal)">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0">
                                            <p:txEl>
                                              <p:pRg st="0" end="0"/>
                                            </p:txEl>
                                          </p:spTgt>
                                        </p:tgtEl>
                                        <p:attrNameLst>
                                          <p:attrName>style.visibility</p:attrName>
                                        </p:attrNameLst>
                                      </p:cBhvr>
                                      <p:to>
                                        <p:strVal val="visible"/>
                                      </p:to>
                                    </p:set>
                                    <p:animEffect transition="in" filter="blinds(horizontal)">
                                      <p:cBhvr>
                                        <p:cTn id="67" dur="500"/>
                                        <p:tgtEl>
                                          <p:spTgt spid="20">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randombar(horizontal)">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20">
                                            <p:txEl>
                                              <p:pRg st="1" end="1"/>
                                            </p:txEl>
                                          </p:spTgt>
                                        </p:tgtEl>
                                        <p:attrNameLst>
                                          <p:attrName>style.visibility</p:attrName>
                                        </p:attrNameLst>
                                      </p:cBhvr>
                                      <p:to>
                                        <p:strVal val="visible"/>
                                      </p:to>
                                    </p:set>
                                    <p:animEffect transition="in" filter="blinds(horizontal)">
                                      <p:cBhvr>
                                        <p:cTn id="77" dur="500"/>
                                        <p:tgtEl>
                                          <p:spTgt spid="20">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left)">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randombar(horizontal)">
                                      <p:cBhvr>
                                        <p:cTn id="92" dur="500"/>
                                        <p:tgtEl>
                                          <p:spTgt spid="18"/>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randombar(horizontal)">
                                      <p:cBhvr>
                                        <p:cTn id="9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3" grpId="0"/>
      <p:bldP spid="17" grpId="0"/>
      <p:bldP spid="16" grpId="0" animBg="1"/>
      <p:bldP spid="19" grpId="0" animBg="1"/>
      <p:bldP spid="21" grpId="0" animBg="1"/>
      <p:bldP spid="23" grpId="0"/>
      <p:bldP spid="3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b="1" dirty="0" smtClean="0"/>
              <a:t>第</a:t>
            </a:r>
            <a:r>
              <a:rPr lang="en-US" altLang="zh-CN" b="1" dirty="0" smtClean="0"/>
              <a:t>7</a:t>
            </a:r>
            <a:r>
              <a:rPr lang="zh-CN" altLang="en-US" b="1" dirty="0" smtClean="0"/>
              <a:t>节 牛顿运动定律的应用（二）</a:t>
            </a:r>
            <a:endParaRPr lang="zh-CN" altLang="en-US" b="1" dirty="0"/>
          </a:p>
        </p:txBody>
      </p:sp>
      <p:grpSp>
        <p:nvGrpSpPr>
          <p:cNvPr id="2" name="组合 1"/>
          <p:cNvGrpSpPr/>
          <p:nvPr/>
        </p:nvGrpSpPr>
        <p:grpSpPr>
          <a:xfrm>
            <a:off x="-132165" y="1160916"/>
            <a:ext cx="7992888" cy="1743397"/>
            <a:chOff x="467544" y="1160917"/>
            <a:chExt cx="7992888" cy="1743397"/>
          </a:xfrm>
        </p:grpSpPr>
        <p:sp>
          <p:nvSpPr>
            <p:cNvPr id="16" name="矩形 15"/>
            <p:cNvSpPr/>
            <p:nvPr/>
          </p:nvSpPr>
          <p:spPr>
            <a:xfrm>
              <a:off x="467544" y="1160917"/>
              <a:ext cx="7992888" cy="461665"/>
            </a:xfrm>
            <a:prstGeom prst="rect">
              <a:avLst/>
            </a:prstGeom>
          </p:spPr>
          <p:txBody>
            <a:bodyPr wrap="square">
              <a:spAutoFit/>
            </a:bodyPr>
            <a:lstStyle/>
            <a:p>
              <a:pPr marL="196215" indent="-196215" algn="just">
                <a:spcAft>
                  <a:spcPts val="0"/>
                </a:spcAft>
              </a:pPr>
              <a:r>
                <a:rPr lang="zh-CN" altLang="en-US" sz="2400" b="1" kern="100" dirty="0" smtClean="0">
                  <a:solidFill>
                    <a:srgbClr val="000000"/>
                  </a:solidFill>
                  <a:latin typeface="Times New Roman" panose="02020603050405020304" pitchFamily="18" charset="0"/>
                  <a:cs typeface="Times New Roman" panose="02020603050405020304" pitchFamily="18" charset="0"/>
                </a:rPr>
                <a:t>（</a:t>
              </a:r>
              <a:r>
                <a:rPr lang="en-US" altLang="zh-CN" sz="2400" b="1" kern="100" dirty="0" smtClean="0">
                  <a:solidFill>
                    <a:srgbClr val="000000"/>
                  </a:solidFill>
                  <a:latin typeface="Times New Roman" panose="02020603050405020304" pitchFamily="18" charset="0"/>
                  <a:cs typeface="Times New Roman" panose="02020603050405020304" pitchFamily="18" charset="0"/>
                </a:rPr>
                <a:t>2</a:t>
              </a:r>
              <a:r>
                <a:rPr lang="zh-CN" altLang="en-US" sz="2400" b="1" kern="100" dirty="0" smtClean="0">
                  <a:solidFill>
                    <a:srgbClr val="000000"/>
                  </a:solidFill>
                  <a:latin typeface="Times New Roman" panose="02020603050405020304" pitchFamily="18" charset="0"/>
                  <a:cs typeface="Times New Roman" panose="02020603050405020304" pitchFamily="18" charset="0"/>
                </a:rPr>
                <a:t>）</a:t>
              </a:r>
              <a:endParaRPr lang="zh-CN" altLang="zh-CN" sz="2400" b="1" kern="100" dirty="0">
                <a:effectLst/>
                <a:latin typeface="Times New Roman" panose="02020603050405020304" pitchFamily="18" charset="0"/>
                <a:cs typeface="Times New Roman" panose="02020603050405020304" pitchFamily="18" charset="0"/>
              </a:endParaRPr>
            </a:p>
          </p:txBody>
        </p:sp>
        <p:pic>
          <p:nvPicPr>
            <p:cNvPr id="17920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1000" y="1622582"/>
              <a:ext cx="4441350" cy="128173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矩形 5"/>
          <p:cNvSpPr/>
          <p:nvPr/>
        </p:nvSpPr>
        <p:spPr>
          <a:xfrm>
            <a:off x="2843808" y="2673481"/>
            <a:ext cx="2040943" cy="461665"/>
          </a:xfrm>
          <a:prstGeom prst="rect">
            <a:avLst/>
          </a:prstGeom>
        </p:spPr>
        <p:txBody>
          <a:bodyPr wrap="none">
            <a:spAutoFit/>
          </a:bodyPr>
          <a:lstStyle/>
          <a:p>
            <a:r>
              <a:rPr lang="zh-CN" altLang="zh-CN" sz="2400" b="1" kern="100" dirty="0">
                <a:solidFill>
                  <a:srgbClr val="C00000"/>
                </a:solidFill>
                <a:latin typeface="Times New Roman"/>
                <a:ea typeface="宋体"/>
                <a:cs typeface="Times New Roman"/>
              </a:rPr>
              <a:t>光滑水平桌面</a:t>
            </a:r>
            <a:endParaRPr lang="zh-CN" altLang="en-US" sz="2400" b="1" dirty="0">
              <a:solidFill>
                <a:srgbClr val="C00000"/>
              </a:solidFill>
            </a:endParaRPr>
          </a:p>
        </p:txBody>
      </p:sp>
      <p:sp>
        <p:nvSpPr>
          <p:cNvPr id="8" name="矩形 7"/>
          <p:cNvSpPr/>
          <p:nvPr/>
        </p:nvSpPr>
        <p:spPr>
          <a:xfrm>
            <a:off x="179512" y="1701788"/>
            <a:ext cx="1367682" cy="523220"/>
          </a:xfrm>
          <a:prstGeom prst="rect">
            <a:avLst/>
          </a:prstGeom>
        </p:spPr>
        <p:txBody>
          <a:bodyPr wrap="none">
            <a:spAutoFit/>
          </a:bodyPr>
          <a:lstStyle/>
          <a:p>
            <a:r>
              <a:rPr lang="en-US" altLang="zh-CN" sz="2800" b="1" i="1" kern="100" dirty="0" err="1" smtClean="0">
                <a:solidFill>
                  <a:srgbClr val="C00000"/>
                </a:solidFill>
                <a:latin typeface="Times New Roman"/>
                <a:ea typeface="宋体"/>
              </a:rPr>
              <a:t>m</a:t>
            </a:r>
            <a:r>
              <a:rPr lang="en-US" altLang="zh-CN" sz="2800" b="1" kern="100" baseline="-25000" dirty="0" err="1" smtClean="0">
                <a:solidFill>
                  <a:srgbClr val="C00000"/>
                </a:solidFill>
                <a:latin typeface="Times New Roman"/>
                <a:ea typeface="宋体"/>
              </a:rPr>
              <a:t>B</a:t>
            </a:r>
            <a:r>
              <a:rPr lang="en-US" altLang="zh-CN" sz="2800" b="1" kern="100" dirty="0" smtClean="0">
                <a:solidFill>
                  <a:srgbClr val="C00000"/>
                </a:solidFill>
                <a:latin typeface="Times New Roman"/>
                <a:ea typeface="宋体"/>
              </a:rPr>
              <a:t>=50g</a:t>
            </a:r>
            <a:endParaRPr lang="zh-CN" altLang="en-US" sz="2800" b="1" dirty="0">
              <a:solidFill>
                <a:srgbClr val="C00000"/>
              </a:solidFill>
            </a:endParaRPr>
          </a:p>
        </p:txBody>
      </p:sp>
      <p:sp>
        <p:nvSpPr>
          <p:cNvPr id="9" name="矩形 8"/>
          <p:cNvSpPr/>
          <p:nvPr/>
        </p:nvSpPr>
        <p:spPr>
          <a:xfrm>
            <a:off x="5004048" y="2001838"/>
            <a:ext cx="1380506" cy="523220"/>
          </a:xfrm>
          <a:prstGeom prst="rect">
            <a:avLst/>
          </a:prstGeom>
        </p:spPr>
        <p:txBody>
          <a:bodyPr wrap="none">
            <a:spAutoFit/>
          </a:bodyPr>
          <a:lstStyle/>
          <a:p>
            <a:r>
              <a:rPr lang="en-US" altLang="zh-CN" sz="2800" b="1" i="1" kern="100" dirty="0" smtClean="0">
                <a:solidFill>
                  <a:srgbClr val="C00000"/>
                </a:solidFill>
                <a:latin typeface="Times New Roman"/>
                <a:ea typeface="宋体"/>
              </a:rPr>
              <a:t>m</a:t>
            </a:r>
            <a:r>
              <a:rPr lang="en-US" altLang="zh-CN" sz="2800" b="1" kern="100" baseline="-25000" dirty="0" smtClean="0">
                <a:solidFill>
                  <a:srgbClr val="C00000"/>
                </a:solidFill>
                <a:latin typeface="Times New Roman"/>
                <a:ea typeface="宋体"/>
              </a:rPr>
              <a:t>A</a:t>
            </a:r>
            <a:r>
              <a:rPr lang="en-US" altLang="zh-CN" sz="2800" b="1" kern="100" dirty="0" smtClean="0">
                <a:solidFill>
                  <a:srgbClr val="C00000"/>
                </a:solidFill>
                <a:latin typeface="Times New Roman"/>
                <a:ea typeface="宋体"/>
              </a:rPr>
              <a:t>=50g</a:t>
            </a:r>
            <a:endParaRPr lang="zh-CN" altLang="en-US" sz="2800" b="1" dirty="0">
              <a:solidFill>
                <a:srgbClr val="C00000"/>
              </a:solidFill>
            </a:endParaRPr>
          </a:p>
        </p:txBody>
      </p:sp>
      <p:cxnSp>
        <p:nvCxnSpPr>
          <p:cNvPr id="10" name="直接箭头连接符 9"/>
          <p:cNvCxnSpPr/>
          <p:nvPr/>
        </p:nvCxnSpPr>
        <p:spPr>
          <a:xfrm>
            <a:off x="1567967" y="1578236"/>
            <a:ext cx="950618"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546220" y="1310912"/>
            <a:ext cx="1656223" cy="523220"/>
          </a:xfrm>
          <a:prstGeom prst="rect">
            <a:avLst/>
          </a:prstGeom>
        </p:spPr>
        <p:txBody>
          <a:bodyPr wrap="none">
            <a:spAutoFit/>
          </a:bodyPr>
          <a:lstStyle/>
          <a:p>
            <a:r>
              <a:rPr lang="en-US" altLang="zh-CN" sz="2800" b="1" i="1" kern="100" dirty="0" smtClean="0">
                <a:solidFill>
                  <a:srgbClr val="C00000"/>
                </a:solidFill>
                <a:latin typeface="Times New Roman"/>
                <a:ea typeface="宋体"/>
              </a:rPr>
              <a:t>v</a:t>
            </a:r>
            <a:r>
              <a:rPr lang="en-US" altLang="zh-CN" sz="2800" b="1" kern="100" baseline="-25000" dirty="0" smtClean="0">
                <a:solidFill>
                  <a:srgbClr val="C00000"/>
                </a:solidFill>
                <a:latin typeface="Times New Roman"/>
                <a:ea typeface="宋体"/>
              </a:rPr>
              <a:t>0</a:t>
            </a:r>
            <a:r>
              <a:rPr lang="en-US" altLang="zh-CN" sz="2800" b="1" kern="100" dirty="0" smtClean="0">
                <a:solidFill>
                  <a:srgbClr val="C00000"/>
                </a:solidFill>
                <a:latin typeface="Times New Roman"/>
                <a:ea typeface="宋体"/>
              </a:rPr>
              <a:t>=0.4m/s</a:t>
            </a:r>
            <a:endParaRPr lang="zh-CN" altLang="en-US" sz="2800" b="1" dirty="0">
              <a:solidFill>
                <a:srgbClr val="C00000"/>
              </a:solidFill>
            </a:endParaRPr>
          </a:p>
        </p:txBody>
      </p:sp>
      <p:sp>
        <p:nvSpPr>
          <p:cNvPr id="13" name="矩形 12"/>
          <p:cNvSpPr/>
          <p:nvPr/>
        </p:nvSpPr>
        <p:spPr>
          <a:xfrm>
            <a:off x="2698620" y="1724922"/>
            <a:ext cx="1218603" cy="523220"/>
          </a:xfrm>
          <a:prstGeom prst="rect">
            <a:avLst/>
          </a:prstGeom>
        </p:spPr>
        <p:txBody>
          <a:bodyPr wrap="none">
            <a:spAutoFit/>
          </a:bodyPr>
          <a:lstStyle/>
          <a:p>
            <a:r>
              <a:rPr lang="el-GR" altLang="zh-CN" sz="2800" b="1" i="1" kern="100" dirty="0" smtClean="0">
                <a:solidFill>
                  <a:srgbClr val="C00000"/>
                </a:solidFill>
                <a:latin typeface="Times New Roman"/>
                <a:ea typeface="宋体"/>
                <a:cs typeface="Times New Roman"/>
              </a:rPr>
              <a:t>μ</a:t>
            </a:r>
            <a:r>
              <a:rPr lang="en-US" altLang="zh-CN" sz="2800" b="1" kern="100" dirty="0" smtClean="0">
                <a:solidFill>
                  <a:srgbClr val="C00000"/>
                </a:solidFill>
                <a:latin typeface="Times New Roman"/>
                <a:ea typeface="宋体"/>
              </a:rPr>
              <a:t>=0.03</a:t>
            </a:r>
            <a:endParaRPr lang="zh-CN" altLang="en-US" sz="2800" b="1" dirty="0">
              <a:solidFill>
                <a:srgbClr val="C00000"/>
              </a:solidFill>
            </a:endParaRPr>
          </a:p>
        </p:txBody>
      </p:sp>
      <p:sp>
        <p:nvSpPr>
          <p:cNvPr id="14" name="TextBox 13"/>
          <p:cNvSpPr txBox="1"/>
          <p:nvPr/>
        </p:nvSpPr>
        <p:spPr>
          <a:xfrm>
            <a:off x="4716016" y="1310912"/>
            <a:ext cx="3960440" cy="652486"/>
          </a:xfrm>
          <a:prstGeom prst="rect">
            <a:avLst/>
          </a:prstGeom>
          <a:noFill/>
        </p:spPr>
        <p:txBody>
          <a:bodyPr wrap="square" rtlCol="0">
            <a:spAutoFit/>
          </a:bodyPr>
          <a:lstStyle/>
          <a:p>
            <a:pPr>
              <a:lnSpc>
                <a:spcPct val="130000"/>
              </a:lnSpc>
            </a:pPr>
            <a:r>
              <a:rPr lang="en-US" altLang="zh-CN" sz="2800" b="1" i="1" dirty="0" smtClean="0">
                <a:solidFill>
                  <a:srgbClr val="7030A0"/>
                </a:solidFill>
                <a:latin typeface="Times New Roman" panose="02020603050405020304" pitchFamily="18" charset="0"/>
                <a:ea typeface="幼圆" panose="02010509060101010101" pitchFamily="49" charset="-122"/>
                <a:cs typeface="Times New Roman" panose="02020603050405020304" pitchFamily="18" charset="0"/>
              </a:rPr>
              <a:t>B</a:t>
            </a:r>
            <a:r>
              <a:rPr lang="zh-CN" altLang="en-US" sz="2800" b="1" dirty="0" smtClean="0">
                <a:solidFill>
                  <a:srgbClr val="7030A0"/>
                </a:solidFill>
                <a:latin typeface="Times New Roman" panose="02020603050405020304" pitchFamily="18" charset="0"/>
                <a:ea typeface="幼圆" panose="02010509060101010101" pitchFamily="49" charset="-122"/>
                <a:cs typeface="Times New Roman" panose="02020603050405020304" pitchFamily="18" charset="0"/>
              </a:rPr>
              <a:t>脱离</a:t>
            </a:r>
            <a:r>
              <a:rPr lang="en-US" altLang="zh-CN" sz="2800" b="1" i="1" dirty="0" smtClean="0">
                <a:solidFill>
                  <a:srgbClr val="7030A0"/>
                </a:solidFill>
                <a:latin typeface="Times New Roman" panose="02020603050405020304" pitchFamily="18" charset="0"/>
                <a:ea typeface="幼圆" panose="02010509060101010101" pitchFamily="49" charset="-122"/>
                <a:cs typeface="Times New Roman" panose="02020603050405020304" pitchFamily="18" charset="0"/>
              </a:rPr>
              <a:t>A</a:t>
            </a:r>
            <a:r>
              <a:rPr lang="zh-CN" altLang="en-US" sz="2800" b="1" dirty="0" smtClean="0">
                <a:solidFill>
                  <a:srgbClr val="7030A0"/>
                </a:solidFill>
                <a:latin typeface="Times New Roman" panose="02020603050405020304" pitchFamily="18" charset="0"/>
                <a:ea typeface="幼圆" panose="02010509060101010101" pitchFamily="49" charset="-122"/>
                <a:cs typeface="Times New Roman" panose="02020603050405020304" pitchFamily="18" charset="0"/>
              </a:rPr>
              <a:t>所经历的时间？</a:t>
            </a:r>
          </a:p>
        </p:txBody>
      </p:sp>
      <p:pic>
        <p:nvPicPr>
          <p:cNvPr id="1792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1684749"/>
            <a:ext cx="4546936" cy="1312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3" name="直接箭头连接符 22"/>
          <p:cNvCxnSpPr/>
          <p:nvPr/>
        </p:nvCxnSpPr>
        <p:spPr>
          <a:xfrm flipH="1">
            <a:off x="554066" y="2049703"/>
            <a:ext cx="1209622" cy="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84909" y="2134872"/>
            <a:ext cx="372218" cy="769441"/>
          </a:xfrm>
          <a:prstGeom prst="rect">
            <a:avLst/>
          </a:prstGeom>
        </p:spPr>
        <p:txBody>
          <a:bodyPr wrap="none">
            <a:spAutoFit/>
          </a:bodyPr>
          <a:lstStyle/>
          <a:p>
            <a:r>
              <a:rPr lang="en-US" altLang="zh-CN" sz="4400" b="1" i="1" kern="100" dirty="0" smtClean="0">
                <a:solidFill>
                  <a:srgbClr val="00B050"/>
                </a:solidFill>
                <a:latin typeface="Times New Roman"/>
                <a:ea typeface="宋体"/>
              </a:rPr>
              <a:t>f</a:t>
            </a:r>
            <a:endParaRPr lang="zh-CN" altLang="en-US" sz="4400" b="1" dirty="0">
              <a:solidFill>
                <a:srgbClr val="00B050"/>
              </a:solidFill>
            </a:endParaRPr>
          </a:p>
        </p:txBody>
      </p:sp>
      <p:cxnSp>
        <p:nvCxnSpPr>
          <p:cNvPr id="26" name="直接箭头连接符 25"/>
          <p:cNvCxnSpPr/>
          <p:nvPr/>
        </p:nvCxnSpPr>
        <p:spPr>
          <a:xfrm>
            <a:off x="2996565" y="2388987"/>
            <a:ext cx="1205878" cy="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067944" y="2083495"/>
            <a:ext cx="938077" cy="769441"/>
          </a:xfrm>
          <a:prstGeom prst="rect">
            <a:avLst/>
          </a:prstGeom>
        </p:spPr>
        <p:txBody>
          <a:bodyPr wrap="none">
            <a:spAutoFit/>
          </a:bodyPr>
          <a:lstStyle/>
          <a:p>
            <a:r>
              <a:rPr lang="en-US" altLang="zh-CN" sz="4400" b="1" i="1" kern="100" dirty="0" smtClean="0">
                <a:solidFill>
                  <a:srgbClr val="00B050"/>
                </a:solidFill>
                <a:latin typeface="Times New Roman"/>
                <a:ea typeface="宋体"/>
              </a:rPr>
              <a:t>f</a:t>
            </a:r>
            <a:r>
              <a:rPr lang="zh-CN" altLang="en-US" sz="4400" b="1" i="1" kern="100" dirty="0" smtClean="0">
                <a:solidFill>
                  <a:srgbClr val="00B050"/>
                </a:solidFill>
                <a:latin typeface="Times New Roman"/>
                <a:ea typeface="宋体"/>
              </a:rPr>
              <a:t>’</a:t>
            </a:r>
            <a:endParaRPr lang="zh-CN" altLang="en-US" sz="4400" b="1" dirty="0">
              <a:solidFill>
                <a:srgbClr val="00B050"/>
              </a:solidFill>
            </a:endParaRPr>
          </a:p>
        </p:txBody>
      </p:sp>
      <p:grpSp>
        <p:nvGrpSpPr>
          <p:cNvPr id="179200" name="组合 179199"/>
          <p:cNvGrpSpPr/>
          <p:nvPr/>
        </p:nvGrpSpPr>
        <p:grpSpPr>
          <a:xfrm>
            <a:off x="1547194" y="2673481"/>
            <a:ext cx="3600870" cy="827527"/>
            <a:chOff x="1547194" y="2673481"/>
            <a:chExt cx="3600870" cy="827527"/>
          </a:xfrm>
        </p:grpSpPr>
        <p:grpSp>
          <p:nvGrpSpPr>
            <p:cNvPr id="30" name="组合 29"/>
            <p:cNvGrpSpPr/>
            <p:nvPr/>
          </p:nvGrpSpPr>
          <p:grpSpPr>
            <a:xfrm>
              <a:off x="1547194" y="2673481"/>
              <a:ext cx="3600870" cy="827527"/>
              <a:chOff x="1547194" y="2673481"/>
              <a:chExt cx="3600870" cy="827527"/>
            </a:xfrm>
          </p:grpSpPr>
          <p:cxnSp>
            <p:nvCxnSpPr>
              <p:cNvPr id="24" name="直接连接符 23"/>
              <p:cNvCxnSpPr/>
              <p:nvPr/>
            </p:nvCxnSpPr>
            <p:spPr>
              <a:xfrm>
                <a:off x="1547194" y="2673481"/>
                <a:ext cx="0" cy="827527"/>
              </a:xfrm>
              <a:prstGeom prst="line">
                <a:avLst/>
              </a:prstGeom>
              <a:ln w="57150">
                <a:solidFill>
                  <a:srgbClr val="A020A3"/>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48064" y="2673481"/>
                <a:ext cx="0" cy="827527"/>
              </a:xfrm>
              <a:prstGeom prst="line">
                <a:avLst/>
              </a:prstGeom>
              <a:ln w="57150">
                <a:solidFill>
                  <a:srgbClr val="A020A3"/>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1547194" y="3135146"/>
                <a:ext cx="3600870" cy="0"/>
              </a:xfrm>
              <a:prstGeom prst="straightConnector1">
                <a:avLst/>
              </a:prstGeom>
              <a:ln w="38100">
                <a:solidFill>
                  <a:srgbClr val="A020A3"/>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2315975" y="2909927"/>
              <a:ext cx="537327" cy="523220"/>
            </a:xfrm>
            <a:prstGeom prst="rect">
              <a:avLst/>
            </a:prstGeom>
            <a:solidFill>
              <a:schemeClr val="bg1"/>
            </a:solidFill>
          </p:spPr>
          <p:txBody>
            <a:bodyPr wrap="none">
              <a:spAutoFit/>
            </a:bodyPr>
            <a:lstStyle/>
            <a:p>
              <a:r>
                <a:rPr lang="en-US" altLang="zh-CN" sz="2800" b="1" i="1" kern="100" dirty="0" err="1" smtClean="0">
                  <a:solidFill>
                    <a:srgbClr val="A020A3"/>
                  </a:solidFill>
                  <a:latin typeface="Times New Roman"/>
                  <a:ea typeface="宋体"/>
                </a:rPr>
                <a:t>x</a:t>
              </a:r>
              <a:r>
                <a:rPr lang="en-US" altLang="zh-CN" sz="2800" b="1" kern="100" baseline="-25000" dirty="0" err="1" smtClean="0">
                  <a:solidFill>
                    <a:srgbClr val="A020A3"/>
                  </a:solidFill>
                  <a:latin typeface="Times New Roman"/>
                  <a:ea typeface="宋体"/>
                </a:rPr>
                <a:t>A</a:t>
              </a:r>
              <a:endParaRPr lang="zh-CN" altLang="en-US" sz="2800" b="1" dirty="0">
                <a:solidFill>
                  <a:srgbClr val="A020A3"/>
                </a:solidFill>
              </a:endParaRPr>
            </a:p>
          </p:txBody>
        </p:sp>
      </p:grpSp>
      <p:grpSp>
        <p:nvGrpSpPr>
          <p:cNvPr id="38" name="组合 37"/>
          <p:cNvGrpSpPr/>
          <p:nvPr/>
        </p:nvGrpSpPr>
        <p:grpSpPr>
          <a:xfrm>
            <a:off x="1567966" y="3323937"/>
            <a:ext cx="6892465" cy="1190553"/>
            <a:chOff x="1547194" y="2673481"/>
            <a:chExt cx="3600870" cy="1190553"/>
          </a:xfrm>
        </p:grpSpPr>
        <p:grpSp>
          <p:nvGrpSpPr>
            <p:cNvPr id="39" name="组合 38"/>
            <p:cNvGrpSpPr/>
            <p:nvPr/>
          </p:nvGrpSpPr>
          <p:grpSpPr>
            <a:xfrm>
              <a:off x="1547194" y="2673481"/>
              <a:ext cx="3600870" cy="827527"/>
              <a:chOff x="1547194" y="2673481"/>
              <a:chExt cx="3600870" cy="827527"/>
            </a:xfrm>
          </p:grpSpPr>
          <p:cxnSp>
            <p:nvCxnSpPr>
              <p:cNvPr id="41" name="直接连接符 40"/>
              <p:cNvCxnSpPr/>
              <p:nvPr/>
            </p:nvCxnSpPr>
            <p:spPr>
              <a:xfrm>
                <a:off x="1547194" y="2673481"/>
                <a:ext cx="0" cy="827527"/>
              </a:xfrm>
              <a:prstGeom prst="line">
                <a:avLst/>
              </a:prstGeom>
              <a:ln w="57150">
                <a:solidFill>
                  <a:srgbClr val="A020A3"/>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148064" y="2673481"/>
                <a:ext cx="0" cy="827527"/>
              </a:xfrm>
              <a:prstGeom prst="line">
                <a:avLst/>
              </a:prstGeom>
              <a:ln w="57150">
                <a:solidFill>
                  <a:srgbClr val="A020A3"/>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1547194" y="3135146"/>
                <a:ext cx="3600870" cy="0"/>
              </a:xfrm>
              <a:prstGeom prst="straightConnector1">
                <a:avLst/>
              </a:prstGeom>
              <a:ln w="38100">
                <a:solidFill>
                  <a:srgbClr val="A020A3"/>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40" name="矩形 39"/>
            <p:cNvSpPr/>
            <p:nvPr/>
          </p:nvSpPr>
          <p:spPr>
            <a:xfrm>
              <a:off x="2804999" y="2909927"/>
              <a:ext cx="274019" cy="954107"/>
            </a:xfrm>
            <a:prstGeom prst="rect">
              <a:avLst/>
            </a:prstGeom>
            <a:solidFill>
              <a:schemeClr val="bg1"/>
            </a:solidFill>
          </p:spPr>
          <p:txBody>
            <a:bodyPr wrap="none">
              <a:spAutoFit/>
            </a:bodyPr>
            <a:lstStyle/>
            <a:p>
              <a:r>
                <a:rPr lang="en-US" altLang="zh-CN" sz="2800" b="1" i="1" kern="100" dirty="0" err="1" smtClean="0">
                  <a:solidFill>
                    <a:srgbClr val="A020A3"/>
                  </a:solidFill>
                  <a:latin typeface="Times New Roman"/>
                  <a:ea typeface="宋体"/>
                </a:rPr>
                <a:t>x</a:t>
              </a:r>
              <a:r>
                <a:rPr lang="en-US" altLang="zh-CN" sz="2800" b="1" kern="100" baseline="-25000" dirty="0" err="1" smtClean="0">
                  <a:solidFill>
                    <a:srgbClr val="A020A3"/>
                  </a:solidFill>
                  <a:latin typeface="Times New Roman"/>
                  <a:ea typeface="宋体"/>
                </a:rPr>
                <a:t>B</a:t>
              </a:r>
              <a:endParaRPr lang="en-US" altLang="zh-CN" sz="2800" b="1" kern="100" baseline="-25000" dirty="0" smtClean="0">
                <a:solidFill>
                  <a:srgbClr val="A020A3"/>
                </a:solidFill>
                <a:latin typeface="Times New Roman"/>
                <a:ea typeface="宋体"/>
              </a:endParaRPr>
            </a:p>
            <a:p>
              <a:endParaRPr lang="zh-CN" altLang="en-US" sz="2800" b="1" dirty="0">
                <a:solidFill>
                  <a:srgbClr val="A020A3"/>
                </a:solidFill>
              </a:endParaRPr>
            </a:p>
          </p:txBody>
        </p:sp>
      </p:grpSp>
      <p:grpSp>
        <p:nvGrpSpPr>
          <p:cNvPr id="44" name="组合 43"/>
          <p:cNvGrpSpPr/>
          <p:nvPr/>
        </p:nvGrpSpPr>
        <p:grpSpPr>
          <a:xfrm>
            <a:off x="5148064" y="2673481"/>
            <a:ext cx="3312367" cy="886902"/>
            <a:chOff x="1547194" y="2673481"/>
            <a:chExt cx="3600870" cy="827527"/>
          </a:xfrm>
        </p:grpSpPr>
        <p:grpSp>
          <p:nvGrpSpPr>
            <p:cNvPr id="45" name="组合 44"/>
            <p:cNvGrpSpPr/>
            <p:nvPr/>
          </p:nvGrpSpPr>
          <p:grpSpPr>
            <a:xfrm>
              <a:off x="1547194" y="2673481"/>
              <a:ext cx="3600870" cy="827527"/>
              <a:chOff x="1547194" y="2673481"/>
              <a:chExt cx="3600870" cy="827527"/>
            </a:xfrm>
          </p:grpSpPr>
          <p:cxnSp>
            <p:nvCxnSpPr>
              <p:cNvPr id="47" name="直接连接符 46"/>
              <p:cNvCxnSpPr/>
              <p:nvPr/>
            </p:nvCxnSpPr>
            <p:spPr>
              <a:xfrm>
                <a:off x="1547194" y="2673481"/>
                <a:ext cx="0" cy="827527"/>
              </a:xfrm>
              <a:prstGeom prst="line">
                <a:avLst/>
              </a:prstGeom>
              <a:ln w="57150">
                <a:solidFill>
                  <a:srgbClr val="A020A3"/>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148064" y="2673481"/>
                <a:ext cx="0" cy="827527"/>
              </a:xfrm>
              <a:prstGeom prst="line">
                <a:avLst/>
              </a:prstGeom>
              <a:ln w="57150">
                <a:solidFill>
                  <a:srgbClr val="A020A3"/>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1547194" y="3135146"/>
                <a:ext cx="3600870" cy="0"/>
              </a:xfrm>
              <a:prstGeom prst="straightConnector1">
                <a:avLst/>
              </a:prstGeom>
              <a:ln w="38100">
                <a:solidFill>
                  <a:srgbClr val="A020A3"/>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2315975" y="2909927"/>
              <a:ext cx="439490" cy="488192"/>
            </a:xfrm>
            <a:prstGeom prst="rect">
              <a:avLst/>
            </a:prstGeom>
            <a:solidFill>
              <a:schemeClr val="bg1"/>
            </a:solidFill>
          </p:spPr>
          <p:txBody>
            <a:bodyPr wrap="none">
              <a:spAutoFit/>
            </a:bodyPr>
            <a:lstStyle/>
            <a:p>
              <a:r>
                <a:rPr lang="en-US" altLang="zh-CN" sz="2800" b="1" i="1" kern="100" dirty="0" smtClean="0">
                  <a:solidFill>
                    <a:srgbClr val="A020A3"/>
                  </a:solidFill>
                  <a:latin typeface="Times New Roman"/>
                  <a:ea typeface="宋体"/>
                </a:rPr>
                <a:t>L</a:t>
              </a:r>
              <a:endParaRPr lang="zh-CN" altLang="en-US" sz="2800" b="1" dirty="0">
                <a:solidFill>
                  <a:srgbClr val="A020A3"/>
                </a:solidFill>
              </a:endParaRPr>
            </a:p>
          </p:txBody>
        </p:sp>
      </p:grpSp>
      <p:sp>
        <p:nvSpPr>
          <p:cNvPr id="50" name="TextBox 49"/>
          <p:cNvSpPr txBox="1"/>
          <p:nvPr/>
        </p:nvSpPr>
        <p:spPr>
          <a:xfrm>
            <a:off x="683568" y="4077072"/>
            <a:ext cx="5988637" cy="435697"/>
          </a:xfrm>
          <a:prstGeom prst="rect">
            <a:avLst/>
          </a:prstGeom>
          <a:noFill/>
        </p:spPr>
        <p:txBody>
          <a:bodyPr wrap="square" rtlCol="0">
            <a:spAutoFit/>
          </a:bodyPr>
          <a:lstStyle/>
          <a:p>
            <a:pPr>
              <a:lnSpc>
                <a:spcPct val="130000"/>
              </a:lnSpc>
            </a:pPr>
            <a:r>
              <a:rPr lang="zh-CN" altLang="en-US" sz="2000" b="1" dirty="0" smtClean="0">
                <a:solidFill>
                  <a:srgbClr val="000000"/>
                </a:solidFill>
                <a:latin typeface="幼圆" panose="02010509060101010101" pitchFamily="49" charset="-122"/>
                <a:ea typeface="幼圆" panose="02010509060101010101" pitchFamily="49" charset="-122"/>
              </a:rPr>
              <a:t>选研究对象，受力分析，求加速度</a:t>
            </a:r>
          </a:p>
        </p:txBody>
      </p:sp>
      <p:pic>
        <p:nvPicPr>
          <p:cNvPr id="17920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90" y="4868748"/>
            <a:ext cx="4134859"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06"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029" r="63512" b="45956"/>
          <a:stretch/>
        </p:blipFill>
        <p:spPr bwMode="auto">
          <a:xfrm>
            <a:off x="4737585" y="4840733"/>
            <a:ext cx="4309343" cy="1267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TextBox 50"/>
          <p:cNvSpPr txBox="1"/>
          <p:nvPr/>
        </p:nvSpPr>
        <p:spPr>
          <a:xfrm>
            <a:off x="683568" y="4433463"/>
            <a:ext cx="5988637" cy="492443"/>
          </a:xfrm>
          <a:prstGeom prst="rect">
            <a:avLst/>
          </a:prstGeom>
          <a:noFill/>
        </p:spPr>
        <p:txBody>
          <a:bodyPr wrap="square" rtlCol="0">
            <a:spAutoFit/>
          </a:bodyPr>
          <a:lstStyle/>
          <a:p>
            <a:pPr>
              <a:lnSpc>
                <a:spcPct val="130000"/>
              </a:lnSpc>
            </a:pPr>
            <a:r>
              <a:rPr lang="zh-CN" altLang="en-US" sz="2000" b="1" dirty="0" smtClean="0">
                <a:solidFill>
                  <a:srgbClr val="000000"/>
                </a:solidFill>
                <a:latin typeface="幼圆" panose="02010509060101010101" pitchFamily="49" charset="-122"/>
                <a:ea typeface="幼圆" panose="02010509060101010101" pitchFamily="49" charset="-122"/>
              </a:rPr>
              <a:t>找寻运动学的联系</a:t>
            </a:r>
          </a:p>
        </p:txBody>
      </p:sp>
    </p:spTree>
    <p:extLst>
      <p:ext uri="{BB962C8B-B14F-4D97-AF65-F5344CB8AC3E}">
        <p14:creationId xmlns:p14="http://schemas.microsoft.com/office/powerpoint/2010/main" val="234602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randombar(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randombar(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randombar(horizontal)">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up)">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randombar(horizontal)">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79204"/>
                                        </p:tgtEl>
                                        <p:attrNameLst>
                                          <p:attrName>style.visibility</p:attrName>
                                        </p:attrNameLst>
                                      </p:cBhvr>
                                      <p:to>
                                        <p:strVal val="visible"/>
                                      </p:to>
                                    </p:set>
                                    <p:animEffect transition="in" filter="wipe(left)">
                                      <p:cBhvr>
                                        <p:cTn id="77" dur="500"/>
                                        <p:tgtEl>
                                          <p:spTgt spid="179204"/>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nodeType="clickEffect">
                                  <p:stCondLst>
                                    <p:cond delay="0"/>
                                  </p:stCondLst>
                                  <p:childTnLst>
                                    <p:set>
                                      <p:cBhvr>
                                        <p:cTn id="81" dur="1" fill="hold">
                                          <p:stCondLst>
                                            <p:cond delay="0"/>
                                          </p:stCondLst>
                                        </p:cTn>
                                        <p:tgtEl>
                                          <p:spTgt spid="179200"/>
                                        </p:tgtEl>
                                        <p:attrNameLst>
                                          <p:attrName>style.visibility</p:attrName>
                                        </p:attrNameLst>
                                      </p:cBhvr>
                                      <p:to>
                                        <p:strVal val="visible"/>
                                      </p:to>
                                    </p:set>
                                    <p:animEffect transition="in" filter="barn(inVertical)">
                                      <p:cBhvr>
                                        <p:cTn id="82" dur="500"/>
                                        <p:tgtEl>
                                          <p:spTgt spid="179200"/>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arn(inVertical)">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barn(inVertical)">
                                      <p:cBhvr>
                                        <p:cTn id="92" dur="500"/>
                                        <p:tgtEl>
                                          <p:spTgt spid="44"/>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nodeType="clickEffect">
                                  <p:stCondLst>
                                    <p:cond delay="0"/>
                                  </p:stCondLst>
                                  <p:childTnLst>
                                    <p:set>
                                      <p:cBhvr>
                                        <p:cTn id="96" dur="1" fill="hold">
                                          <p:stCondLst>
                                            <p:cond delay="0"/>
                                          </p:stCondLst>
                                        </p:cTn>
                                        <p:tgtEl>
                                          <p:spTgt spid="179205"/>
                                        </p:tgtEl>
                                        <p:attrNameLst>
                                          <p:attrName>style.visibility</p:attrName>
                                        </p:attrNameLst>
                                      </p:cBhvr>
                                      <p:to>
                                        <p:strVal val="visible"/>
                                      </p:to>
                                    </p:set>
                                    <p:animEffect transition="in" filter="randombar(horizontal)">
                                      <p:cBhvr>
                                        <p:cTn id="97" dur="500"/>
                                        <p:tgtEl>
                                          <p:spTgt spid="179205"/>
                                        </p:tgtEl>
                                      </p:cBhvr>
                                    </p:animEffect>
                                  </p:childTnLst>
                                </p:cTn>
                              </p:par>
                            </p:childTnLst>
                          </p:cTn>
                        </p:par>
                      </p:childTnLst>
                    </p:cTn>
                  </p:par>
                  <p:par>
                    <p:cTn id="98" fill="hold">
                      <p:stCondLst>
                        <p:cond delay="indefinite"/>
                      </p:stCondLst>
                      <p:childTnLst>
                        <p:par>
                          <p:cTn id="99" fill="hold">
                            <p:stCondLst>
                              <p:cond delay="0"/>
                            </p:stCondLst>
                            <p:childTnLst>
                              <p:par>
                                <p:cTn id="100" presetID="14" presetClass="entr" presetSubtype="10" fill="hold" nodeType="clickEffect">
                                  <p:stCondLst>
                                    <p:cond delay="0"/>
                                  </p:stCondLst>
                                  <p:childTnLst>
                                    <p:set>
                                      <p:cBhvr>
                                        <p:cTn id="101" dur="1" fill="hold">
                                          <p:stCondLst>
                                            <p:cond delay="0"/>
                                          </p:stCondLst>
                                        </p:cTn>
                                        <p:tgtEl>
                                          <p:spTgt spid="179206"/>
                                        </p:tgtEl>
                                        <p:attrNameLst>
                                          <p:attrName>style.visibility</p:attrName>
                                        </p:attrNameLst>
                                      </p:cBhvr>
                                      <p:to>
                                        <p:strVal val="visible"/>
                                      </p:to>
                                    </p:set>
                                    <p:animEffect transition="in" filter="randombar(horizontal)">
                                      <p:cBhvr>
                                        <p:cTn id="102" dur="500"/>
                                        <p:tgtEl>
                                          <p:spTgt spid="179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2" grpId="0"/>
      <p:bldP spid="13" grpId="0"/>
      <p:bldP spid="14" grpId="0"/>
      <p:bldP spid="25" grpId="0"/>
      <p:bldP spid="28" grpId="0"/>
      <p:bldP spid="50" grpId="0"/>
      <p:bldP spid="5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zh-CN" altLang="en-US" sz="4800" dirty="0" smtClean="0">
                <a:solidFill>
                  <a:schemeClr val="accent2">
                    <a:lumMod val="75000"/>
                  </a:schemeClr>
                </a:solidFill>
                <a:latin typeface="华文行楷" panose="02010800040101010101" pitchFamily="2" charset="-122"/>
                <a:ea typeface="华文行楷" panose="02010800040101010101" pitchFamily="2" charset="-122"/>
              </a:rPr>
              <a:t>谢谢您的聆听！</a:t>
            </a:r>
            <a:r>
              <a:rPr lang="en-US" altLang="zh-CN" sz="4800" dirty="0" smtClean="0">
                <a:solidFill>
                  <a:schemeClr val="accent2">
                    <a:lumMod val="75000"/>
                  </a:schemeClr>
                </a:solidFill>
                <a:latin typeface="华文行楷" panose="02010800040101010101" pitchFamily="2" charset="-122"/>
                <a:ea typeface="华文行楷" panose="02010800040101010101" pitchFamily="2" charset="-122"/>
              </a:rPr>
              <a:t/>
            </a:r>
            <a:br>
              <a:rPr lang="en-US" altLang="zh-CN" sz="4800" dirty="0" smtClean="0">
                <a:solidFill>
                  <a:schemeClr val="accent2">
                    <a:lumMod val="75000"/>
                  </a:schemeClr>
                </a:solidFill>
                <a:latin typeface="华文行楷" panose="02010800040101010101" pitchFamily="2" charset="-122"/>
                <a:ea typeface="华文行楷" panose="02010800040101010101" pitchFamily="2" charset="-122"/>
              </a:rPr>
            </a:br>
            <a:r>
              <a:rPr lang="zh-CN" altLang="en-US" sz="4800" dirty="0" smtClean="0">
                <a:solidFill>
                  <a:schemeClr val="accent2">
                    <a:lumMod val="75000"/>
                  </a:schemeClr>
                </a:solidFill>
                <a:latin typeface="华文行楷" panose="02010800040101010101" pitchFamily="2" charset="-122"/>
                <a:ea typeface="华文行楷" panose="02010800040101010101" pitchFamily="2" charset="-122"/>
              </a:rPr>
              <a:t>欢迎批评指正！</a:t>
            </a:r>
            <a:endParaRPr lang="zh-CN" altLang="en-US" sz="4800" dirty="0">
              <a:solidFill>
                <a:schemeClr val="accent2">
                  <a:lumMod val="75000"/>
                </a:schemeClr>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741844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41"/>
          <p:cNvSpPr>
            <a:spLocks noChangeArrowheads="1"/>
          </p:cNvSpPr>
          <p:nvPr/>
        </p:nvSpPr>
        <p:spPr bwMode="auto">
          <a:xfrm>
            <a:off x="221456" y="3429001"/>
            <a:ext cx="673553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69875" algn="l"/>
              </a:tabLst>
              <a:defRPr>
                <a:solidFill>
                  <a:schemeClr val="tx1"/>
                </a:solidFill>
                <a:latin typeface="Arial" pitchFamily="34" charset="0"/>
                <a:ea typeface="宋体" pitchFamily="2" charset="-122"/>
                <a:cs typeface="宋体" pitchFamily="2" charset="-122"/>
              </a:defRPr>
            </a:lvl1pPr>
            <a:lvl2pPr fontAlgn="base">
              <a:spcBef>
                <a:spcPct val="0"/>
              </a:spcBef>
              <a:spcAft>
                <a:spcPct val="0"/>
              </a:spcAft>
              <a:tabLst>
                <a:tab pos="269875" algn="l"/>
              </a:tabLst>
              <a:defRPr>
                <a:solidFill>
                  <a:schemeClr val="tx1"/>
                </a:solidFill>
                <a:latin typeface="Arial" pitchFamily="34" charset="0"/>
                <a:ea typeface="宋体" pitchFamily="2" charset="-122"/>
                <a:cs typeface="宋体" pitchFamily="2" charset="-122"/>
              </a:defRPr>
            </a:lvl2pPr>
            <a:lvl3pPr fontAlgn="base">
              <a:spcBef>
                <a:spcPct val="0"/>
              </a:spcBef>
              <a:spcAft>
                <a:spcPct val="0"/>
              </a:spcAft>
              <a:tabLst>
                <a:tab pos="269875" algn="l"/>
              </a:tabLst>
              <a:defRPr>
                <a:solidFill>
                  <a:schemeClr val="tx1"/>
                </a:solidFill>
                <a:latin typeface="Arial" pitchFamily="34" charset="0"/>
                <a:ea typeface="宋体" pitchFamily="2" charset="-122"/>
                <a:cs typeface="宋体" pitchFamily="2" charset="-122"/>
              </a:defRPr>
            </a:lvl3pPr>
            <a:lvl4pPr fontAlgn="base">
              <a:spcBef>
                <a:spcPct val="0"/>
              </a:spcBef>
              <a:spcAft>
                <a:spcPct val="0"/>
              </a:spcAft>
              <a:tabLst>
                <a:tab pos="269875" algn="l"/>
              </a:tabLst>
              <a:defRPr>
                <a:solidFill>
                  <a:schemeClr val="tx1"/>
                </a:solidFill>
                <a:latin typeface="Arial" pitchFamily="34" charset="0"/>
                <a:ea typeface="宋体" pitchFamily="2" charset="-122"/>
                <a:cs typeface="宋体" pitchFamily="2" charset="-122"/>
              </a:defRPr>
            </a:lvl4pPr>
            <a:lvl5pPr fontAlgn="base">
              <a:spcBef>
                <a:spcPct val="0"/>
              </a:spcBef>
              <a:spcAft>
                <a:spcPct val="0"/>
              </a:spcAft>
              <a:tabLst>
                <a:tab pos="269875" algn="l"/>
              </a:tabLst>
              <a:defRPr>
                <a:solidFill>
                  <a:schemeClr val="tx1"/>
                </a:solidFill>
                <a:latin typeface="Arial" pitchFamily="34" charset="0"/>
                <a:ea typeface="宋体" pitchFamily="2" charset="-122"/>
                <a:cs typeface="宋体" pitchFamily="2" charset="-122"/>
              </a:defRPr>
            </a:lvl5pPr>
            <a:lvl6pPr fontAlgn="base">
              <a:spcBef>
                <a:spcPct val="0"/>
              </a:spcBef>
              <a:spcAft>
                <a:spcPct val="0"/>
              </a:spcAft>
              <a:tabLst>
                <a:tab pos="269875" algn="l"/>
              </a:tabLst>
              <a:defRPr>
                <a:solidFill>
                  <a:schemeClr val="tx1"/>
                </a:solidFill>
                <a:latin typeface="Arial" pitchFamily="34" charset="0"/>
                <a:ea typeface="宋体" pitchFamily="2" charset="-122"/>
                <a:cs typeface="宋体" pitchFamily="2" charset="-122"/>
              </a:defRPr>
            </a:lvl6pPr>
            <a:lvl7pPr fontAlgn="base">
              <a:spcBef>
                <a:spcPct val="0"/>
              </a:spcBef>
              <a:spcAft>
                <a:spcPct val="0"/>
              </a:spcAft>
              <a:tabLst>
                <a:tab pos="269875" algn="l"/>
              </a:tabLst>
              <a:defRPr>
                <a:solidFill>
                  <a:schemeClr val="tx1"/>
                </a:solidFill>
                <a:latin typeface="Arial" pitchFamily="34" charset="0"/>
                <a:ea typeface="宋体" pitchFamily="2" charset="-122"/>
                <a:cs typeface="宋体" pitchFamily="2" charset="-122"/>
              </a:defRPr>
            </a:lvl7pPr>
            <a:lvl8pPr fontAlgn="base">
              <a:spcBef>
                <a:spcPct val="0"/>
              </a:spcBef>
              <a:spcAft>
                <a:spcPct val="0"/>
              </a:spcAft>
              <a:tabLst>
                <a:tab pos="269875" algn="l"/>
              </a:tabLst>
              <a:defRPr>
                <a:solidFill>
                  <a:schemeClr val="tx1"/>
                </a:solidFill>
                <a:latin typeface="Arial" pitchFamily="34" charset="0"/>
                <a:ea typeface="宋体" pitchFamily="2" charset="-122"/>
                <a:cs typeface="宋体" pitchFamily="2" charset="-122"/>
              </a:defRPr>
            </a:lvl8pPr>
            <a:lvl9pPr fontAlgn="base">
              <a:spcBef>
                <a:spcPct val="0"/>
              </a:spcBef>
              <a:spcAft>
                <a:spcPct val="0"/>
              </a:spcAft>
              <a:tabLst>
                <a:tab pos="269875" algn="l"/>
              </a:tabLs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269875" algn="l"/>
              </a:tabLst>
            </a:pPr>
            <a:endPar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endParaRPr>
          </a:p>
          <a:p>
            <a:pPr eaLnBrk="0" hangingPunct="0"/>
            <a:r>
              <a:rPr lang="zh-CN" altLang="zh-CN" sz="2400" b="1" dirty="0">
                <a:solidFill>
                  <a:srgbClr val="000000"/>
                </a:solidFill>
                <a:latin typeface="Times New Roman" pitchFamily="18" charset="0"/>
                <a:cs typeface="Times New Roman" pitchFamily="18" charset="0"/>
              </a:rPr>
              <a:t>（</a:t>
            </a:r>
            <a:r>
              <a:rPr lang="en-US" altLang="zh-CN" sz="2400" b="1" dirty="0">
                <a:solidFill>
                  <a:srgbClr val="000000"/>
                </a:solidFill>
                <a:latin typeface="Times New Roman" pitchFamily="18" charset="0"/>
                <a:cs typeface="Times New Roman" pitchFamily="18" charset="0"/>
              </a:rPr>
              <a:t>17</a:t>
            </a:r>
            <a:r>
              <a:rPr lang="zh-CN" altLang="en-US" sz="2400" b="1" dirty="0">
                <a:solidFill>
                  <a:srgbClr val="000000"/>
                </a:solidFill>
                <a:latin typeface="Times New Roman" pitchFamily="18" charset="0"/>
                <a:cs typeface="Times New Roman" pitchFamily="18" charset="0"/>
              </a:rPr>
              <a:t>夏</a:t>
            </a:r>
            <a:r>
              <a:rPr lang="zh-CN" altLang="en-US" sz="2400" b="1" dirty="0" smtClean="0">
                <a:solidFill>
                  <a:srgbClr val="000000"/>
                </a:solidFill>
                <a:latin typeface="Times New Roman" pitchFamily="18" charset="0"/>
                <a:cs typeface="Times New Roman" pitchFamily="18" charset="0"/>
              </a:rPr>
              <a:t>）</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6</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．如图</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1</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所示，一个物块放置在水平地面上，力</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F</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作用在物块上，力</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F</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与水平方向的夹角为</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θ</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。现沿水平和竖直两个方向分解力</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F</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，这两个方向上的分力分别为</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F</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1</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和</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F</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2</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。则分力</a:t>
            </a:r>
            <a:r>
              <a:rPr kumimoji="0" lang="en-US" altLang="zh-CN" sz="2400" b="1" i="1"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F</a:t>
            </a:r>
            <a:r>
              <a:rPr kumimoji="0" lang="en-US" altLang="zh-CN" sz="2400" b="1" i="0" u="none" strike="noStrike" cap="none" normalizeH="0" baseline="-30000" dirty="0" smtClean="0">
                <a:ln>
                  <a:noFill/>
                </a:ln>
                <a:solidFill>
                  <a:srgbClr val="000000"/>
                </a:solidFill>
                <a:effectLst/>
                <a:latin typeface="Times New Roman" pitchFamily="18" charset="0"/>
                <a:ea typeface="宋体" pitchFamily="2" charset="-122"/>
                <a:cs typeface="Times New Roman" pitchFamily="18" charset="0"/>
              </a:rPr>
              <a:t>1</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的大小为</a:t>
            </a:r>
            <a:endParaRPr kumimoji="0" lang="zh-CN" altLang="en-US" sz="2400" b="1" i="0" u="none" strike="noStrike" cap="none" normalizeH="0" baseline="0" dirty="0" smtClean="0">
              <a:ln>
                <a:noFill/>
              </a:ln>
              <a:solidFill>
                <a:srgbClr val="000000"/>
              </a:solidFill>
              <a:effectLst/>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269875" algn="l"/>
              </a:tabLst>
            </a:pP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a:t>
            </a:r>
            <a:r>
              <a:rPr kumimoji="0" lang="zh-CN" altLang="en-US"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B</a:t>
            </a:r>
            <a:r>
              <a:rPr lang="en-US" altLang="zh-CN" sz="2400" b="1" dirty="0" smtClean="0">
                <a:solidFill>
                  <a:srgbClr val="000000"/>
                </a:solidFill>
                <a:latin typeface="Times New Roman" pitchFamily="18" charset="0"/>
                <a:cs typeface="Times New Roman" pitchFamily="18" charset="0"/>
              </a:rPr>
              <a:t>.                    C.                     D .</a:t>
            </a:r>
            <a:r>
              <a:rPr lang="en-US" altLang="zh-CN" sz="2400" b="1" i="1" dirty="0" smtClean="0">
                <a:solidFill>
                  <a:srgbClr val="000000"/>
                </a:solidFill>
                <a:latin typeface="Times New Roman" pitchFamily="18" charset="0"/>
                <a:cs typeface="Times New Roman" pitchFamily="18" charset="0"/>
              </a:rPr>
              <a:t>F</a:t>
            </a:r>
            <a:r>
              <a:rPr lang="en-US" altLang="zh-CN" sz="2400" b="1" dirty="0" smtClean="0">
                <a:solidFill>
                  <a:srgbClr val="000000"/>
                </a:solidFill>
                <a:latin typeface="Times New Roman" pitchFamily="18" charset="0"/>
                <a:cs typeface="Times New Roman" pitchFamily="18" charset="0"/>
              </a:rPr>
              <a:t> </a:t>
            </a:r>
            <a:endParaRPr kumimoji="0" lang="zh-CN" altLang="en-US" sz="2400" b="1" i="0" u="none" strike="noStrike" cap="none" normalizeH="0" baseline="0" dirty="0" smtClean="0">
              <a:ln>
                <a:noFill/>
              </a:ln>
              <a:solidFill>
                <a:srgbClr val="000000"/>
              </a:solidFill>
              <a:effectLst/>
              <a:ea typeface="宋体" pitchFamily="2" charset="-122"/>
            </a:endParaRPr>
          </a:p>
        </p:txBody>
      </p:sp>
      <p:sp>
        <p:nvSpPr>
          <p:cNvPr id="3" name="Rectangle 2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6" name="组合 25"/>
          <p:cNvGrpSpPr/>
          <p:nvPr/>
        </p:nvGrpSpPr>
        <p:grpSpPr>
          <a:xfrm>
            <a:off x="179512" y="1189439"/>
            <a:ext cx="8514664" cy="1789856"/>
            <a:chOff x="179512" y="1189439"/>
            <a:chExt cx="8514664" cy="1789856"/>
          </a:xfrm>
        </p:grpSpPr>
        <p:sp>
          <p:nvSpPr>
            <p:cNvPr id="25" name="Rectangle 30"/>
            <p:cNvSpPr>
              <a:spLocks noChangeArrowheads="1"/>
            </p:cNvSpPr>
            <p:nvPr/>
          </p:nvSpPr>
          <p:spPr bwMode="auto">
            <a:xfrm>
              <a:off x="179512" y="1299538"/>
              <a:ext cx="66247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lvl="0" eaLnBrk="0" hangingPunct="0"/>
              <a:r>
                <a:rPr lang="en-US" altLang="zh-CN" sz="2400" b="1" dirty="0" smtClean="0">
                  <a:solidFill>
                    <a:srgbClr val="000000"/>
                  </a:solidFill>
                  <a:latin typeface="Times New Roman" pitchFamily="18" charset="0"/>
                  <a:cs typeface="Times New Roman" pitchFamily="18" charset="0"/>
                </a:rPr>
                <a:t>(</a:t>
              </a:r>
              <a:r>
                <a:rPr lang="en-US" altLang="zh-CN" sz="2400" b="1" dirty="0">
                  <a:solidFill>
                    <a:srgbClr val="000000"/>
                  </a:solidFill>
                  <a:latin typeface="Times New Roman" pitchFamily="18" charset="0"/>
                  <a:cs typeface="Times New Roman" pitchFamily="18" charset="0"/>
                </a:rPr>
                <a:t>16</a:t>
              </a:r>
              <a:r>
                <a:rPr lang="zh-CN" altLang="en-US" sz="2400" b="1" dirty="0">
                  <a:solidFill>
                    <a:srgbClr val="000000"/>
                  </a:solidFill>
                  <a:latin typeface="Times New Roman" pitchFamily="18" charset="0"/>
                  <a:cs typeface="Times New Roman" pitchFamily="18" charset="0"/>
                </a:rPr>
                <a:t>夏</a:t>
              </a:r>
              <a:r>
                <a:rPr lang="en-US" altLang="zh-CN" sz="2400" b="1" dirty="0">
                  <a:solidFill>
                    <a:srgbClr val="000000"/>
                  </a:solidFill>
                  <a:latin typeface="Times New Roman" pitchFamily="18" charset="0"/>
                  <a:cs typeface="Times New Roman" pitchFamily="18" charset="0"/>
                </a:rPr>
                <a:t>)</a:t>
              </a: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rPr>
                <a:t>4</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．如图所示，将一个大小为</a:t>
              </a: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rPr>
                <a:t>6N</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的力</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F</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沿相互垂直的</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x</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轴和</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y</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轴分解．已知力</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F</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与</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rPr>
                <a:t>x</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rPr>
                <a:t>轴的夹角</a:t>
              </a:r>
              <a:r>
                <a:rPr kumimoji="0" lang="zh-CN" altLang="en-US"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a:t>
              </a:r>
              <a:r>
                <a:rPr kumimoji="0" lang="zh-CN" altLang="en-US" sz="2400" b="1" i="1"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zh-CN" sz="2400" b="1" i="0"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 60°</a:t>
              </a:r>
              <a:r>
                <a:rPr kumimoji="0" lang="zh-CN" altLang="en-US"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a:t>
              </a:r>
              <a:r>
                <a:rPr kumimoji="0" lang="zh-CN" altLang="en-US" sz="2400" b="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则力</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F</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在</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x</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轴上的分力</a:t>
              </a:r>
              <a:r>
                <a:rPr kumimoji="0" lang="en-US" altLang="zh-CN" sz="2400" b="1" i="1" u="none" strike="noStrike" cap="none" normalizeH="0" baseline="0" dirty="0" err="1" smtClean="0">
                  <a:ln>
                    <a:noFill/>
                  </a:ln>
                  <a:solidFill>
                    <a:srgbClr val="000000"/>
                  </a:solidFill>
                  <a:effectLst/>
                  <a:latin typeface="Times New Roman" pitchFamily="18" charset="0"/>
                  <a:cs typeface="Times New Roman" pitchFamily="18" charset="0"/>
                  <a:sym typeface="Symbol" pitchFamily="18" charset="2"/>
                </a:rPr>
                <a:t>F</a:t>
              </a:r>
              <a:r>
                <a:rPr kumimoji="0" lang="en-US" altLang="zh-CN" sz="2400" b="1" i="1" u="none" strike="noStrike" cap="none" normalizeH="0" baseline="-30000" dirty="0" err="1" smtClean="0">
                  <a:ln>
                    <a:noFill/>
                  </a:ln>
                  <a:solidFill>
                    <a:srgbClr val="000000"/>
                  </a:solidFill>
                  <a:effectLst/>
                  <a:latin typeface="Times New Roman" pitchFamily="18" charset="0"/>
                  <a:cs typeface="Times New Roman" pitchFamily="18" charset="0"/>
                  <a:sym typeface="Symbol" pitchFamily="18" charset="2"/>
                </a:rPr>
                <a:t>x</a:t>
              </a:r>
              <a:r>
                <a:rPr kumimoji="0" lang="zh-CN" altLang="en-US" sz="2400" b="1" i="0"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的大小为</a:t>
              </a:r>
              <a:endParaRPr kumimoji="0" lang="zh-CN" altLang="en-US" sz="2400" b="1" i="1" u="none" strike="noStrike" cap="none" normalizeH="0" baseline="0" dirty="0" smtClean="0">
                <a:ln>
                  <a:noFill/>
                </a:ln>
                <a:solidFill>
                  <a:srgbClr val="000000"/>
                </a:solidFill>
                <a:effectLst/>
                <a:sym typeface="Symbol" pitchFamily="18" charset="2"/>
              </a:endParaRPr>
            </a:p>
            <a:p>
              <a:pPr marL="0" marR="0" lvl="0" indent="266700" algn="l" defTabSz="914400" rtl="0" eaLnBrk="0" fontAlgn="base" latinLnBrk="0" hangingPunct="0">
                <a:spcBef>
                  <a:spcPct val="0"/>
                </a:spcBef>
                <a:spcAft>
                  <a:spcPct val="0"/>
                </a:spcAft>
                <a:buClrTx/>
                <a:buSzTx/>
                <a:buFontTx/>
                <a:buNone/>
                <a:tabLst/>
              </a:pPr>
              <a:r>
                <a:rPr kumimoji="0" lang="en-US" altLang="zh-CN" sz="2400" b="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A</a:t>
              </a:r>
              <a:r>
                <a:rPr kumimoji="0" lang="zh-CN" altLang="en-US"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2 N	</a:t>
              </a:r>
              <a:r>
                <a:rPr kumimoji="0" lang="en-US" altLang="zh-CN" sz="2400" b="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B</a:t>
              </a:r>
              <a:r>
                <a:rPr kumimoji="0" lang="zh-CN" altLang="en-US"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3 N        </a:t>
              </a:r>
              <a:r>
                <a:rPr kumimoji="0" lang="en-US" altLang="zh-CN" sz="2400" b="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C</a:t>
              </a:r>
              <a:r>
                <a:rPr kumimoji="0" lang="zh-CN" altLang="en-US"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6 N	</a:t>
              </a:r>
              <a:r>
                <a:rPr kumimoji="0" lang="en-US" altLang="zh-CN" sz="2400" b="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D</a:t>
              </a:r>
              <a:r>
                <a:rPr kumimoji="0" lang="zh-CN" altLang="en-US"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a:t>
              </a:r>
              <a:r>
                <a:rPr kumimoji="0" lang="en-US" altLang="zh-CN" sz="2400" b="1" i="1" u="none" strike="noStrike" cap="none" normalizeH="0" baseline="0" dirty="0" smtClean="0">
                  <a:ln>
                    <a:noFill/>
                  </a:ln>
                  <a:solidFill>
                    <a:srgbClr val="000000"/>
                  </a:solidFill>
                  <a:effectLst/>
                  <a:latin typeface="Times New Roman" pitchFamily="18" charset="0"/>
                  <a:cs typeface="Times New Roman" pitchFamily="18" charset="0"/>
                  <a:sym typeface="Symbol" pitchFamily="18" charset="2"/>
                </a:rPr>
                <a:t>12 N</a:t>
              </a:r>
            </a:p>
          </p:txBody>
        </p:sp>
        <p:pic>
          <p:nvPicPr>
            <p:cNvPr id="2080"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9" y="1189439"/>
              <a:ext cx="1889927" cy="178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27" name="对象 26"/>
          <p:cNvGraphicFramePr>
            <a:graphicFrameLocks noChangeAspect="1"/>
          </p:cNvGraphicFramePr>
          <p:nvPr>
            <p:extLst>
              <p:ext uri="{D42A27DB-BD31-4B8C-83A1-F6EECF244321}">
                <p14:modId xmlns:p14="http://schemas.microsoft.com/office/powerpoint/2010/main" val="1890189153"/>
              </p:ext>
            </p:extLst>
          </p:nvPr>
        </p:nvGraphicFramePr>
        <p:xfrm>
          <a:off x="971600" y="5301208"/>
          <a:ext cx="1295354" cy="364109"/>
        </p:xfrm>
        <a:graphic>
          <a:graphicData uri="http://schemas.openxmlformats.org/presentationml/2006/ole">
            <mc:AlternateContent xmlns:mc="http://schemas.openxmlformats.org/markup-compatibility/2006">
              <mc:Choice xmlns:v="urn:schemas-microsoft-com:vml" Requires="v">
                <p:oleObj spid="_x0000_s2372" r:id="rId4" imgW="406048" imgH="164957" progId="">
                  <p:embed/>
                </p:oleObj>
              </mc:Choice>
              <mc:Fallback>
                <p:oleObj r:id="rId4" imgW="406048" imgH="164957" progId="">
                  <p:embed/>
                  <p:pic>
                    <p:nvPicPr>
                      <p:cNvPr id="0" name="Picture 3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5301208"/>
                        <a:ext cx="1295354" cy="3641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568596853"/>
              </p:ext>
            </p:extLst>
          </p:nvPr>
        </p:nvGraphicFramePr>
        <p:xfrm>
          <a:off x="2843809" y="5301209"/>
          <a:ext cx="1008112" cy="380842"/>
        </p:xfrm>
        <a:graphic>
          <a:graphicData uri="http://schemas.openxmlformats.org/presentationml/2006/ole">
            <mc:AlternateContent xmlns:mc="http://schemas.openxmlformats.org/markup-compatibility/2006">
              <mc:Choice xmlns:v="urn:schemas-microsoft-com:vml" Requires="v">
                <p:oleObj spid="_x0000_s2373" r:id="rId6" imgW="431613" imgH="165028" progId="">
                  <p:embed/>
                </p:oleObj>
              </mc:Choice>
              <mc:Fallback>
                <p:oleObj r:id="rId6" imgW="431613" imgH="165028" progId="">
                  <p:embed/>
                  <p:pic>
                    <p:nvPicPr>
                      <p:cNvPr id="0" name="Picture 3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9" y="5301209"/>
                        <a:ext cx="1008112" cy="3808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0753349"/>
              </p:ext>
            </p:extLst>
          </p:nvPr>
        </p:nvGraphicFramePr>
        <p:xfrm>
          <a:off x="4761724" y="5301208"/>
          <a:ext cx="942400" cy="364109"/>
        </p:xfrm>
        <a:graphic>
          <a:graphicData uri="http://schemas.openxmlformats.org/presentationml/2006/ole">
            <mc:AlternateContent xmlns:mc="http://schemas.openxmlformats.org/markup-compatibility/2006">
              <mc:Choice xmlns:v="urn:schemas-microsoft-com:vml" Requires="v">
                <p:oleObj spid="_x0000_s2374" r:id="rId8" imgW="418918" imgH="165028" progId="">
                  <p:embed/>
                </p:oleObj>
              </mc:Choice>
              <mc:Fallback>
                <p:oleObj r:id="rId8" imgW="418918" imgH="165028" progId="">
                  <p:embed/>
                  <p:pic>
                    <p:nvPicPr>
                      <p:cNvPr id="0" name="Picture 3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1724" y="5301208"/>
                        <a:ext cx="942400" cy="3641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 name="Picture 390" descr="图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8938" y="3784976"/>
            <a:ext cx="2020078" cy="115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 name="Rectangle 43"/>
          <p:cNvSpPr>
            <a:spLocks noChangeArrowheads="1"/>
          </p:cNvSpPr>
          <p:nvPr/>
        </p:nvSpPr>
        <p:spPr bwMode="auto">
          <a:xfrm>
            <a:off x="0" y="7810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C</a:t>
            </a:r>
            <a:r>
              <a:rPr kumimoji="0" lang="zh-CN" altLang="en-US"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127749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5.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Override5.xml.rels><?xml version="1.0" encoding="UTF-8" standalone="yes"?>
<Relationships xmlns="http://schemas.openxmlformats.org/package/2006/relationships"><Relationship Id="rId1" Type="http://schemas.openxmlformats.org/officeDocument/2006/relationships/image" Target="../media/image71.jpeg"/></Relationships>
</file>

<file path=ppt/theme/_rels/themeOverride6.xml.rels><?xml version="1.0" encoding="UTF-8" standalone="yes"?>
<Relationships xmlns="http://schemas.openxmlformats.org/package/2006/relationships"><Relationship Id="rId1" Type="http://schemas.openxmlformats.org/officeDocument/2006/relationships/image" Target="../media/image71.jpeg"/></Relationships>
</file>

<file path=ppt/theme/_rels/themeOverride7.xml.rels><?xml version="1.0" encoding="UTF-8" standalone="yes"?>
<Relationships xmlns="http://schemas.openxmlformats.org/package/2006/relationships"><Relationship Id="rId1" Type="http://schemas.openxmlformats.org/officeDocument/2006/relationships/image" Target="../media/image71.jpeg"/></Relationships>
</file>

<file path=ppt/theme/theme1.xml><?xml version="1.0" encoding="utf-8"?>
<a:theme xmlns:a="http://schemas.openxmlformats.org/drawingml/2006/main" name="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1_A000120140530A99PPBG">
  <a:themeElements>
    <a:clrScheme name="自定义 385">
      <a:dk1>
        <a:srgbClr val="5F5F5F"/>
      </a:dk1>
      <a:lt1>
        <a:srgbClr val="FFFFFF"/>
      </a:lt1>
      <a:dk2>
        <a:srgbClr val="5F5F5F"/>
      </a:dk2>
      <a:lt2>
        <a:srgbClr val="FFFFFF"/>
      </a:lt2>
      <a:accent1>
        <a:srgbClr val="A9250F"/>
      </a:accent1>
      <a:accent2>
        <a:srgbClr val="FB4E3F"/>
      </a:accent2>
      <a:accent3>
        <a:srgbClr val="FC8492"/>
      </a:accent3>
      <a:accent4>
        <a:srgbClr val="FAB480"/>
      </a:accent4>
      <a:accent5>
        <a:srgbClr val="84ADE4"/>
      </a:accent5>
      <a:accent6>
        <a:srgbClr val="FFC000"/>
      </a:accent6>
      <a:hlink>
        <a:srgbClr val="00B0F0"/>
      </a:hlink>
      <a:folHlink>
        <a:srgbClr val="AFB2B4"/>
      </a:folHlink>
    </a:clrScheme>
    <a:fontScheme name="自定义 7">
      <a:majorFont>
        <a:latin typeface="Arial"/>
        <a:ea typeface="微软雅黑"/>
        <a:cs typeface=""/>
      </a:majorFont>
      <a:minorFont>
        <a:latin typeface="Arial"/>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5.xml><?xml version="1.0" encoding="utf-8"?>
<a:theme xmlns:a="http://schemas.openxmlformats.org/drawingml/2006/main" name="2_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6.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8.xml><?xml version="1.0" encoding="utf-8"?>
<a:theme xmlns:a="http://schemas.openxmlformats.org/drawingml/2006/main" name="3_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Override>
</file>

<file path=ppt/theme/themeOverride6.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Override>
</file>

<file path=ppt/theme/themeOverride7.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Override>
</file>

<file path=docProps/app.xml><?xml version="1.0" encoding="utf-8"?>
<Properties xmlns="http://schemas.openxmlformats.org/officeDocument/2006/extended-properties" xmlns:vt="http://schemas.openxmlformats.org/officeDocument/2006/docPropsVTypes">
  <Template>Equity</Template>
  <TotalTime>1653</TotalTime>
  <Words>5916</Words>
  <Application>Microsoft Office PowerPoint</Application>
  <PresentationFormat>全屏显示(4:3)</PresentationFormat>
  <Paragraphs>597</Paragraphs>
  <Slides>82</Slides>
  <Notes>7</Notes>
  <HiddenSlides>0</HiddenSlides>
  <MMClips>0</MMClips>
  <ScaleCrop>false</ScaleCrop>
  <HeadingPairs>
    <vt:vector size="6" baseType="variant">
      <vt:variant>
        <vt:lpstr>主题</vt:lpstr>
      </vt:variant>
      <vt:variant>
        <vt:i4>8</vt:i4>
      </vt:variant>
      <vt:variant>
        <vt:lpstr>嵌入 OLE 服务器</vt:lpstr>
      </vt:variant>
      <vt:variant>
        <vt:i4>2</vt:i4>
      </vt:variant>
      <vt:variant>
        <vt:lpstr>幻灯片标题</vt:lpstr>
      </vt:variant>
      <vt:variant>
        <vt:i4>82</vt:i4>
      </vt:variant>
    </vt:vector>
  </HeadingPairs>
  <TitlesOfParts>
    <vt:vector size="92" baseType="lpstr">
      <vt:lpstr>平衡</vt:lpstr>
      <vt:lpstr>1_A000120140530A99PPBG</vt:lpstr>
      <vt:lpstr>1_平衡</vt:lpstr>
      <vt:lpstr>聚合</vt:lpstr>
      <vt:lpstr>2_平衡</vt:lpstr>
      <vt:lpstr>Blends</vt:lpstr>
      <vt:lpstr>1_聚合</vt:lpstr>
      <vt:lpstr>3_平衡</vt:lpstr>
      <vt:lpstr>文档</vt:lpstr>
      <vt:lpstr>Equation</vt:lpstr>
      <vt:lpstr>相互作用和运动规律</vt:lpstr>
      <vt:lpstr>一、新课标要求</vt:lpstr>
      <vt:lpstr>课程结构</vt:lpstr>
      <vt:lpstr>【内容要求】 </vt:lpstr>
      <vt:lpstr>PowerPoint 演示文稿</vt:lpstr>
      <vt:lpstr>物理学科教学指导意见（2018 年版） </vt:lpstr>
      <vt:lpstr>二、考试要求</vt:lpstr>
      <vt:lpstr>16-18年会考题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命题的立意</vt:lpstr>
      <vt:lpstr>高考要求</vt:lpstr>
      <vt:lpstr>三、《相互作用》教学建议</vt:lpstr>
      <vt:lpstr>本章教材地位</vt:lpstr>
      <vt:lpstr>本章课时建议</vt:lpstr>
      <vt:lpstr>重点内容</vt:lpstr>
      <vt:lpstr>弹力</vt:lpstr>
      <vt:lpstr>弹力</vt:lpstr>
      <vt:lpstr>PowerPoint 演示文稿</vt:lpstr>
      <vt:lpstr>PowerPoint 演示文稿</vt:lpstr>
      <vt:lpstr>弹力</vt:lpstr>
      <vt:lpstr>弹力</vt:lpstr>
      <vt:lpstr>摩擦力</vt:lpstr>
      <vt:lpstr>摩擦力</vt:lpstr>
      <vt:lpstr>PowerPoint 演示文稿</vt:lpstr>
      <vt:lpstr>摩擦力</vt:lpstr>
      <vt:lpstr>摩擦力</vt:lpstr>
      <vt:lpstr>摩擦力</vt:lpstr>
      <vt:lpstr>PowerPoint 演示文稿</vt:lpstr>
      <vt:lpstr>PowerPoint 演示文稿</vt:lpstr>
      <vt:lpstr>PowerPoint 演示文稿</vt:lpstr>
      <vt:lpstr>力的合成与分解</vt:lpstr>
      <vt:lpstr>PowerPoint 演示文稿</vt:lpstr>
      <vt:lpstr>PowerPoint 演示文稿</vt:lpstr>
      <vt:lpstr>PowerPoint 演示文稿</vt:lpstr>
      <vt:lpstr>四、《牛顿运动定律》教学建议</vt:lpstr>
      <vt:lpstr>本章教材地位</vt:lpstr>
      <vt:lpstr>本章课时建议</vt:lpstr>
      <vt:lpstr>第1节 牛顿第一定律</vt:lpstr>
      <vt:lpstr>第1节 牛顿第一定律</vt:lpstr>
      <vt:lpstr>第1节 牛顿第一定律</vt:lpstr>
      <vt:lpstr>第1节 牛顿第一定律</vt:lpstr>
      <vt:lpstr>第1节 牛顿第一定律</vt:lpstr>
      <vt:lpstr>第1节 牛顿第一定律</vt:lpstr>
      <vt:lpstr>第1节 牛顿第一定律</vt:lpstr>
      <vt:lpstr>第2节 实验：探究加速度与力、质量的关系</vt:lpstr>
      <vt:lpstr>PowerPoint 演示文稿</vt:lpstr>
      <vt:lpstr>PowerPoint 演示文稿</vt:lpstr>
      <vt:lpstr>第2节 实验：探究加速度与力、质量的关系</vt:lpstr>
      <vt:lpstr>第2节 实验：探究加速度与力、质量的关系</vt:lpstr>
      <vt:lpstr>PowerPoint 演示文稿</vt:lpstr>
      <vt:lpstr>PowerPoint 演示文稿</vt:lpstr>
      <vt:lpstr>第3节 牛顿第二定律</vt:lpstr>
      <vt:lpstr>第3节 牛顿第二定律</vt:lpstr>
      <vt:lpstr>第3节 牛顿第二定律</vt:lpstr>
      <vt:lpstr>PowerPoint 演示文稿</vt:lpstr>
      <vt:lpstr>第3节 牛顿第二定律</vt:lpstr>
      <vt:lpstr>第5节 牛顿第三定律</vt:lpstr>
      <vt:lpstr>第5节 牛顿第三定律</vt:lpstr>
      <vt:lpstr>第5节 牛顿第三定律</vt:lpstr>
      <vt:lpstr>第5节 牛顿第三定律</vt:lpstr>
      <vt:lpstr>第5节 牛顿第三定律</vt:lpstr>
      <vt:lpstr>第5节 牛顿第三定律</vt:lpstr>
      <vt:lpstr>第5节 牛顿第三定律</vt:lpstr>
      <vt:lpstr>第6节 牛顿运动定律的应用（一）</vt:lpstr>
      <vt:lpstr>第6节 牛顿运动定律的应用（一）</vt:lpstr>
      <vt:lpstr>第6节 牛顿运动定律的应用（一）</vt:lpstr>
      <vt:lpstr>PowerPoint 演示文稿</vt:lpstr>
      <vt:lpstr>第7节 牛顿运动定律的应用（二）</vt:lpstr>
      <vt:lpstr>第7节 牛顿运动定律的应用（二）</vt:lpstr>
      <vt:lpstr>第7节 牛顿运动定律的应用（二）</vt:lpstr>
      <vt:lpstr>第7节 牛顿运动定律的应用（二）</vt:lpstr>
      <vt:lpstr>第7节 牛顿运动定律的应用（二）</vt:lpstr>
      <vt:lpstr>第7节 牛顿运动定律的应用（二）</vt:lpstr>
      <vt:lpstr>第7节 牛顿运动定律的应用（二）</vt:lpstr>
      <vt:lpstr>谢谢您的聆听！ 欢迎批评指正！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相互作用和运动规律</dc:title>
  <dc:creator>zhouwei</dc:creator>
  <cp:lastModifiedBy>classroom</cp:lastModifiedBy>
  <cp:revision>184</cp:revision>
  <dcterms:created xsi:type="dcterms:W3CDTF">2018-11-07T00:04:39Z</dcterms:created>
  <dcterms:modified xsi:type="dcterms:W3CDTF">2018-11-13T02:35:07Z</dcterms:modified>
</cp:coreProperties>
</file>